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4" r:id="rId4"/>
    <p:sldId id="298" r:id="rId5"/>
    <p:sldId id="299" r:id="rId6"/>
    <p:sldId id="300" r:id="rId7"/>
    <p:sldId id="258" r:id="rId8"/>
    <p:sldId id="301" r:id="rId9"/>
    <p:sldId id="288" r:id="rId10"/>
    <p:sldId id="293" r:id="rId11"/>
    <p:sldId id="294" r:id="rId12"/>
    <p:sldId id="295" r:id="rId13"/>
    <p:sldId id="302" r:id="rId14"/>
    <p:sldId id="306" r:id="rId15"/>
    <p:sldId id="307" r:id="rId16"/>
    <p:sldId id="308" r:id="rId17"/>
    <p:sldId id="309" r:id="rId18"/>
    <p:sldId id="310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0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78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2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8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00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5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1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2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9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ipkro.ru/index.php?act=departments&amp;page=2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293096"/>
            <a:ext cx="5328592" cy="129614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Процедурные мероприятия при проведении аттестации педагогических работников</a:t>
            </a: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43711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оценки профессионального мастерства и квалификации педагогов </a:t>
            </a:r>
          </a:p>
          <a:p>
            <a:r>
              <a:rPr lang="ru-RU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45318"/>
            <a:ext cx="85689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6</a:t>
            </a:r>
            <a:r>
              <a:rPr lang="ru-RU" sz="3200" dirty="0" smtClean="0">
                <a:latin typeface="Times New Roman"/>
                <a:ea typeface="Times New Roman"/>
              </a:rPr>
              <a:t>) Подготовить </a:t>
            </a:r>
            <a:r>
              <a:rPr lang="ru-RU" sz="3200" dirty="0">
                <a:latin typeface="Times New Roman"/>
                <a:ea typeface="Times New Roman"/>
              </a:rPr>
              <a:t>итоговое </a:t>
            </a:r>
            <a:r>
              <a:rPr lang="ru-RU" sz="3200" dirty="0" smtClean="0">
                <a:latin typeface="Times New Roman"/>
                <a:ea typeface="Times New Roman"/>
              </a:rPr>
              <a:t>заключение, ознакомить </a:t>
            </a:r>
            <a:r>
              <a:rPr lang="ru-RU" sz="3200" dirty="0">
                <a:latin typeface="Times New Roman"/>
                <a:ea typeface="Times New Roman"/>
              </a:rPr>
              <a:t>с ним аттестуемого педагогического работника (под роспись); </a:t>
            </a:r>
            <a:endParaRPr lang="ru-RU" sz="32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32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3200" dirty="0" smtClean="0">
              <a:latin typeface="Times New Roman"/>
              <a:ea typeface="Times New Roman"/>
            </a:endParaRPr>
          </a:p>
          <a:p>
            <a:pPr algn="just"/>
            <a:r>
              <a:rPr lang="ru-RU" sz="3200" dirty="0">
                <a:latin typeface="Times New Roman"/>
                <a:ea typeface="Times New Roman"/>
              </a:rPr>
              <a:t>7) О</a:t>
            </a:r>
            <a:r>
              <a:rPr lang="ru-RU" sz="3200" dirty="0" smtClean="0">
                <a:latin typeface="Times New Roman"/>
                <a:ea typeface="Times New Roman"/>
              </a:rPr>
              <a:t>дин экземпляр </a:t>
            </a:r>
            <a:r>
              <a:rPr lang="ru-RU" sz="3200" dirty="0">
                <a:latin typeface="Times New Roman"/>
                <a:ea typeface="Times New Roman"/>
              </a:rPr>
              <a:t>итогового заключения, подписанного аттестуемым педагогическим работником и двумя специалистами,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передать на хранение в образовательную организацию </a:t>
            </a:r>
            <a:r>
              <a:rPr lang="ru-RU" sz="3200" dirty="0">
                <a:latin typeface="Times New Roman"/>
                <a:ea typeface="Times New Roman"/>
              </a:rPr>
              <a:t>(личное дело педагогического работника);</a:t>
            </a:r>
            <a:endParaRPr lang="ru-RU" sz="3200" dirty="0">
              <a:latin typeface="Arial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2600" dirty="0" smtClean="0"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деятельности: итоговое заключение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3101218"/>
            <a:ext cx="82809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на сайте ТОИПКРО на странице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ЦОПМиКП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обновленный шаблон итогового заключения!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деятельности: итоговое заключение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18603"/>
            <a:ext cx="79928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8) </a:t>
            </a:r>
            <a:r>
              <a:rPr lang="ru-RU" sz="2600" u="sng" dirty="0" smtClean="0">
                <a:latin typeface="Times New Roman"/>
                <a:ea typeface="Times New Roman"/>
              </a:rPr>
              <a:t>При </a:t>
            </a:r>
            <a:r>
              <a:rPr lang="ru-RU" sz="2600" u="sng" dirty="0">
                <a:latin typeface="Times New Roman"/>
                <a:ea typeface="Times New Roman"/>
              </a:rPr>
              <a:t>очной форме аттестации </a:t>
            </a:r>
            <a:r>
              <a:rPr lang="ru-RU" sz="2600" dirty="0" smtClean="0">
                <a:latin typeface="Times New Roman"/>
                <a:ea typeface="Times New Roman"/>
              </a:rPr>
              <a:t>специалисты </a:t>
            </a:r>
            <a:r>
              <a:rPr lang="ru-RU" sz="2600" dirty="0">
                <a:latin typeface="Times New Roman"/>
                <a:ea typeface="Times New Roman"/>
              </a:rPr>
              <a:t>г. Томска, ЗАТО </a:t>
            </a:r>
            <a:r>
              <a:rPr lang="ru-RU" sz="2600" dirty="0" smtClean="0">
                <a:latin typeface="Times New Roman"/>
                <a:ea typeface="Times New Roman"/>
              </a:rPr>
              <a:t>Северск </a:t>
            </a:r>
            <a:r>
              <a:rPr lang="ru-RU" sz="2600" u="sng" dirty="0">
                <a:latin typeface="Times New Roman"/>
                <a:ea typeface="Times New Roman"/>
              </a:rPr>
              <a:t>второй экземпляр итогового заключения</a:t>
            </a:r>
            <a:r>
              <a:rPr lang="ru-RU" sz="2600" dirty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latin typeface="Times New Roman"/>
                <a:ea typeface="Times New Roman"/>
              </a:rPr>
              <a:t>сдают </a:t>
            </a:r>
            <a:r>
              <a:rPr lang="ru-RU" sz="2600" dirty="0">
                <a:latin typeface="Times New Roman"/>
                <a:ea typeface="Times New Roman"/>
              </a:rPr>
              <a:t>руководителю предметной группы 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Times New Roman"/>
              </a:rPr>
              <a:t>до 10 числа </a:t>
            </a:r>
            <a:r>
              <a:rPr lang="ru-RU" sz="2600" dirty="0">
                <a:latin typeface="Times New Roman"/>
                <a:ea typeface="Times New Roman"/>
              </a:rPr>
              <a:t>второго месяца аттестационного периода; </a:t>
            </a:r>
            <a:endParaRPr lang="ru-RU" sz="26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2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</a:rPr>
              <a:t>руководитель предметной группы </a:t>
            </a:r>
            <a:r>
              <a:rPr lang="ru-RU" sz="2600" dirty="0">
                <a:latin typeface="Times New Roman"/>
                <a:ea typeface="Times New Roman"/>
              </a:rPr>
              <a:t>(г. Томск, ЗАТО Северск</a:t>
            </a:r>
            <a:r>
              <a:rPr lang="ru-RU" sz="2600" dirty="0" smtClean="0">
                <a:latin typeface="Times New Roman"/>
                <a:ea typeface="Times New Roman"/>
              </a:rPr>
              <a:t>) и специалисты других муниципалитетов сдают </a:t>
            </a:r>
            <a:r>
              <a:rPr lang="ru-RU" sz="2600" dirty="0">
                <a:latin typeface="Times New Roman"/>
                <a:ea typeface="Times New Roman"/>
              </a:rPr>
              <a:t>второй экземпляр итогового заключения специалисту, ответственному за организацию и проведение аттестации по муниципальному образованию 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Times New Roman"/>
              </a:rPr>
              <a:t>до 12 числа </a:t>
            </a:r>
            <a:r>
              <a:rPr lang="ru-RU" sz="2600" dirty="0">
                <a:latin typeface="Times New Roman"/>
                <a:ea typeface="Times New Roman"/>
              </a:rPr>
              <a:t>второго месяца с начала срока аттестации; </a:t>
            </a:r>
          </a:p>
        </p:txBody>
      </p:sp>
    </p:spTree>
    <p:extLst>
      <p:ext uri="{BB962C8B-B14F-4D97-AF65-F5344CB8AC3E}">
        <p14:creationId xmlns:p14="http://schemas.microsoft.com/office/powerpoint/2010/main" val="169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9) </a:t>
            </a:r>
            <a:r>
              <a:rPr lang="ru-RU" sz="2800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дистанционной форме аттестации и очной форме аттестации (для специалистов отдаленных </a:t>
            </a:r>
            <a:r>
              <a:rPr lang="ru-RU" sz="2800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муниципалитетов)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сканированное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изображение итогового заключения, подписанного аттестуемым педагогическим работником и двумя специалистами, размещается в электронной системе «Аттестация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до 12 числа </a:t>
            </a:r>
            <a:r>
              <a:rPr lang="ru-RU" sz="2800" dirty="0">
                <a:latin typeface="Times New Roman"/>
                <a:ea typeface="Times New Roman"/>
              </a:rPr>
              <a:t>второго месяца </a:t>
            </a:r>
            <a:r>
              <a:rPr lang="ru-RU" sz="2800" dirty="0" smtClean="0">
                <a:latin typeface="Times New Roman"/>
                <a:ea typeface="Times New Roman"/>
              </a:rPr>
              <a:t>аттестационного периода. 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деятельности: итоговое заключение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Итоговое заключение в электронном виде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540" y="155679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составляют итоговое заключение.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специалист распечатывает его на принтере, ставит свою подпись.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Сканирует все страницы в один документ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архив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Отправляет второму специалисту.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специалист распечатывает документ, ставит свою подпись.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Сканирует все страницы в один документ.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Загружает итоговое заключение в электронную систему «Аттестация».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аттестуемого о необходимости распечатать, подписать и загрузить все страницы итогового заключения в личный кабинет, затем положить подлинник итогового заключения и заявления в личное дело.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824" y="55172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этого варианта есть один «минус». От многократного сканирования теряется качество документа.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Итоговое заключение в электронном виде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373" y="117733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составляют итоговое заключение.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специалист вставляет в документ сканированное изображение своей подписи.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4" y="2620165"/>
            <a:ext cx="8392365" cy="30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Итоговое заключение в электронном виде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2" y="1124744"/>
            <a:ext cx="5491355" cy="3269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918" y="3573016"/>
            <a:ext cx="6703332" cy="31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Итоговое заключение в электронном виде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2687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Отправляет документ в формате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второму специалисту.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Второй специалист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вставляет в документ сканированное изображение своей подписи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87" y="2360650"/>
            <a:ext cx="8172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Итоговое заключение в электронном виде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Сохраняет документ в формате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7" y="2265629"/>
            <a:ext cx="1361248" cy="1990825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>
            <a:off x="2019165" y="2544650"/>
            <a:ext cx="1080120" cy="341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252" y="2324337"/>
            <a:ext cx="5145196" cy="1932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458112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Загружает итоговое заключение в личный кабинет аттестуемого педагогического работника.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Информирует аттестуемого о необходимости распечатать, подписать и загрузить все страницы итогового заключения в личный кабинет,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положить подлинник итогового заключения и заявления в личное дело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Итоговое заключение в электронном виде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596" y="1484784"/>
            <a:ext cx="81398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контролируют загрузку аттестуемым всех страниц итогового заключения в личный кабинет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 числа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месяца аттестационного периода и наличие подписей в итоговом заключении.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Не нажимать кнопку «Аттестовать»!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нажатой кнопке итоговое заключение недоступно для просмотра и скачивания специалистами Центра.</a:t>
            </a:r>
          </a:p>
        </p:txBody>
      </p:sp>
    </p:spTree>
    <p:extLst>
      <p:ext uri="{BB962C8B-B14F-4D97-AF65-F5344CB8AC3E}">
        <p14:creationId xmlns:p14="http://schemas.microsoft.com/office/powerpoint/2010/main" val="41647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4365104"/>
            <a:ext cx="529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профессионального </a:t>
            </a: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</a:t>
            </a:r>
          </a:p>
          <a:p>
            <a:pPr algn="ctr"/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7742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8864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рганизация </a:t>
            </a:r>
            <a:r>
              <a:rPr lang="ru-RU" b="1" dirty="0"/>
              <a:t>деятельности специалистов </a:t>
            </a:r>
            <a:r>
              <a:rPr lang="ru-RU" b="1" dirty="0" smtClean="0"/>
              <a:t>аттестационных групп </a:t>
            </a:r>
            <a:r>
              <a:rPr lang="ru-RU" b="1" dirty="0"/>
              <a:t>для осуществления всестороннего анализа профессиональной </a:t>
            </a:r>
            <a:r>
              <a:rPr lang="ru-RU" b="1" dirty="0" smtClean="0"/>
              <a:t>деятельности педагогического работника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260806"/>
            <a:ext cx="8682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общего списка специалистов, привлекаемых к аттестации педагогических работников, Центр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профессионального мастерства и квалификации педагогов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ЦОПМиКП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аттестационную группу для каждого педагогического работника индивидуально и отражает данный состав в графиках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аттестации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утверждаются Департаментом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3855" b="25182"/>
          <a:stretch/>
        </p:blipFill>
        <p:spPr>
          <a:xfrm>
            <a:off x="4710053" y="3030323"/>
            <a:ext cx="4172495" cy="1506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1" y="4244330"/>
            <a:ext cx="2924175" cy="1447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4900763"/>
            <a:ext cx="3019425" cy="819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704" y="2738134"/>
            <a:ext cx="519444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Сверить и, при необходимости, обновить данные в личном кабинете.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ФИО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Должность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Место работы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747" y="2045637"/>
            <a:ext cx="57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0" dirty="0" smtClean="0">
                <a:solidFill>
                  <a:srgbClr val="002060"/>
                </a:solidFill>
              </a:rPr>
              <a:t>!</a:t>
            </a:r>
            <a:endParaRPr lang="ru-RU" sz="180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4783" y="5733256"/>
            <a:ext cx="758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Замена специалистов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утверждения графика проведения аттестации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 согласования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муниципальным координатором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допускается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t="13855" b="25182"/>
          <a:stretch/>
        </p:blipFill>
        <p:spPr>
          <a:xfrm>
            <a:off x="4791993" y="3069948"/>
            <a:ext cx="4172495" cy="15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75771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Для осуществления </a:t>
            </a:r>
            <a:r>
              <a:rPr lang="ru-RU" sz="3200" b="1" i="1" dirty="0">
                <a:latin typeface="Times New Roman"/>
                <a:ea typeface="Times New Roman"/>
              </a:rPr>
              <a:t>качественного </a:t>
            </a:r>
            <a:r>
              <a:rPr lang="ru-RU" sz="3200" dirty="0">
                <a:latin typeface="Times New Roman"/>
                <a:ea typeface="Calibri"/>
              </a:rPr>
              <a:t>всестороннего анализа </a:t>
            </a:r>
            <a:r>
              <a:rPr lang="ru-RU" sz="3200" dirty="0">
                <a:latin typeface="Times New Roman"/>
                <a:ea typeface="Times New Roman"/>
              </a:rPr>
              <a:t>профессиональной деятельности аттестуемого педагогического работника специалистам </a:t>
            </a:r>
            <a:r>
              <a:rPr lang="ru-RU" sz="3200" dirty="0" smtClean="0">
                <a:latin typeface="Times New Roman"/>
                <a:ea typeface="Times New Roman"/>
              </a:rPr>
              <a:t>аттестационной комиссии Департамента общего образования Томской области рекомендуется </a:t>
            </a:r>
            <a:r>
              <a:rPr lang="ru-RU" sz="3200" dirty="0">
                <a:latin typeface="Times New Roman"/>
                <a:ea typeface="Times New Roman"/>
              </a:rPr>
              <a:t>организовать и провести</a:t>
            </a:r>
            <a:r>
              <a:rPr lang="ru-RU" sz="3200" i="1" dirty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следующие </a:t>
            </a:r>
            <a:r>
              <a:rPr lang="ru-RU" sz="3200" b="1" i="1" dirty="0">
                <a:latin typeface="Times New Roman"/>
                <a:ea typeface="Times New Roman"/>
              </a:rPr>
              <a:t>процедурные </a:t>
            </a:r>
            <a:r>
              <a:rPr lang="ru-RU" sz="3200" b="1" i="1" dirty="0" smtClean="0">
                <a:latin typeface="Times New Roman"/>
                <a:ea typeface="Times New Roman"/>
              </a:rPr>
              <a:t>мероприятия</a:t>
            </a:r>
            <a:r>
              <a:rPr lang="ru-RU" sz="3200" b="1" dirty="0">
                <a:latin typeface="Times New Roman"/>
                <a:ea typeface="Times New Roman"/>
              </a:rPr>
              <a:t>:</a:t>
            </a:r>
            <a:endParaRPr lang="ru-RU" sz="3200" b="1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40843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позднее, чем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14 дней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аттестационного периода изучить утвержденный график проведения аттестации на сайте ТОИПКРО по ссылке </a:t>
            </a:r>
            <a:r>
              <a:rPr lang="ru-RU" sz="2400" dirty="0">
                <a:hlinkClick r:id="rId4"/>
              </a:rPr>
              <a:t>https://</a:t>
            </a:r>
            <a:r>
              <a:rPr lang="ru-RU" sz="2400" dirty="0" smtClean="0">
                <a:hlinkClick r:id="rId4"/>
              </a:rPr>
              <a:t>toipkro.ru/index.php?act=departments&amp;page=227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личном кабинете  специалиста по аттестации.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924944"/>
            <a:ext cx="792088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смотрите: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специалиста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аттестуемого педагогического работника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аттестации (очно, дистанционно)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97152"/>
            <a:ext cx="792088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смотрите: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контакты аттестуемого педагогического работника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аттестации (очно, дистанционно)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ваших аттестуемых из сводного графика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64134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2. </a:t>
            </a:r>
            <a:r>
              <a:rPr lang="ru-RU" sz="2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 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Times New Roman"/>
              </a:rPr>
              <a:t>очной форме аттестации </a:t>
            </a:r>
            <a:r>
              <a:rPr lang="ru-RU" sz="2600" dirty="0" smtClean="0">
                <a:latin typeface="Times New Roman"/>
                <a:ea typeface="Times New Roman"/>
              </a:rPr>
              <a:t>всесторонний анализ профессиональной деятельности педагогического работника проводится непосредственно в образовательной организации.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929394"/>
            <a:ext cx="8208912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Согласовать с аттестуемым педагогическим работником дату выхода специалистов в образовательную организацию для изучения материалов, подтверждающих результативность профессиональной деятельности и посещения уроков (занятий, мероприятий).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Сообщить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руководителю образовательной организации, в которой работает педагогический работник, или ответственному за аттестацию педагогических работников, о дате проведения процедурных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мероприятий.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8063"/>
            <a:ext cx="683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dirty="0" smtClean="0">
                <a:solidFill>
                  <a:srgbClr val="002060"/>
                </a:solidFill>
              </a:rPr>
              <a:t>!</a:t>
            </a:r>
            <a:endParaRPr lang="ru-RU" sz="20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83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Очная форма включает в себя следующие процедурные мероприятия: и</a:t>
            </a:r>
            <a:r>
              <a:rPr lang="ru-RU" sz="2600" dirty="0" smtClean="0">
                <a:latin typeface="Times New Roman"/>
                <a:ea typeface="Times New Roman"/>
              </a:rPr>
              <a:t>зучение аттестационных материалов педагогического работника, содержащих результаты его профессиональной деятельности за </a:t>
            </a:r>
            <a:r>
              <a:rPr lang="ru-RU" sz="2600" dirty="0" err="1" smtClean="0">
                <a:latin typeface="Times New Roman"/>
                <a:ea typeface="Times New Roman"/>
              </a:rPr>
              <a:t>межаттестационный</a:t>
            </a:r>
            <a:r>
              <a:rPr lang="ru-RU" sz="2600" dirty="0" smtClean="0">
                <a:latin typeface="Times New Roman"/>
                <a:ea typeface="Times New Roman"/>
              </a:rPr>
              <a:t> период, посещение и анализ не менее двух, не более пяти уроков (занятий, мероприятий). Аттестуемому педагогическому работнику принадлежит право выбора темы уроков (занятий, мероприятий), а также формы их проведения.</a:t>
            </a: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191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3)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При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дистанционной форме аттестации </a:t>
            </a:r>
            <a:r>
              <a:rPr lang="ru-RU" sz="2800" dirty="0" smtClean="0">
                <a:latin typeface="Times New Roman"/>
                <a:ea typeface="Times New Roman"/>
              </a:rPr>
              <a:t>всесторонний анализ профессиональной деятельности педагогического работника проводится на основе материалов, размещенных в электронной системе «Аттестация» и (или) полученных из официальных источников сети «Интернет» по ссылкам, указанным в электронной системе «Аттестация». Эти </a:t>
            </a:r>
            <a:r>
              <a:rPr lang="ru-RU" sz="2800" b="1" dirty="0" smtClean="0">
                <a:latin typeface="Times New Roman"/>
                <a:ea typeface="Times New Roman"/>
              </a:rPr>
              <a:t>материалы</a:t>
            </a:r>
            <a:r>
              <a:rPr lang="ru-RU" sz="2800" dirty="0" smtClean="0">
                <a:latin typeface="Times New Roman"/>
                <a:ea typeface="Times New Roman"/>
              </a:rPr>
              <a:t> должны содержать результаты профессиональной деятельности за </a:t>
            </a:r>
            <a:r>
              <a:rPr lang="ru-RU" sz="2800" dirty="0" err="1" smtClean="0">
                <a:latin typeface="Times New Roman"/>
                <a:ea typeface="Times New Roman"/>
              </a:rPr>
              <a:t>межаттестационный</a:t>
            </a:r>
            <a:r>
              <a:rPr lang="ru-RU" sz="2800" dirty="0" smtClean="0">
                <a:latin typeface="Times New Roman"/>
                <a:ea typeface="Times New Roman"/>
              </a:rPr>
              <a:t> (</a:t>
            </a:r>
            <a:r>
              <a:rPr lang="ru-RU" sz="2800" dirty="0" err="1" smtClean="0">
                <a:latin typeface="Times New Roman"/>
                <a:ea typeface="Times New Roman"/>
              </a:rPr>
              <a:t>доаттестационный</a:t>
            </a:r>
            <a:r>
              <a:rPr lang="ru-RU" sz="2800" dirty="0" smtClean="0">
                <a:latin typeface="Times New Roman"/>
                <a:ea typeface="Times New Roman"/>
              </a:rPr>
              <a:t>) период и </a:t>
            </a:r>
            <a:r>
              <a:rPr lang="ru-RU" sz="2800" b="1" dirty="0" smtClean="0">
                <a:latin typeface="Times New Roman"/>
                <a:ea typeface="Times New Roman"/>
              </a:rPr>
              <a:t>видеозапись двух уроков </a:t>
            </a:r>
            <a:r>
              <a:rPr lang="ru-RU" sz="2800" dirty="0" smtClean="0">
                <a:latin typeface="Times New Roman"/>
                <a:ea typeface="Times New Roman"/>
              </a:rPr>
              <a:t>(занятий, мероприятий). 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14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166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В случае необходимости аттестуемый должен представить дополнительно видеозаписи от одного до трех уроков (занятий, мероприятий). Аттестуемому педагогическому работнику принадлежит право выбора темы уроков (занятий, мероприятий), а также формы их проведения.</a:t>
            </a:r>
          </a:p>
          <a:p>
            <a:pPr lvl="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Материалы </a:t>
            </a:r>
            <a:r>
              <a:rPr lang="ru-RU" sz="2400" dirty="0">
                <a:latin typeface="Times New Roman"/>
                <a:ea typeface="Times New Roman"/>
              </a:rPr>
              <a:t>должны быть размещены на электронном сервисе не позднее даты начала аттестации педагога, указанной в графике </a:t>
            </a:r>
            <a:r>
              <a:rPr lang="ru-RU" sz="2400" dirty="0" smtClean="0">
                <a:latin typeface="Times New Roman"/>
                <a:ea typeface="Times New Roman"/>
              </a:rPr>
              <a:t>аттестации;</a:t>
            </a:r>
            <a:endParaRPr lang="ru-RU" sz="2400" dirty="0">
              <a:effectLst/>
              <a:latin typeface="Arial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222" y="4168648"/>
            <a:ext cx="787879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начале аттестационного периода убедиться, что педагогические работники разместили свои аттестационные материалы в личном кабинете. При отсутствии необходимых специалисту документов, запросить их, самостоятельно связавшись с аттестуемым</a:t>
            </a:r>
            <a:r>
              <a:rPr lang="en-US" sz="2000" dirty="0"/>
              <a:t>,</a:t>
            </a:r>
            <a:r>
              <a:rPr lang="ru-RU" sz="2000" dirty="0" smtClean="0"/>
              <a:t> или руководителем </a:t>
            </a:r>
            <a:r>
              <a:rPr lang="ru-RU" sz="2000" dirty="0"/>
              <a:t>образовательной </a:t>
            </a:r>
            <a:r>
              <a:rPr lang="ru-RU" sz="2000" dirty="0" smtClean="0"/>
              <a:t>организации, в которой работает педагогический работник, </a:t>
            </a:r>
            <a:r>
              <a:rPr lang="ru-RU" sz="2000" dirty="0"/>
              <a:t>или </a:t>
            </a:r>
            <a:r>
              <a:rPr lang="ru-RU" sz="2000" dirty="0" smtClean="0"/>
              <a:t>ответственным </a:t>
            </a:r>
            <a:r>
              <a:rPr lang="ru-RU" sz="2000" dirty="0"/>
              <a:t>за аттестацию педагогических </a:t>
            </a:r>
            <a:r>
              <a:rPr lang="ru-RU" sz="2000" dirty="0" smtClean="0"/>
              <a:t>работников в образовательной организации.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18" y="3655803"/>
            <a:ext cx="936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</a:rPr>
              <a:t>!</a:t>
            </a:r>
            <a:endParaRPr lang="ru-RU" sz="20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95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4</a:t>
            </a:r>
            <a:r>
              <a:rPr lang="ru-RU" sz="2800" dirty="0" smtClean="0">
                <a:latin typeface="Times New Roman"/>
                <a:ea typeface="Times New Roman"/>
              </a:rPr>
              <a:t>) Изучить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представленную информацию </a:t>
            </a:r>
            <a:r>
              <a:rPr lang="ru-RU" sz="2800" dirty="0">
                <a:latin typeface="Times New Roman"/>
                <a:ea typeface="Times New Roman"/>
              </a:rPr>
              <a:t>о результатах профессиональной деятельности аттестуемого педагогического работника, в том числе в электронной системе «Аттестация» </a:t>
            </a:r>
            <a:r>
              <a:rPr lang="ru-RU" sz="2800" i="1" dirty="0">
                <a:latin typeface="Times New Roman"/>
                <a:ea typeface="Times New Roman"/>
              </a:rPr>
              <a:t>(при дистанционной форме аттестации) </a:t>
            </a:r>
            <a:r>
              <a:rPr lang="ru-RU" sz="2800" dirty="0" smtClean="0">
                <a:latin typeface="Times New Roman"/>
                <a:ea typeface="Times New Roman"/>
              </a:rPr>
              <a:t>по </a:t>
            </a:r>
            <a:r>
              <a:rPr lang="ru-RU" sz="2800" dirty="0">
                <a:latin typeface="Times New Roman"/>
                <a:ea typeface="Times New Roman"/>
              </a:rPr>
              <a:t>указанным в ней ссылкам; </a:t>
            </a:r>
          </a:p>
          <a:p>
            <a:pPr lvl="0" algn="just"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5</a:t>
            </a:r>
            <a:r>
              <a:rPr lang="ru-RU" sz="2800" dirty="0" smtClean="0">
                <a:latin typeface="Times New Roman"/>
                <a:ea typeface="Times New Roman"/>
              </a:rPr>
              <a:t>) На </a:t>
            </a:r>
            <a:r>
              <a:rPr lang="ru-RU" sz="2800" dirty="0">
                <a:latin typeface="Times New Roman"/>
                <a:ea typeface="Times New Roman"/>
              </a:rPr>
              <a:t>основе анализа изученных материалов аттестуемого установить соответствие результатов его профессиональной деятельности результатам  работы, предусмотренным пунктами 36 и 37 </a:t>
            </a:r>
            <a:r>
              <a:rPr lang="ru-RU" sz="2800" dirty="0" smtClean="0">
                <a:latin typeface="Times New Roman"/>
                <a:ea typeface="Times New Roman"/>
              </a:rPr>
              <a:t>Порядка аттестации;</a:t>
            </a:r>
            <a:endParaRPr lang="ru-RU" sz="2800" dirty="0">
              <a:latin typeface="Arial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Всесторонний </a:t>
            </a:r>
            <a:r>
              <a:rPr lang="ru-RU" sz="2400" b="1" dirty="0">
                <a:latin typeface="Times New Roman"/>
                <a:ea typeface="Times New Roman"/>
              </a:rPr>
              <a:t>анализ профессиональной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577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1114</Words>
  <Application>Microsoft Office PowerPoint</Application>
  <PresentationFormat>Экран (4:3)</PresentationFormat>
  <Paragraphs>134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Тема Office</vt:lpstr>
      <vt:lpstr>Процедурные мероприятия при проведении аттестации педагогических работников</vt:lpstr>
      <vt:lpstr>Презентация PowerPoint</vt:lpstr>
      <vt:lpstr>Презентация PowerPoint</vt:lpstr>
      <vt:lpstr>1. Не позднее, чем за 14 дней до начала аттестационного периода изучить утвержденный график проведения аттестации на сайте ТОИПКРО по ссылке https://toipkro.ru/index.php?act=departments&amp;page=227      и в личном кабинете  специалиста по аттестации.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Казакова И.И.</cp:lastModifiedBy>
  <cp:revision>134</cp:revision>
  <dcterms:created xsi:type="dcterms:W3CDTF">2015-08-07T17:34:38Z</dcterms:created>
  <dcterms:modified xsi:type="dcterms:W3CDTF">2021-09-08T02:36:26Z</dcterms:modified>
</cp:coreProperties>
</file>