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302" r:id="rId2"/>
    <p:sldId id="256" r:id="rId3"/>
    <p:sldId id="303" r:id="rId4"/>
    <p:sldId id="263" r:id="rId5"/>
    <p:sldId id="312" r:id="rId6"/>
    <p:sldId id="313" r:id="rId7"/>
    <p:sldId id="269" r:id="rId8"/>
    <p:sldId id="305" r:id="rId9"/>
    <p:sldId id="306" r:id="rId10"/>
    <p:sldId id="307" r:id="rId11"/>
    <p:sldId id="268" r:id="rId12"/>
    <p:sldId id="277" r:id="rId13"/>
    <p:sldId id="309" r:id="rId14"/>
    <p:sldId id="270" r:id="rId15"/>
    <p:sldId id="310" r:id="rId16"/>
    <p:sldId id="311" r:id="rId17"/>
    <p:sldId id="276" r:id="rId18"/>
    <p:sldId id="278" r:id="rId19"/>
    <p:sldId id="281" r:id="rId20"/>
    <p:sldId id="279" r:id="rId21"/>
    <p:sldId id="280" r:id="rId22"/>
    <p:sldId id="282" r:id="rId23"/>
    <p:sldId id="314" r:id="rId24"/>
    <p:sldId id="315" r:id="rId25"/>
    <p:sldId id="316" r:id="rId26"/>
    <p:sldId id="317" r:id="rId27"/>
    <p:sldId id="318" r:id="rId28"/>
    <p:sldId id="319" r:id="rId29"/>
    <p:sldId id="32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3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512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512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2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2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2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3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3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3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3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3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3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3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58EDA3D-9C5D-4D7F-AEA1-A1E27EA0B21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4198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75337C-A1CA-4B09-B151-61ED02DAF92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09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54C22D-6D22-4F99-BE0E-BA0057FC5AC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839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F797992-614C-4F4C-97ED-B85D69D11B8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98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1480B3-E553-43ED-B505-F9FF1B6BA6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57A1B1-A95F-41E0-9BB0-03E5D26BDF2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0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9DF4B9-3F9E-4A71-9A9C-B1A0325F2B2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6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BB3AEA-45EE-4432-A8CE-DEE1C818477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6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1101AB-857F-4DEE-A7A4-2B80BC1268B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838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68360D-7949-4E49-AEBB-630551CC5FF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3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F319B3-473D-42B7-935E-F468DF487BF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2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A393C5-3BCE-425F-A625-EEF5ACAD85A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6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2C2E8C-D83D-41D2-88E5-B4AE25AAA71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411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05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Легенда о пастухе по имени </a:t>
            </a:r>
            <a:r>
              <a:rPr lang="ru-RU" dirty="0" err="1">
                <a:solidFill>
                  <a:schemeClr val="bg2"/>
                </a:solidFill>
              </a:rPr>
              <a:t>Магнус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772816"/>
            <a:ext cx="4258816" cy="4691063"/>
          </a:xfrm>
        </p:spPr>
        <p:txBody>
          <a:bodyPr/>
          <a:lstStyle/>
          <a:p>
            <a:r>
              <a:rPr lang="ru-RU" sz="2000" dirty="0" smtClean="0">
                <a:solidFill>
                  <a:schemeClr val="bg2"/>
                </a:solidFill>
              </a:rPr>
              <a:t>	Много </a:t>
            </a:r>
            <a:r>
              <a:rPr lang="ru-RU" sz="2000" dirty="0">
                <a:solidFill>
                  <a:schemeClr val="bg2"/>
                </a:solidFill>
              </a:rPr>
              <a:t>веков назад это было. В поисках овцы пастух зашёл в незнакомые места, в горы. Кругом лежали чёрные камни. Он с изумлением заметил, что его палку с железным наконечником камни притягивают к себе, словно её хватает какая-то невидимая рука. Поражённый чудесной силой камней пастух принёс их в ближайший город – </a:t>
            </a:r>
            <a:r>
              <a:rPr lang="ru-RU" sz="2000" dirty="0" err="1">
                <a:solidFill>
                  <a:schemeClr val="bg2"/>
                </a:solidFill>
              </a:rPr>
              <a:t>Магнесу</a:t>
            </a:r>
            <a:r>
              <a:rPr lang="ru-RU" sz="2000" dirty="0">
                <a:solidFill>
                  <a:schemeClr val="bg2"/>
                </a:solidFill>
              </a:rPr>
              <a:t>. 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408906"/>
            <a:ext cx="396760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20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124744"/>
            <a:ext cx="63184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solidFill>
                  <a:schemeClr val="bg2"/>
                </a:solidFill>
              </a:rPr>
              <a:t>Карточка </a:t>
            </a:r>
            <a:r>
              <a:rPr lang="ru-RU" sz="2000" u="sng" dirty="0" smtClean="0">
                <a:solidFill>
                  <a:schemeClr val="bg2"/>
                </a:solidFill>
              </a:rPr>
              <a:t>2</a:t>
            </a:r>
          </a:p>
          <a:p>
            <a:endParaRPr lang="ru-RU" sz="2000" dirty="0">
              <a:solidFill>
                <a:schemeClr val="bg2"/>
              </a:solidFill>
            </a:endParaRPr>
          </a:p>
          <a:p>
            <a:r>
              <a:rPr lang="ru-RU" sz="2000" dirty="0">
                <a:solidFill>
                  <a:schemeClr val="bg2"/>
                </a:solidFill>
              </a:rPr>
              <a:t>Оборудование: лист бумаги, железные опилки, магнит</a:t>
            </a:r>
            <a:r>
              <a:rPr lang="ru-RU" sz="2000" dirty="0" smtClean="0">
                <a:solidFill>
                  <a:schemeClr val="bg2"/>
                </a:solidFill>
              </a:rPr>
              <a:t>.</a:t>
            </a:r>
          </a:p>
          <a:p>
            <a:endParaRPr lang="ru-RU" sz="2000" dirty="0">
              <a:solidFill>
                <a:schemeClr val="bg2"/>
              </a:solidFill>
            </a:endParaRPr>
          </a:p>
          <a:p>
            <a:r>
              <a:rPr lang="ru-RU" sz="2000" b="1" dirty="0">
                <a:solidFill>
                  <a:schemeClr val="bg2"/>
                </a:solidFill>
              </a:rPr>
              <a:t>Задание: </a:t>
            </a:r>
            <a:r>
              <a:rPr lang="ru-RU" sz="2000" dirty="0">
                <a:solidFill>
                  <a:schemeClr val="bg2"/>
                </a:solidFill>
              </a:rPr>
              <a:t>Рассыпьте на листе бумаги железные опилки и положите магнит</a:t>
            </a:r>
            <a:r>
              <a:rPr lang="ru-RU" sz="2000" dirty="0" smtClean="0">
                <a:solidFill>
                  <a:schemeClr val="bg2"/>
                </a:solidFill>
              </a:rPr>
              <a:t>.</a:t>
            </a:r>
          </a:p>
          <a:p>
            <a:endParaRPr lang="ru-RU" sz="2000" dirty="0">
              <a:solidFill>
                <a:schemeClr val="bg2"/>
              </a:solidFill>
            </a:endParaRPr>
          </a:p>
          <a:p>
            <a:r>
              <a:rPr lang="ru-RU" sz="2000" b="1" dirty="0">
                <a:solidFill>
                  <a:schemeClr val="bg2"/>
                </a:solidFill>
              </a:rPr>
              <a:t>1группа) </a:t>
            </a:r>
            <a:r>
              <a:rPr lang="ru-RU" sz="2000" dirty="0" smtClean="0">
                <a:solidFill>
                  <a:schemeClr val="bg2"/>
                </a:solidFill>
              </a:rPr>
              <a:t>полосовой магнит</a:t>
            </a:r>
            <a:endParaRPr lang="ru-RU" sz="2000" dirty="0">
              <a:solidFill>
                <a:schemeClr val="bg2"/>
              </a:solidFill>
            </a:endParaRPr>
          </a:p>
          <a:p>
            <a:r>
              <a:rPr lang="ru-RU" sz="2000" b="1" dirty="0">
                <a:solidFill>
                  <a:schemeClr val="bg2"/>
                </a:solidFill>
              </a:rPr>
              <a:t>2) группа) </a:t>
            </a:r>
            <a:r>
              <a:rPr lang="ru-RU" sz="2000" dirty="0" smtClean="0">
                <a:solidFill>
                  <a:schemeClr val="bg2"/>
                </a:solidFill>
              </a:rPr>
              <a:t>дугообразный магнит</a:t>
            </a:r>
          </a:p>
          <a:p>
            <a:endParaRPr lang="ru-RU" sz="2000" dirty="0">
              <a:solidFill>
                <a:schemeClr val="bg2"/>
              </a:solidFill>
            </a:endParaRPr>
          </a:p>
          <a:p>
            <a:r>
              <a:rPr lang="ru-RU" sz="2000" dirty="0">
                <a:solidFill>
                  <a:schemeClr val="bg2"/>
                </a:solidFill>
              </a:rPr>
              <a:t>Что наблюдали? В каком месте магнита наблюдается сильное магнитное действие? </a:t>
            </a:r>
            <a:endParaRPr lang="ru-RU" sz="2000" dirty="0" smtClean="0">
              <a:solidFill>
                <a:schemeClr val="bg2"/>
              </a:solidFill>
            </a:endParaRPr>
          </a:p>
          <a:p>
            <a:r>
              <a:rPr lang="ru-RU" sz="2000" dirty="0" smtClean="0">
                <a:solidFill>
                  <a:schemeClr val="bg2"/>
                </a:solidFill>
              </a:rPr>
              <a:t>Сделайте </a:t>
            </a:r>
            <a:r>
              <a:rPr lang="ru-RU" sz="2000" dirty="0">
                <a:solidFill>
                  <a:schemeClr val="bg2"/>
                </a:solidFill>
              </a:rPr>
              <a:t>вывод.</a:t>
            </a:r>
          </a:p>
        </p:txBody>
      </p:sp>
    </p:spTree>
    <p:extLst>
      <p:ext uri="{BB962C8B-B14F-4D97-AF65-F5344CB8AC3E}">
        <p14:creationId xmlns:p14="http://schemas.microsoft.com/office/powerpoint/2010/main" val="46148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Полюс магнита </a:t>
            </a:r>
            <a:endParaRPr lang="ru-RU" sz="3600" b="1" i="1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75775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0">
              <a:buNone/>
            </a:pPr>
            <a:endParaRPr lang="ru-RU" sz="2400" dirty="0" smtClean="0">
              <a:solidFill>
                <a:schemeClr val="bg2"/>
              </a:solidFill>
            </a:endParaRPr>
          </a:p>
          <a:p>
            <a:pPr lvl="0">
              <a:buNone/>
            </a:pPr>
            <a:r>
              <a:rPr lang="ru-RU" sz="2400" dirty="0" smtClean="0">
                <a:solidFill>
                  <a:schemeClr val="bg2"/>
                </a:solidFill>
              </a:rPr>
              <a:t>Те </a:t>
            </a:r>
            <a:r>
              <a:rPr lang="ru-RU" sz="2400" dirty="0">
                <a:solidFill>
                  <a:schemeClr val="bg2"/>
                </a:solidFill>
              </a:rPr>
              <a:t>места магнита, где обнаруживаются наиболее сильные магнитные действия, называются полюса. </a:t>
            </a:r>
            <a:endParaRPr lang="ru-RU" sz="2400" dirty="0" smtClean="0">
              <a:solidFill>
                <a:schemeClr val="bg2"/>
              </a:solidFill>
            </a:endParaRPr>
          </a:p>
          <a:p>
            <a:pPr marL="365125" lvl="0" indent="265113" algn="ctr">
              <a:buNone/>
            </a:pPr>
            <a:endParaRPr lang="ru-RU" sz="3000" dirty="0" smtClean="0"/>
          </a:p>
          <a:p>
            <a:pPr marL="365125" lvl="0" indent="265113" algn="ctr">
              <a:buNone/>
            </a:pPr>
            <a:endParaRPr lang="ru-RU" sz="3000" dirty="0" smtClean="0"/>
          </a:p>
          <a:p>
            <a:pPr>
              <a:buNone/>
            </a:pPr>
            <a:endParaRPr lang="ru-RU" sz="3500" dirty="0" smtClean="0"/>
          </a:p>
        </p:txBody>
      </p:sp>
      <p:pic>
        <p:nvPicPr>
          <p:cNvPr id="1026" name="Picture 2" descr="C:\Users\ноутбук\Desktop\конкурс\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28736"/>
            <a:ext cx="5857916" cy="3549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Свойства постоянных магнитов</a:t>
            </a:r>
            <a:endParaRPr lang="ru-RU" sz="4000" b="1" i="1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006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3600" dirty="0" smtClean="0"/>
          </a:p>
          <a:p>
            <a:pPr algn="ctr">
              <a:buNone/>
            </a:pPr>
            <a:r>
              <a:rPr lang="ru-RU" dirty="0" smtClean="0">
                <a:solidFill>
                  <a:schemeClr val="bg2"/>
                </a:solidFill>
              </a:rPr>
              <a:t>Магнитные полюсы существуют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2"/>
                </a:solidFill>
              </a:rPr>
              <a:t> только парами.</a:t>
            </a:r>
          </a:p>
        </p:txBody>
      </p:sp>
      <p:pic>
        <p:nvPicPr>
          <p:cNvPr id="7" name="Picture 5" descr="C:\Users\ноутбук\Desktop\конкурс\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7926001" cy="3724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chemeClr val="bg2"/>
                </a:solidFill>
                <a:latin typeface="Times New Roman"/>
                <a:ea typeface="Times New Roman"/>
              </a:rPr>
              <a:t>Взаимодействие постоянного </a:t>
            </a:r>
            <a:r>
              <a:rPr lang="ru-RU" sz="3200" b="1" dirty="0" smtClean="0">
                <a:solidFill>
                  <a:schemeClr val="bg2"/>
                </a:solidFill>
                <a:latin typeface="Times New Roman"/>
                <a:ea typeface="Times New Roman"/>
              </a:rPr>
              <a:t>магнита</a:t>
            </a:r>
            <a:br>
              <a:rPr lang="ru-RU" sz="3200" b="1" dirty="0" smtClean="0">
                <a:solidFill>
                  <a:schemeClr val="bg2"/>
                </a:solidFill>
                <a:latin typeface="Times New Roman"/>
                <a:ea typeface="Times New Roman"/>
              </a:rPr>
            </a:br>
            <a:r>
              <a:rPr lang="ru-RU" sz="3200" b="1" dirty="0" smtClean="0">
                <a:solidFill>
                  <a:schemeClr val="bg2"/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>
                <a:solidFill>
                  <a:schemeClr val="bg2"/>
                </a:solidFill>
                <a:latin typeface="Times New Roman"/>
                <a:ea typeface="Times New Roman"/>
              </a:rPr>
              <a:t>с разными материалами.</a:t>
            </a:r>
            <a:r>
              <a:rPr lang="ru-RU" sz="3200" dirty="0">
                <a:solidFill>
                  <a:schemeClr val="bg2"/>
                </a:solidFill>
                <a:latin typeface="Times New Roman"/>
                <a:ea typeface="Times New Roman"/>
              </a:rPr>
              <a:t> </a:t>
            </a:r>
            <a:endParaRPr lang="ru-RU" sz="3200" dirty="0">
              <a:solidFill>
                <a:schemeClr val="bg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2646579"/>
              </p:ext>
            </p:extLst>
          </p:nvPr>
        </p:nvGraphicFramePr>
        <p:xfrm>
          <a:off x="457200" y="1981200"/>
          <a:ext cx="8229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2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</a:rPr>
                        <a:t>опыта</a:t>
                      </a:r>
                      <a:endParaRPr lang="ru-RU" sz="2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/>
                          </a:solidFill>
                        </a:rPr>
                        <a:t>Материалы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/>
                          </a:solidFill>
                        </a:rPr>
                        <a:t>Магнитные</a:t>
                      </a:r>
                      <a:r>
                        <a:rPr lang="ru-RU" baseline="0" dirty="0" smtClean="0">
                          <a:solidFill>
                            <a:schemeClr val="bg2"/>
                          </a:solidFill>
                        </a:rPr>
                        <a:t> свойства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</a:rPr>
                        <a:t>Сталь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2"/>
                          </a:solidFill>
                        </a:rPr>
                        <a:t>Сильные</a:t>
                      </a:r>
                      <a:endParaRPr lang="ru-RU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</a:rPr>
                        <a:t>Бумага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2"/>
                          </a:solidFill>
                        </a:rPr>
                        <a:t>Не обладают</a:t>
                      </a:r>
                      <a:endParaRPr lang="ru-RU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</a:rPr>
                        <a:t>Пластмасса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2"/>
                          </a:solidFill>
                        </a:rPr>
                        <a:t>Не обладают</a:t>
                      </a:r>
                      <a:endParaRPr lang="ru-RU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</a:rPr>
                        <a:t>Алюминий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2"/>
                          </a:solidFill>
                        </a:rPr>
                        <a:t>Не обладают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</a:rPr>
                        <a:t>Дерево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2"/>
                          </a:solidFill>
                        </a:rPr>
                        <a:t>Не обладают</a:t>
                      </a:r>
                      <a:endParaRPr lang="ru-RU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</a:rPr>
                        <a:t>Медь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2"/>
                          </a:solidFill>
                        </a:rPr>
                        <a:t>Слабые</a:t>
                      </a:r>
                      <a:endParaRPr lang="ru-RU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84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Свойства постоянных магнитов</a:t>
            </a:r>
            <a:endParaRPr lang="ru-RU" sz="4000" b="1" i="1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0" algn="ctr">
              <a:buNone/>
            </a:pP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Разноименные магнитные полюсы притягиваются, одноименные отталкиваются.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ноутбук\Desktop\конкурс\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14488"/>
            <a:ext cx="5449061" cy="2838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Свойства постоянных магнитов</a:t>
            </a:r>
            <a:endParaRPr lang="ru-RU" sz="4000" b="1" i="1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ноутбук\Desktop\конкурс\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4574" y="2009577"/>
            <a:ext cx="5734851" cy="283884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44000" y="4788000"/>
            <a:ext cx="23070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Разноименные </a:t>
            </a:r>
          </a:p>
          <a:p>
            <a:pPr algn="ctr"/>
            <a:r>
              <a:rPr lang="ru-RU" sz="24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полюса</a:t>
            </a:r>
            <a:endParaRPr lang="ru-RU" sz="2400" b="1" dirty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6000" y="4788000"/>
            <a:ext cx="22404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Одноименные </a:t>
            </a:r>
          </a:p>
          <a:p>
            <a:pPr algn="ctr"/>
            <a:r>
              <a:rPr lang="ru-RU" sz="24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полюса</a:t>
            </a:r>
            <a:endParaRPr lang="ru-RU" sz="2400" b="1" dirty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51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Свойства постоянных магнитов</a:t>
            </a:r>
            <a:endParaRPr lang="ru-RU" sz="4000" b="1" i="1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1482" y="1571612"/>
            <a:ext cx="7901046" cy="500066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3400" dirty="0" smtClean="0"/>
          </a:p>
          <a:p>
            <a:pPr>
              <a:buNone/>
            </a:pPr>
            <a:endParaRPr lang="ru-RU" sz="3400" dirty="0" smtClean="0"/>
          </a:p>
          <a:p>
            <a:pPr>
              <a:buNone/>
            </a:pPr>
            <a:endParaRPr lang="ru-RU" sz="4400" dirty="0" smtClean="0"/>
          </a:p>
          <a:p>
            <a:pPr>
              <a:buNone/>
            </a:pPr>
            <a:endParaRPr lang="ru-RU" sz="4400" dirty="0" smtClean="0"/>
          </a:p>
          <a:p>
            <a:pPr>
              <a:buNone/>
            </a:pPr>
            <a:endParaRPr lang="ru-RU" sz="4400" dirty="0" smtClean="0"/>
          </a:p>
          <a:p>
            <a:pPr algn="ctr">
              <a:buNone/>
            </a:pPr>
            <a:endParaRPr lang="ru-RU" sz="7000" dirty="0" smtClean="0"/>
          </a:p>
          <a:p>
            <a:pPr algn="ctr">
              <a:buNone/>
            </a:pPr>
            <a:endParaRPr lang="ru-RU" sz="8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Магнитные линии магнитного поля магнита -  замкнутые линии.</a:t>
            </a:r>
          </a:p>
        </p:txBody>
      </p:sp>
      <p:pic>
        <p:nvPicPr>
          <p:cNvPr id="6" name="Picture 2" descr="C:\Users\ноутбук\Desktop\конкурс\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285860"/>
            <a:ext cx="4572032" cy="3881668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1571604" y="4500570"/>
            <a:ext cx="6209489" cy="707886"/>
            <a:chOff x="1260000" y="5400000"/>
            <a:chExt cx="6209489" cy="707886"/>
          </a:xfrm>
        </p:grpSpPr>
        <p:sp>
          <p:nvSpPr>
            <p:cNvPr id="8" name="TextBox 7"/>
            <p:cNvSpPr txBox="1"/>
            <p:nvPr/>
          </p:nvSpPr>
          <p:spPr>
            <a:xfrm>
              <a:off x="4608000" y="5400000"/>
              <a:ext cx="286148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007D"/>
                  </a:solidFill>
                  <a:latin typeface="Times New Roman" pitchFamily="18" charset="0"/>
                  <a:cs typeface="Times New Roman" pitchFamily="18" charset="0"/>
                </a:rPr>
                <a:t>Магнитное поле </a:t>
              </a:r>
            </a:p>
            <a:p>
              <a:pPr algn="ctr"/>
              <a:r>
                <a:rPr lang="ru-RU" sz="2000" b="1" dirty="0" smtClean="0">
                  <a:solidFill>
                    <a:srgbClr val="00007D"/>
                  </a:solidFill>
                  <a:latin typeface="Times New Roman" pitchFamily="18" charset="0"/>
                  <a:cs typeface="Times New Roman" pitchFamily="18" charset="0"/>
                </a:rPr>
                <a:t>дугообразного магнита</a:t>
              </a:r>
              <a:endParaRPr lang="ru-RU" sz="2000" b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60000" y="5400000"/>
              <a:ext cx="250369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007D"/>
                  </a:solidFill>
                  <a:latin typeface="Times New Roman" pitchFamily="18" charset="0"/>
                  <a:cs typeface="Times New Roman" pitchFamily="18" charset="0"/>
                </a:rPr>
                <a:t>Магнитное поле </a:t>
              </a:r>
            </a:p>
            <a:p>
              <a:pPr algn="ctr"/>
              <a:r>
                <a:rPr lang="ru-RU" sz="2000" b="1" dirty="0" smtClean="0">
                  <a:solidFill>
                    <a:srgbClr val="00007D"/>
                  </a:solidFill>
                  <a:latin typeface="Times New Roman" pitchFamily="18" charset="0"/>
                  <a:cs typeface="Times New Roman" pitchFamily="18" charset="0"/>
                </a:rPr>
                <a:t>полосового магнита</a:t>
              </a:r>
              <a:endParaRPr lang="ru-RU" sz="2000" b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451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Применение магнитов</a:t>
            </a:r>
            <a:endParaRPr lang="ru-RU" sz="4000" b="1" i="1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ноутбук\Desktop\конкурс\2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893774" y="2719878"/>
            <a:ext cx="4947708" cy="3886200"/>
          </a:xfrm>
          <a:prstGeom prst="rect">
            <a:avLst/>
          </a:prstGeom>
          <a:noFill/>
        </p:spPr>
      </p:pic>
      <p:pic>
        <p:nvPicPr>
          <p:cNvPr id="4099" name="Picture 3" descr="C:\Users\ноутбук\Desktop\конкурс\2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572008"/>
            <a:ext cx="2305372" cy="20195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1538" y="2500306"/>
            <a:ext cx="4000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Магнитные носители</a:t>
            </a:r>
          </a:p>
          <a:p>
            <a:r>
              <a:rPr lang="ru-RU" sz="3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информации: жесткие диски, дискеты</a:t>
            </a:r>
            <a:endParaRPr lang="ru-RU" sz="3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Применение магнитов</a:t>
            </a:r>
            <a:endParaRPr lang="ru-RU" sz="4000" b="1" i="1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857496"/>
            <a:ext cx="31912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Кредитные,</a:t>
            </a:r>
          </a:p>
          <a:p>
            <a:r>
              <a:rPr lang="ru-RU" sz="3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банковские карты </a:t>
            </a:r>
            <a:endParaRPr lang="ru-RU" sz="3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ноутбук\Desktop\конкурс\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643050"/>
            <a:ext cx="4167609" cy="3723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ноутбук\Desktop\конкурс\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285992"/>
            <a:ext cx="2702701" cy="2603279"/>
          </a:xfrm>
          <a:prstGeom prst="rect">
            <a:avLst/>
          </a:prstGeom>
          <a:noFill/>
        </p:spPr>
      </p:pic>
      <p:pic>
        <p:nvPicPr>
          <p:cNvPr id="8194" name="Picture 2" descr="C:\Users\ноутбук\Desktop\конкурс\3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857232"/>
            <a:ext cx="3571900" cy="26789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Применение магнитов</a:t>
            </a:r>
            <a:endParaRPr lang="ru-RU" sz="4000" b="1" i="1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0000" y="1571612"/>
            <a:ext cx="14162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Компас</a:t>
            </a:r>
            <a:endParaRPr lang="ru-RU" sz="3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0000" y="3024000"/>
            <a:ext cx="1688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Игрушки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600000" y="4572008"/>
            <a:ext cx="215571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Ювелирные</a:t>
            </a:r>
          </a:p>
          <a:p>
            <a:pPr lvl="0"/>
            <a:r>
              <a:rPr lang="ru-RU" sz="3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украшения</a:t>
            </a:r>
          </a:p>
          <a:p>
            <a:endParaRPr lang="ru-RU" dirty="0"/>
          </a:p>
        </p:txBody>
      </p:sp>
      <p:pic>
        <p:nvPicPr>
          <p:cNvPr id="8200" name="Picture 8" descr="C:\Users\ноутбук\Desktop\конкурс\3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214818"/>
            <a:ext cx="2786082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00024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Постоянные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магниты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Применение магнитов</a:t>
            </a:r>
            <a:endParaRPr lang="ru-RU" sz="4000" b="1" i="1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ноутбук\Desktop\конкурс\2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4000504"/>
            <a:ext cx="3044888" cy="2557706"/>
          </a:xfrm>
          <a:prstGeom prst="rect">
            <a:avLst/>
          </a:prstGeom>
          <a:noFill/>
        </p:spPr>
      </p:pic>
      <p:pic>
        <p:nvPicPr>
          <p:cNvPr id="6147" name="Picture 3" descr="C:\Users\ноутбук\Desktop\конкурс\2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357298"/>
            <a:ext cx="3705430" cy="26432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2928934"/>
            <a:ext cx="4480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Телевизоры и</a:t>
            </a:r>
          </a:p>
          <a:p>
            <a:r>
              <a:rPr lang="ru-RU" sz="3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компьютерные мониторы </a:t>
            </a:r>
            <a:endParaRPr lang="ru-RU" sz="3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Применение магнитов</a:t>
            </a:r>
            <a:endParaRPr lang="ru-RU" sz="4000" b="1" i="1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2857496"/>
            <a:ext cx="33065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Громкоговорители </a:t>
            </a:r>
          </a:p>
          <a:p>
            <a:r>
              <a:rPr lang="ru-RU" sz="3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 микрофоны </a:t>
            </a:r>
            <a:endParaRPr lang="ru-RU" sz="3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ноутбук\Desktop\конкурс\2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428736"/>
            <a:ext cx="3236141" cy="2571768"/>
          </a:xfrm>
          <a:prstGeom prst="rect">
            <a:avLst/>
          </a:prstGeom>
          <a:noFill/>
        </p:spPr>
      </p:pic>
      <p:pic>
        <p:nvPicPr>
          <p:cNvPr id="7171" name="Picture 3" descr="C:\Users\ноутбук\Desktop\конкурс\2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857628"/>
            <a:ext cx="3119864" cy="2339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Применение магнитов</a:t>
            </a:r>
            <a:endParaRPr lang="ru-RU" sz="4000" b="1" i="1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 descr="C:\Users\ноутбук\Desktop\конкурс\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5361" y="2345014"/>
            <a:ext cx="5307201" cy="30958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2428868"/>
            <a:ext cx="41881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Магнитно-резонансный </a:t>
            </a:r>
          </a:p>
          <a:p>
            <a:r>
              <a:rPr lang="ru-RU" sz="3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томограф</a:t>
            </a:r>
            <a:endParaRPr lang="ru-RU" sz="3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Тест</a:t>
            </a:r>
            <a:endParaRPr lang="ru-RU" dirty="0">
              <a:solidFill>
                <a:schemeClr val="accent5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489142"/>
              </p:ext>
            </p:extLst>
          </p:nvPr>
        </p:nvGraphicFramePr>
        <p:xfrm>
          <a:off x="539552" y="1844824"/>
          <a:ext cx="8229600" cy="3239389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Постоянный магнит – это…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А. сильно намагниченное тело 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Б. тело из закаленной стали или специального сплава, которое хорошо намагничивается 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В. Намагниченное тело, которое притягивает к себе железные предметы 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 Тело, сохраняющее  намагниченность длительное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время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85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Тест</a:t>
            </a:r>
            <a:endParaRPr lang="ru-RU" dirty="0">
              <a:solidFill>
                <a:schemeClr val="accent5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59655"/>
              </p:ext>
            </p:extLst>
          </p:nvPr>
        </p:nvGraphicFramePr>
        <p:xfrm>
          <a:off x="539552" y="1844824"/>
          <a:ext cx="8229600" cy="258299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Какие места постоянного магнита оказывают наибольшее магнитное действие?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А. их концы; южный и северный полюсы 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Б. находящиеся в середине магнита; полюсы 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В. Все места оказывают одинаковое действие 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 Среди ответов нет верного 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75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Тест</a:t>
            </a:r>
            <a:endParaRPr lang="ru-RU" dirty="0">
              <a:solidFill>
                <a:schemeClr val="accent5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80963"/>
              </p:ext>
            </p:extLst>
          </p:nvPr>
        </p:nvGraphicFramePr>
        <p:xfrm>
          <a:off x="539552" y="1844824"/>
          <a:ext cx="8229600" cy="2588895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Какое из названных здесь веществ хорошо притягивается к магниту?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А. Полиэтилен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Б. Чугун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В. Древесина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 Медь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16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Тест</a:t>
            </a:r>
            <a:endParaRPr lang="ru-RU" dirty="0">
              <a:solidFill>
                <a:schemeClr val="accent5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168956"/>
              </p:ext>
            </p:extLst>
          </p:nvPr>
        </p:nvGraphicFramePr>
        <p:xfrm>
          <a:off x="539552" y="1844824"/>
          <a:ext cx="8229600" cy="2238375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Какое из ниженазванных веществ не притягивается к магниту?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А. Сталь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Б. Магнитный сплав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В. Кобальт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 Резина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88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Тест</a:t>
            </a:r>
            <a:endParaRPr lang="ru-RU" dirty="0">
              <a:solidFill>
                <a:schemeClr val="accent5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858595"/>
              </p:ext>
            </p:extLst>
          </p:nvPr>
        </p:nvGraphicFramePr>
        <p:xfrm>
          <a:off x="539552" y="1844824"/>
          <a:ext cx="8229600" cy="2588895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Как взаимодействуют разноименные полюсы магнитов?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А. Отталкиваются друг от друга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Б. Не реагируют на присутствие друг друга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В. Притягиваются друг к другу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 Притягиваются друг к другу только при очень малом расстоянии между ними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10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4312004"/>
              </p:ext>
            </p:extLst>
          </p:nvPr>
        </p:nvGraphicFramePr>
        <p:xfrm>
          <a:off x="457200" y="1981200"/>
          <a:ext cx="822960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3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Г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Б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Г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В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151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9904" y="1703736"/>
            <a:ext cx="6593665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</a:t>
            </a:r>
          </a:p>
          <a:p>
            <a:pPr algn="ctr"/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отрудничество!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121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08719"/>
            <a:ext cx="792088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>
                <a:solidFill>
                  <a:schemeClr val="bg2"/>
                </a:solidFill>
              </a:rPr>
              <a:t>Карточка 1</a:t>
            </a:r>
            <a:r>
              <a:rPr lang="ru-RU" sz="3600" b="1" u="sng" dirty="0" smtClean="0">
                <a:solidFill>
                  <a:schemeClr val="bg2"/>
                </a:solidFill>
              </a:rPr>
              <a:t>.</a:t>
            </a:r>
          </a:p>
          <a:p>
            <a:endParaRPr lang="ru-RU" sz="3600" dirty="0">
              <a:solidFill>
                <a:schemeClr val="bg2"/>
              </a:solidFill>
            </a:endParaRPr>
          </a:p>
          <a:p>
            <a:r>
              <a:rPr lang="ru-RU" sz="2400" dirty="0">
                <a:solidFill>
                  <a:schemeClr val="bg2"/>
                </a:solidFill>
              </a:rPr>
              <a:t>Оборудование: иголка с ниткой, скрепки, магнит.</a:t>
            </a:r>
            <a:r>
              <a:rPr lang="ru-RU" sz="2800" dirty="0">
                <a:solidFill>
                  <a:schemeClr val="bg2"/>
                </a:solidFill>
              </a:rPr>
              <a:t> </a:t>
            </a:r>
            <a:endParaRPr lang="ru-RU" sz="2800" dirty="0" smtClean="0">
              <a:solidFill>
                <a:schemeClr val="bg2"/>
              </a:solidFill>
            </a:endParaRPr>
          </a:p>
          <a:p>
            <a:r>
              <a:rPr lang="ru-RU" sz="2800" dirty="0">
                <a:solidFill>
                  <a:schemeClr val="bg2"/>
                </a:solidFill>
              </a:rPr>
              <a:t/>
            </a:r>
            <a:br>
              <a:rPr lang="ru-RU" sz="2800" dirty="0">
                <a:solidFill>
                  <a:schemeClr val="bg2"/>
                </a:solidFill>
              </a:rPr>
            </a:br>
            <a:r>
              <a:rPr lang="ru-RU" sz="2800" dirty="0">
                <a:solidFill>
                  <a:schemeClr val="bg2"/>
                </a:solidFill>
              </a:rPr>
              <a:t>Возьмите иголку и поднесите её к скрепкам. Прилипают ли скрепки к иголке? </a:t>
            </a:r>
            <a:br>
              <a:rPr lang="ru-RU" sz="2800" dirty="0">
                <a:solidFill>
                  <a:schemeClr val="bg2"/>
                </a:solidFill>
              </a:rPr>
            </a:br>
            <a:r>
              <a:rPr lang="ru-RU" sz="2800" dirty="0">
                <a:solidFill>
                  <a:schemeClr val="bg2"/>
                </a:solidFill>
              </a:rPr>
              <a:t>Потрите иголку о магнит в одном направлении, а затем поднесите к скрепкам. Прилипают ли скрепки? </a:t>
            </a:r>
            <a:br>
              <a:rPr lang="ru-RU" sz="2800" dirty="0">
                <a:solidFill>
                  <a:schemeClr val="bg2"/>
                </a:solidFill>
              </a:rPr>
            </a:br>
            <a:r>
              <a:rPr lang="ru-RU" sz="2800" dirty="0">
                <a:solidFill>
                  <a:schemeClr val="bg2"/>
                </a:solidFill>
              </a:rPr>
              <a:t>Сделайте вывод. </a:t>
            </a:r>
          </a:p>
        </p:txBody>
      </p:sp>
    </p:spTree>
    <p:extLst>
      <p:ext uri="{BB962C8B-B14F-4D97-AF65-F5344CB8AC3E}">
        <p14:creationId xmlns:p14="http://schemas.microsoft.com/office/powerpoint/2010/main" val="267246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9672" y="1988840"/>
            <a:ext cx="5518966" cy="413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57291" y="357166"/>
            <a:ext cx="700092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Постоянные магниты</a:t>
            </a:r>
            <a:r>
              <a:rPr lang="ru-RU" sz="32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тела</a:t>
            </a:r>
            <a:r>
              <a:rPr lang="ru-RU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3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длительное </a:t>
            </a:r>
            <a:r>
              <a:rPr lang="ru-RU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сохраняющие намагниченность</a:t>
            </a:r>
            <a:r>
              <a:rPr lang="ru-RU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652"/>
            <a:ext cx="8424936" cy="631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6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3"/>
          <a:stretch/>
        </p:blipFill>
        <p:spPr bwMode="auto">
          <a:xfrm>
            <a:off x="0" y="0"/>
            <a:ext cx="9144000" cy="648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07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43306" y="571480"/>
            <a:ext cx="2457724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Магниты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0166" y="2520000"/>
            <a:ext cx="31137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Искусственные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сталь, никель, кобальт</a:t>
            </a:r>
            <a:endParaRPr lang="ru-RU" sz="2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0694" y="2520000"/>
            <a:ext cx="3381823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Естественные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магнитный железняк</a:t>
            </a:r>
          </a:p>
          <a:p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– магнетит (</a:t>
            </a:r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химический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состав</a:t>
            </a:r>
          </a:p>
          <a:p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31% </a:t>
            </a:r>
            <a:r>
              <a:rPr lang="ru-RU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FeO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</a:p>
          <a:p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69% Fe2O3)  </a:t>
            </a:r>
          </a:p>
        </p:txBody>
      </p:sp>
      <p:pic>
        <p:nvPicPr>
          <p:cNvPr id="2051" name="Picture 3" descr="C:\Users\ноутбук\Desktop\конкурс\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8572" y="4437112"/>
            <a:ext cx="3071834" cy="2046609"/>
          </a:xfrm>
          <a:prstGeom prst="rect">
            <a:avLst/>
          </a:prstGeom>
          <a:noFill/>
        </p:spPr>
      </p:pic>
      <p:sp>
        <p:nvSpPr>
          <p:cNvPr id="13" name="Стрелка вправо 12"/>
          <p:cNvSpPr/>
          <p:nvPr/>
        </p:nvSpPr>
        <p:spPr>
          <a:xfrm rot="1800000">
            <a:off x="5040000" y="1693179"/>
            <a:ext cx="1683615" cy="324000"/>
          </a:xfrm>
          <a:prstGeom prst="rightArrow">
            <a:avLst/>
          </a:prstGeom>
          <a:solidFill>
            <a:schemeClr val="bg2"/>
          </a:solidFill>
          <a:ln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9000000">
            <a:off x="2880000" y="1692000"/>
            <a:ext cx="1683615" cy="324000"/>
          </a:xfrm>
          <a:prstGeom prst="rightArrow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3672408" cy="388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87528"/>
            <a:ext cx="3960440" cy="3904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99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Магниты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1872208" cy="271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346921"/>
            <a:ext cx="3384376" cy="2608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34385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223" y="4309029"/>
            <a:ext cx="2932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55142"/>
            <a:ext cx="27622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3808" y="582062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2"/>
                </a:solidFill>
              </a:rPr>
              <a:t>N – северный полюс магнита</a:t>
            </a:r>
          </a:p>
          <a:p>
            <a:r>
              <a:rPr lang="ru-RU" b="1" dirty="0">
                <a:solidFill>
                  <a:schemeClr val="bg2"/>
                </a:solidFill>
              </a:rPr>
              <a:t>S – южный полюс магнита</a:t>
            </a:r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675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1552</TotalTime>
  <Words>440</Words>
  <Application>Microsoft Office PowerPoint</Application>
  <PresentationFormat>Экран (4:3)</PresentationFormat>
  <Paragraphs>175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Пиксел</vt:lpstr>
      <vt:lpstr>Легенда о пастухе по имени Магнус</vt:lpstr>
      <vt:lpstr>Постоянные  магниты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Магниты</vt:lpstr>
      <vt:lpstr>Презентация PowerPoint</vt:lpstr>
      <vt:lpstr>Полюс магнита </vt:lpstr>
      <vt:lpstr>Свойства постоянных магнитов</vt:lpstr>
      <vt:lpstr>Взаимодействие постоянного магнита  с разными материалами. </vt:lpstr>
      <vt:lpstr>Свойства постоянных магнитов</vt:lpstr>
      <vt:lpstr>Свойства постоянных магнитов</vt:lpstr>
      <vt:lpstr>Свойства постоянных магнитов</vt:lpstr>
      <vt:lpstr>Применение магнитов</vt:lpstr>
      <vt:lpstr>Применение магнитов</vt:lpstr>
      <vt:lpstr>Применение магнитов</vt:lpstr>
      <vt:lpstr>Применение магнитов</vt:lpstr>
      <vt:lpstr>Применение магнитов</vt:lpstr>
      <vt:lpstr>Применение магнитов</vt:lpstr>
      <vt:lpstr>Тест</vt:lpstr>
      <vt:lpstr>Тест</vt:lpstr>
      <vt:lpstr>Тест</vt:lpstr>
      <vt:lpstr>Тест</vt:lpstr>
      <vt:lpstr>Тест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Постоянные магниты. </dc:title>
  <dc:creator>Прудникова</dc:creator>
  <cp:keywords>Магниты</cp:keywords>
  <cp:lastModifiedBy>Admin</cp:lastModifiedBy>
  <dcterms:created xsi:type="dcterms:W3CDTF">2014-01-18T18:13:31Z</dcterms:created>
  <dcterms:modified xsi:type="dcterms:W3CDTF">2018-04-11T13:22:46Z</dcterms:modified>
</cp:coreProperties>
</file>