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79" r:id="rId3"/>
    <p:sldId id="28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9519" autoAdjust="0"/>
  </p:normalViewPr>
  <p:slideViewPr>
    <p:cSldViewPr>
      <p:cViewPr varScale="1">
        <p:scale>
          <a:sx n="70" d="100"/>
          <a:sy n="70" d="100"/>
        </p:scale>
        <p:origin x="-3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3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по </a:t>
            </a:r>
            <a:r>
              <a:rPr lang="ru-RU" dirty="0" err="1" smtClean="0"/>
              <a:t>матиматике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сам себе задачник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4450"/>
            <a:ext cx="9040813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1861721"/>
            <a:ext cx="53912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Своя игра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545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1275"/>
            <a:ext cx="9040813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7991" y="4249201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Решение: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</a:p>
          <a:p>
            <a:r>
              <a:rPr lang="ru-RU" sz="3200" dirty="0">
                <a:solidFill>
                  <a:srgbClr val="7030A0"/>
                </a:solidFill>
              </a:rPr>
              <a:t>1) 63 * 4 = 252 (прошел 1 поезд)</a:t>
            </a:r>
          </a:p>
          <a:p>
            <a:r>
              <a:rPr lang="ru-RU" sz="3200" dirty="0">
                <a:solidFill>
                  <a:srgbClr val="7030A0"/>
                </a:solidFill>
              </a:rPr>
              <a:t>2) 564 - 252 =312 (прошел 2 поезд)</a:t>
            </a:r>
          </a:p>
          <a:p>
            <a:r>
              <a:rPr lang="ru-RU" sz="3200" dirty="0">
                <a:solidFill>
                  <a:srgbClr val="7030A0"/>
                </a:solidFill>
              </a:rPr>
              <a:t>3) 312 : 4 = 78</a:t>
            </a:r>
          </a:p>
          <a:p>
            <a:r>
              <a:rPr lang="ru-RU" sz="3200" dirty="0">
                <a:solidFill>
                  <a:srgbClr val="7030A0"/>
                </a:solidFill>
              </a:rPr>
              <a:t>Ответ: скорость второго поезда 78 км/час.</a:t>
            </a:r>
          </a:p>
        </p:txBody>
      </p:sp>
      <p:pic>
        <p:nvPicPr>
          <p:cNvPr id="3" name="Picture 12" descr="http://im0-tub-ru.yandex.net/i?id=6b1037ed3ba848b8eda7593994fa2e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91" y="1488719"/>
            <a:ext cx="202262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3-tub-ru.yandex.net/i?id=275d21049b871ff1cfde08c357ba7e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44824"/>
            <a:ext cx="172057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3113" y="2708920"/>
            <a:ext cx="88398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трелка вправо 6"/>
          <p:cNvSpPr/>
          <p:nvPr/>
        </p:nvSpPr>
        <p:spPr>
          <a:xfrm>
            <a:off x="227991" y="1124743"/>
            <a:ext cx="1872208" cy="158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6876256" y="1206183"/>
            <a:ext cx="1864590" cy="1531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4512467" y="-1467544"/>
            <a:ext cx="216024" cy="87849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67944" y="30329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564 </a:t>
            </a:r>
            <a:r>
              <a:rPr lang="ru-RU" b="1" dirty="0" smtClean="0"/>
              <a:t>км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6926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63 км</a:t>
            </a:r>
            <a:r>
              <a:rPr lang="en-US" b="1" dirty="0" smtClean="0"/>
              <a:t>/</a:t>
            </a:r>
            <a:r>
              <a:rPr lang="ru-RU" b="1" dirty="0" smtClean="0"/>
              <a:t>ч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52320" y="6926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</a:t>
            </a:r>
            <a:r>
              <a:rPr lang="ru-RU" b="1" dirty="0" smtClean="0"/>
              <a:t> км</a:t>
            </a:r>
            <a:r>
              <a:rPr lang="en-US" b="1" dirty="0" smtClean="0"/>
              <a:t>\</a:t>
            </a:r>
            <a:r>
              <a:rPr lang="ru-RU" b="1" dirty="0" smtClean="0"/>
              <a:t>ч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4368451" y="1600666"/>
            <a:ext cx="504056" cy="500121"/>
          </a:xfrm>
          <a:prstGeom prst="flowChartPunchedTap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368451" y="1600666"/>
            <a:ext cx="0" cy="1112189"/>
          </a:xfrm>
          <a:prstGeom prst="line">
            <a:avLst/>
          </a:prstGeom>
          <a:ln w="38100">
            <a:solidFill>
              <a:srgbClr val="6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5-конечная звезда 1">
            <a:hlinkClick r:id="rId5" action="ppaction://hlinksldjump"/>
          </p:cNvPr>
          <p:cNvSpPr/>
          <p:nvPr/>
        </p:nvSpPr>
        <p:spPr>
          <a:xfrm>
            <a:off x="8316416" y="6237312"/>
            <a:ext cx="648072" cy="5664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7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1275"/>
            <a:ext cx="9040813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1 задача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 Расстояние между двумя пунктами 20 км. Из этих пунктов в одном направлении одновременно выехали автомобиль и мотоциклист, причем автомобиль двигался впереди. Через 5 часов расстояние между ними стало 170 км. Найти скорость мотоциклиста, если скорость автомобиля 70 км/ч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" name="Picture 2" descr="http://im1-tub-ru.yandex.net/i?id=8220622c67ef457cf182d95d6c52e6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78042"/>
            <a:ext cx="309634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2-tub-ru.yandex.net/i?id=40007c863d81d93471a5d06be6b7156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78042"/>
            <a:ext cx="3888432" cy="152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8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0813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3063765"/>
            <a:ext cx="2110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>
                <a:solidFill>
                  <a:schemeClr val="accent6">
                    <a:lumMod val="50000"/>
                  </a:schemeClr>
                </a:solidFill>
              </a:rPr>
              <a:t>Решение: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dvizhenie vdogonk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88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414721" y="3861048"/>
            <a:ext cx="71602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1) 170-20=150 (км) на столько увеличилось расстояние между автомобилем и мотоциклистом за 5 часов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2) 150:5=30 (км/ч) скорость удаления автомобиля от мотоциклиста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3) 70-30=40 (км/ч) скорость мотоциклиста.</a:t>
            </a:r>
          </a:p>
          <a:p>
            <a:r>
              <a:rPr lang="ru-RU" sz="2000" u="sng" dirty="0">
                <a:solidFill>
                  <a:schemeClr val="accent6">
                    <a:lumMod val="50000"/>
                  </a:schemeClr>
                </a:solidFill>
              </a:rPr>
              <a:t>Ответ: 40 км/ч.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5-конечная звезда 1">
            <a:hlinkClick r:id="rId4" action="ppaction://hlinksldjump"/>
          </p:cNvPr>
          <p:cNvSpPr/>
          <p:nvPr/>
        </p:nvSpPr>
        <p:spPr>
          <a:xfrm>
            <a:off x="8316416" y="5949280"/>
            <a:ext cx="576064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7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1275"/>
            <a:ext cx="9040813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</a:rPr>
              <a:t>Задача 2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Расстояние между двумя станциями 40 км. Из этих станций одновременно в одном направлении вышли скорый и товарный поезда, причем товарный поезд едет впереди. Через сколько часов скорый поезд догонит товарный, если его скорость равна 80 км/ч, а скорость товарного поезда — 60 км/ч?</a:t>
            </a:r>
          </a:p>
        </p:txBody>
      </p:sp>
      <p:pic>
        <p:nvPicPr>
          <p:cNvPr id="5" name="Picture 6" descr="http://im3-tub-ru.yandex.net/i?id=406a74a52c7c50068e91b5c2327634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223224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m0-tub-ru.yandex.net/i?id=62875c520f66a1cc97c68c705dadac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4221088"/>
            <a:ext cx="2401316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9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" y="0"/>
            <a:ext cx="9040813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2679045"/>
            <a:ext cx="2440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>
                <a:solidFill>
                  <a:schemeClr val="accent6">
                    <a:lumMod val="50000"/>
                  </a:schemeClr>
                </a:solidFill>
              </a:rPr>
              <a:t>Решение: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" name="Рисунок 4" descr="zadachi na dvizhenie vdogonk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88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401448" y="3645024"/>
            <a:ext cx="73702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1) 80-60=20 (км/ч) скорость сближения поездов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2) 40:20=2 (ч) через такое время скорый поезд догонит товарный.</a:t>
            </a:r>
          </a:p>
          <a:p>
            <a:r>
              <a:rPr lang="ru-RU" sz="2800" u="sng" dirty="0">
                <a:solidFill>
                  <a:schemeClr val="accent6">
                    <a:lumMod val="50000"/>
                  </a:schemeClr>
                </a:solidFill>
              </a:rPr>
              <a:t>Ответ: через 2 ч.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5-конечная звезда 1">
            <a:hlinkClick r:id="rId4" action="ppaction://hlinksldjump"/>
          </p:cNvPr>
          <p:cNvSpPr/>
          <p:nvPr/>
        </p:nvSpPr>
        <p:spPr>
          <a:xfrm>
            <a:off x="8269836" y="6093296"/>
            <a:ext cx="47862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7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1275"/>
            <a:ext cx="9040813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8766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</a:rPr>
              <a:t>Задача 3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Расстояние между пунктами равно 50 км. Из этих пунктов одновременно в одном направлении выезжают велосипедист и мотоциклист, причем велосипедист едет впереди. Скорость велосипедиста равна 13 км/ч, скорость мотоциклиста — 38 км/ч. На каком расстоянии от пункта своего выезда мотоциклист догонит велосипедиста?</a:t>
            </a:r>
          </a:p>
        </p:txBody>
      </p:sp>
      <p:pic>
        <p:nvPicPr>
          <p:cNvPr id="5" name="Picture 10" descr="http://im2-tub-ru.yandex.net/i?id=42d6b1a8becb74df7da00235958c21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98339"/>
            <a:ext cx="1872208" cy="16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im2-tub-ru.yandex.net/i?id=ef45c4b8d8dcce6c4ef74e80c0b519a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4005064"/>
            <a:ext cx="2766098" cy="149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4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1275"/>
            <a:ext cx="9040813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reshenie zadach na dvizhenie vdogonk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454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463778" y="2843431"/>
            <a:ext cx="1992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Решение :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3645972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1) 38-13=25 (км/ч) скорость сближения мотоциклиста и велосипедиста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2) 50:25=2 (ч) через столько часов после своего выезда мотоциклист догонит велосипедиста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3) 38∙2=76 (км) на таком расстоянии от пункта своего выезда мотоциклист догонит велосипедиста.</a:t>
            </a:r>
          </a:p>
          <a:p>
            <a:r>
              <a:rPr lang="ru-RU" sz="2000" u="sng" dirty="0">
                <a:solidFill>
                  <a:schemeClr val="accent6">
                    <a:lumMod val="50000"/>
                  </a:schemeClr>
                </a:solidFill>
              </a:rPr>
              <a:t>Ответ: 76 км.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5-конечная звезда 4">
            <a:hlinkClick r:id="rId4" action="ppaction://hlinksldjump"/>
          </p:cNvPr>
          <p:cNvSpPr/>
          <p:nvPr/>
        </p:nvSpPr>
        <p:spPr>
          <a:xfrm>
            <a:off x="8269836" y="6093296"/>
            <a:ext cx="47862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6" y="1"/>
            <a:ext cx="9131603" cy="684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48680"/>
            <a:ext cx="92170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4 задача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. Пассажирский поезд отправился во Владивосток. Когда от станции отправления он отошёл на расстояние 342 км, от того же вокзала в том же направлении вышел скорый поезд. С какой скоростью шёл скорый поезд, если скорость пассажирского 50 км/ч, и скорый догнал его через 9 часов? </a:t>
            </a:r>
          </a:p>
        </p:txBody>
      </p:sp>
      <p:pic>
        <p:nvPicPr>
          <p:cNvPr id="6" name="Рисунок 5" descr="http://videouroki.net/videouroki/conspekty/zadachi14/31-zadachi-na-dvizhieniie-v-odnom-napravlienii-vdoghonku.files/image00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93" y="3717032"/>
            <a:ext cx="8164225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05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1275"/>
            <a:ext cx="9040813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://videouroki.net/videouroki/conspekty/zadachi14/31-zadachi-na-dvizhieniie-v-odnom-napravlienii-vdoghonku.files/image00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15" y="550667"/>
            <a:ext cx="8164225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5536" y="2996952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Решение :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105" y="4077072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7030A0"/>
                </a:solidFill>
              </a:rPr>
              <a:t>1) 342 : 9 = 38 (км/ч). </a:t>
            </a:r>
          </a:p>
          <a:p>
            <a:r>
              <a:rPr lang="ru-RU" sz="4000" dirty="0">
                <a:solidFill>
                  <a:srgbClr val="7030A0"/>
                </a:solidFill>
              </a:rPr>
              <a:t>2) 50 + 38 = 88 (км/ч).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421" y="5301208"/>
            <a:ext cx="61926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Ответ : 88 км</a:t>
            </a:r>
            <a:r>
              <a:rPr lang="en-US" sz="4000" dirty="0" smtClean="0">
                <a:solidFill>
                  <a:srgbClr val="7030A0"/>
                </a:solidFill>
              </a:rPr>
              <a:t>/</a:t>
            </a:r>
            <a:r>
              <a:rPr lang="ru-RU" sz="4000" dirty="0" smtClean="0">
                <a:solidFill>
                  <a:srgbClr val="7030A0"/>
                </a:solidFill>
              </a:rPr>
              <a:t>ч</a:t>
            </a:r>
            <a:r>
              <a:rPr lang="en-US" dirty="0" smtClean="0"/>
              <a:t>									</a:t>
            </a:r>
            <a:r>
              <a:rPr lang="ru-RU" dirty="0" smtClean="0"/>
              <a:t>			</a:t>
            </a:r>
            <a:endParaRPr lang="ru-RU" dirty="0"/>
          </a:p>
        </p:txBody>
      </p:sp>
      <p:sp>
        <p:nvSpPr>
          <p:cNvPr id="8" name="5-конечная звезда 7">
            <a:hlinkClick r:id="rId4" action="ppaction://hlinksldjump"/>
          </p:cNvPr>
          <p:cNvSpPr/>
          <p:nvPr/>
        </p:nvSpPr>
        <p:spPr>
          <a:xfrm>
            <a:off x="8269836" y="6093296"/>
            <a:ext cx="47862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8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82"/>
            <a:ext cx="9144000" cy="69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764704"/>
            <a:ext cx="7812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Задача 1.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Машина и автобус выехали с автостанции одновременно в противоположных направлениях. Скорость автобуса в два раза меньше скорости автомобиля. Через сколько часов расстояние между ними будет 450 км, если скорость автомобиля 60 км/час?</a:t>
            </a:r>
          </a:p>
        </p:txBody>
      </p:sp>
      <p:pic>
        <p:nvPicPr>
          <p:cNvPr id="4" name="Picture 2" descr="http://im0-tub-ru.yandex.net/i?id=8404bbf53972eae29e548fb8a4f489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66099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3-tub-ru.yandex.net/i?id=c62f07b484c26540aae0d202ed7a6ff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43271" y="4110618"/>
            <a:ext cx="3240360" cy="158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7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1275"/>
            <a:ext cx="9040813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075735"/>
              </p:ext>
            </p:extLst>
          </p:nvPr>
        </p:nvGraphicFramePr>
        <p:xfrm>
          <a:off x="646770" y="288384"/>
          <a:ext cx="7885670" cy="55168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705287"/>
                <a:gridCol w="1451438"/>
                <a:gridCol w="1417304"/>
                <a:gridCol w="1303974"/>
                <a:gridCol w="1007667"/>
              </a:tblGrid>
              <a:tr h="1728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 w="19050"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Задачи на встречное движение </a:t>
                      </a:r>
                    </a:p>
                    <a:p>
                      <a:pPr algn="ctr"/>
                      <a:endParaRPr lang="ru-RU" sz="2400" dirty="0">
                        <a:ln w="190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>
                        <a:ln w="190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190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190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190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314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Задачи на движение вдогонку</a:t>
                      </a:r>
                      <a:endParaRPr lang="ru-RU" sz="3200" dirty="0">
                        <a:ln w="190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190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190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endParaRPr lang="ru-RU" dirty="0">
                        <a:ln w="190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190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16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 w="19050">
                            <a:solidFill>
                              <a:schemeClr val="tx1"/>
                            </a:solidFill>
                          </a:ln>
                        </a:rPr>
                        <a:t>Задачи на движение в разные стороны</a:t>
                      </a:r>
                      <a:endParaRPr lang="ru-RU" sz="3200" dirty="0">
                        <a:ln w="190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190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400" b="1" i="0" u="none" strike="noStrike" kern="1200" cap="all" spc="0" normalizeH="0" baseline="0" noProof="0" dirty="0" smtClean="0">
                        <a:ln w="9000" cmpd="sng">
                          <a:solidFill>
                            <a:srgbClr val="8064A2">
                              <a:shade val="50000"/>
                              <a:satMod val="12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8064A2">
                                <a:shade val="20000"/>
                                <a:satMod val="245000"/>
                              </a:srgbClr>
                            </a:gs>
                            <a:gs pos="43000">
                              <a:srgbClr val="8064A2">
                                <a:satMod val="255000"/>
                              </a:srgbClr>
                            </a:gs>
                            <a:gs pos="48000">
                              <a:srgbClr val="8064A2">
                                <a:shade val="85000"/>
                                <a:satMod val="255000"/>
                              </a:srgbClr>
                            </a:gs>
                            <a:gs pos="100000">
                              <a:srgbClr val="8064A2">
                                <a:shade val="20000"/>
                                <a:satMod val="245000"/>
                              </a:srgb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ln w="190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190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190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89506" y="992905"/>
            <a:ext cx="7404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5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90872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10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90781" y="90872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15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96336" y="90872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20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29978" y="2575143"/>
            <a:ext cx="7392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7" action="ppaction://hlinksldjump"/>
              </a:rPr>
              <a:t>5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97239" y="256490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8" action="ppaction://hlinksldjump"/>
              </a:rPr>
              <a:t>10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90781" y="250487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9" action="ppaction://hlinksldjump"/>
              </a:rPr>
              <a:t>15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96335" y="257514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10" action="ppaction://hlinksldjump"/>
              </a:rPr>
              <a:t>20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54296" y="443711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11" action="ppaction://hlinksldjump"/>
              </a:rPr>
              <a:t>5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6" y="443711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12" action="ppaction://hlinksldjump"/>
              </a:rPr>
              <a:t>10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90781" y="443711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13" action="ppaction://hlinksldjump"/>
              </a:rPr>
              <a:t>15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24703" y="443711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14" action="ppaction://hlinksldjump"/>
              </a:rPr>
              <a:t>20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204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09" y="-53101"/>
            <a:ext cx="9144000" cy="687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3861048"/>
            <a:ext cx="80451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Решение: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0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1) 60 : 2 = 30 (скорость автобуса)</a:t>
            </a:r>
          </a:p>
          <a:p>
            <a:pPr lvl="0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2) 60 + 30 = 90 (скорость автобуса и автомобиля вместе)</a:t>
            </a:r>
          </a:p>
          <a:p>
            <a:pPr lvl="0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3) 450 : 90 = 5</a:t>
            </a:r>
          </a:p>
          <a:p>
            <a:pPr lvl="0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Выражение: 450 : (60 : 2 + 60) = 5</a:t>
            </a:r>
          </a:p>
          <a:p>
            <a:pPr lvl="0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Ответ: через 5 часов.</a:t>
            </a:r>
          </a:p>
        </p:txBody>
      </p:sp>
      <p:sp>
        <p:nvSpPr>
          <p:cNvPr id="5" name="5-конечная звезда 4">
            <a:hlinkClick r:id="rId3" action="ppaction://hlinksldjump"/>
          </p:cNvPr>
          <p:cNvSpPr/>
          <p:nvPr/>
        </p:nvSpPr>
        <p:spPr>
          <a:xfrm>
            <a:off x="7740352" y="5589240"/>
            <a:ext cx="720080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03648" y="1916832"/>
            <a:ext cx="6408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716016" y="1412776"/>
            <a:ext cx="0" cy="50405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авнобедренный треугольник 9"/>
          <p:cNvSpPr/>
          <p:nvPr/>
        </p:nvSpPr>
        <p:spPr>
          <a:xfrm rot="5400000">
            <a:off x="4734018" y="1394774"/>
            <a:ext cx="216024" cy="2520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148064" y="1628800"/>
            <a:ext cx="2664296" cy="67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1835696" y="1619085"/>
            <a:ext cx="2592288" cy="768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907704" y="112474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? </a:t>
            </a:r>
            <a:r>
              <a:rPr lang="ru-RU" sz="2000" b="1" dirty="0" smtClean="0"/>
              <a:t>км</a:t>
            </a:r>
            <a:r>
              <a:rPr lang="en-US" sz="2000" b="1" dirty="0" smtClean="0"/>
              <a:t>/</a:t>
            </a:r>
            <a:r>
              <a:rPr lang="ru-RU" sz="2000" b="1" dirty="0" smtClean="0"/>
              <a:t>ч</a:t>
            </a:r>
            <a:r>
              <a:rPr lang="en-US" dirty="0" smtClean="0"/>
              <a:t>	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88224" y="114013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60 км</a:t>
            </a:r>
            <a:r>
              <a:rPr lang="en-US" b="1" dirty="0" smtClean="0"/>
              <a:t>/</a:t>
            </a:r>
            <a:r>
              <a:rPr lang="ru-RU" b="1" dirty="0" smtClean="0"/>
              <a:t>ч</a:t>
            </a:r>
            <a:endParaRPr lang="ru-RU" b="1" dirty="0"/>
          </a:p>
        </p:txBody>
      </p:sp>
      <p:sp>
        <p:nvSpPr>
          <p:cNvPr id="17" name="Левая фигурная скобка 16"/>
          <p:cNvSpPr/>
          <p:nvPr/>
        </p:nvSpPr>
        <p:spPr>
          <a:xfrm rot="16200000">
            <a:off x="4463987" y="-1107996"/>
            <a:ext cx="288032" cy="6625721"/>
          </a:xfrm>
          <a:prstGeom prst="lef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175956" y="249042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490 км </a:t>
            </a:r>
            <a:endParaRPr lang="ru-RU" b="1" dirty="0"/>
          </a:p>
        </p:txBody>
      </p:sp>
      <p:pic>
        <p:nvPicPr>
          <p:cNvPr id="20" name="Picture 4" descr="http://im3-tub-ru.yandex.net/i?id=c62f07b484c26540aae0d202ed7a6ff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74488"/>
            <a:ext cx="1177644" cy="96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im0-tub-ru.yandex.net/i?id=8404bbf53972eae29e548fb8a4f489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28084" y="760546"/>
            <a:ext cx="936104" cy="82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5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1124744"/>
            <a:ext cx="67687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Задача 2.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Из города на дачу выехал велосипедист со скоростью 12 км/час. Дорога на дачу заняла 6 часов. На сколько изменилась скорость велосипедиста на обратном пути, если он затратил на него 4 часа?</a:t>
            </a:r>
          </a:p>
        </p:txBody>
      </p:sp>
      <p:pic>
        <p:nvPicPr>
          <p:cNvPr id="7" name="Picture 6" descr="http://im1-tub-ru.yandex.net/i?id=67422f3e13f7d4524ba55c63684ceaf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318033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7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0" y="0"/>
            <a:ext cx="9148000" cy="719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91680" y="4126118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80000"/>
                </a:solidFill>
              </a:rPr>
              <a:t>Решение:</a:t>
            </a:r>
            <a:r>
              <a:rPr lang="ru-RU" sz="2000" dirty="0">
                <a:solidFill>
                  <a:srgbClr val="680000"/>
                </a:solidFill>
              </a:rPr>
              <a:t> </a:t>
            </a:r>
          </a:p>
          <a:p>
            <a:pPr lvl="0"/>
            <a:r>
              <a:rPr lang="ru-RU" sz="2000" dirty="0">
                <a:solidFill>
                  <a:srgbClr val="680000"/>
                </a:solidFill>
              </a:rPr>
              <a:t>1) 12 * 6 = 72 (расстояние от города к даче)</a:t>
            </a:r>
          </a:p>
          <a:p>
            <a:pPr lvl="0"/>
            <a:r>
              <a:rPr lang="ru-RU" sz="2000" dirty="0">
                <a:solidFill>
                  <a:srgbClr val="680000"/>
                </a:solidFill>
              </a:rPr>
              <a:t>2) 72 : 4 = 18 (скорость обратного пути велосипедиста)</a:t>
            </a:r>
          </a:p>
          <a:p>
            <a:pPr lvl="0"/>
            <a:r>
              <a:rPr lang="ru-RU" sz="2000" dirty="0">
                <a:solidFill>
                  <a:srgbClr val="680000"/>
                </a:solidFill>
              </a:rPr>
              <a:t>3) 18 - 12 = 6</a:t>
            </a:r>
          </a:p>
          <a:p>
            <a:pPr lvl="0"/>
            <a:r>
              <a:rPr lang="ru-RU" sz="2000" dirty="0">
                <a:solidFill>
                  <a:srgbClr val="680000"/>
                </a:solidFill>
              </a:rPr>
              <a:t>Выражение: (12 * 6 : 4) - 12 = 6</a:t>
            </a:r>
          </a:p>
          <a:p>
            <a:pPr lvl="0"/>
            <a:r>
              <a:rPr lang="ru-RU" sz="2000" dirty="0">
                <a:solidFill>
                  <a:srgbClr val="680000"/>
                </a:solidFill>
              </a:rPr>
              <a:t>Ответ: скорость велосипедиста увеличилась на 6 км/час.</a:t>
            </a:r>
          </a:p>
        </p:txBody>
      </p:sp>
      <p:sp>
        <p:nvSpPr>
          <p:cNvPr id="7" name="5-конечная звезда 6">
            <a:hlinkClick r:id="rId3" action="ppaction://hlinksldjump"/>
          </p:cNvPr>
          <p:cNvSpPr/>
          <p:nvPr/>
        </p:nvSpPr>
        <p:spPr>
          <a:xfrm>
            <a:off x="7812360" y="5877272"/>
            <a:ext cx="936104" cy="864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41652" y="2636912"/>
            <a:ext cx="6264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02417" y="1925458"/>
            <a:ext cx="0" cy="720080"/>
          </a:xfrm>
          <a:prstGeom prst="line">
            <a:avLst/>
          </a:prstGeom>
          <a:ln w="28575">
            <a:solidFill>
              <a:srgbClr val="6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Блок-схема: перфолента 10"/>
          <p:cNvSpPr/>
          <p:nvPr/>
        </p:nvSpPr>
        <p:spPr>
          <a:xfrm>
            <a:off x="4602417" y="1813466"/>
            <a:ext cx="432048" cy="432048"/>
          </a:xfrm>
          <a:prstGeom prst="flowChartPunchedTa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5364088" y="2348880"/>
            <a:ext cx="2160240" cy="144016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292080" y="1844824"/>
            <a:ext cx="2304256" cy="14401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64088" y="119675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12 </a:t>
            </a:r>
            <a:r>
              <a:rPr lang="ru-RU" b="1" dirty="0" smtClean="0"/>
              <a:t>км</a:t>
            </a:r>
            <a:r>
              <a:rPr lang="en-US" b="1" dirty="0" smtClean="0"/>
              <a:t>/</a:t>
            </a:r>
            <a:r>
              <a:rPr lang="ru-RU" b="1" dirty="0" smtClean="0"/>
              <a:t>ч 6 ч </a:t>
            </a:r>
            <a:endParaRPr lang="en-US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328084" y="20608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? Км</a:t>
            </a:r>
            <a:r>
              <a:rPr lang="en-US" b="1" dirty="0" smtClean="0"/>
              <a:t>/</a:t>
            </a:r>
            <a:r>
              <a:rPr lang="ru-RU" b="1" dirty="0" smtClean="0"/>
              <a:t>ч 4 ч</a:t>
            </a:r>
            <a:endParaRPr lang="ru-RU" b="1" dirty="0"/>
          </a:p>
        </p:txBody>
      </p:sp>
      <p:sp>
        <p:nvSpPr>
          <p:cNvPr id="16" name="Левая фигурная скобка 15"/>
          <p:cNvSpPr/>
          <p:nvPr/>
        </p:nvSpPr>
        <p:spPr>
          <a:xfrm rot="16200000">
            <a:off x="4429984" y="-63388"/>
            <a:ext cx="288032" cy="6264696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318179" y="33854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? км</a:t>
            </a:r>
            <a:endParaRPr lang="ru-RU" b="1" dirty="0"/>
          </a:p>
        </p:txBody>
      </p:sp>
      <p:sp>
        <p:nvSpPr>
          <p:cNvPr id="18" name="Левая фигурная скобка 17"/>
          <p:cNvSpPr/>
          <p:nvPr/>
        </p:nvSpPr>
        <p:spPr>
          <a:xfrm rot="16200000">
            <a:off x="6113093" y="1927268"/>
            <a:ext cx="315860" cy="2887907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156176" y="38610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? км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648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" y="-27647"/>
            <a:ext cx="9145367" cy="685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5897" y="814438"/>
            <a:ext cx="78306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80000"/>
                </a:solidFill>
              </a:rPr>
              <a:t>Задача 3. </a:t>
            </a:r>
            <a:endParaRPr lang="ru-RU" sz="2000" dirty="0">
              <a:solidFill>
                <a:srgbClr val="680000"/>
              </a:solidFill>
            </a:endParaRPr>
          </a:p>
          <a:p>
            <a:r>
              <a:rPr lang="ru-RU" sz="2000" dirty="0">
                <a:solidFill>
                  <a:srgbClr val="680000"/>
                </a:solidFill>
              </a:rPr>
              <a:t>Два поезда одновременно начали движение в противоположных на правлениях. Один двигался со скоростью на 30 км/час меньше, чем другой. На каком расстоянии друг от друга поезда будут через 4 часа, если скорость другого поезда 130 км/час?</a:t>
            </a:r>
          </a:p>
        </p:txBody>
      </p:sp>
      <p:pic>
        <p:nvPicPr>
          <p:cNvPr id="6" name="Picture 10" descr="http://im1-tub-ru.yandex.net/i?id=87df231644f1973ad64d73e636c4a9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12976"/>
            <a:ext cx="207682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im1-tub-ru.yandex.net/i?id=af634a81bab5c02c0e074198c7af3f6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3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77" y="30192"/>
            <a:ext cx="91819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61035" y="3645024"/>
            <a:ext cx="6431761" cy="1754326"/>
          </a:xfrm>
          <a:prstGeom prst="rect">
            <a:avLst/>
          </a:prstGeom>
          <a:solidFill>
            <a:srgbClr val="EBE3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Решение: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8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 130 - 30 = 100 (км/час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8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скорсть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второго поезда)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8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130 + 100 = 230 (скорость двух поездов вместе)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8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3) 230 * 4 = 920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8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Выражение: (130 - 30 + 130) * 4 = 920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8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Ответ: расстояние между поездами через 4 часа будет 920 км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4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59632" y="2636912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355976" y="1844824"/>
            <a:ext cx="0" cy="792088"/>
          </a:xfrm>
          <a:prstGeom prst="line">
            <a:avLst/>
          </a:prstGeom>
          <a:ln w="19050">
            <a:solidFill>
              <a:srgbClr val="6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перфолента 12"/>
          <p:cNvSpPr/>
          <p:nvPr/>
        </p:nvSpPr>
        <p:spPr>
          <a:xfrm>
            <a:off x="4359336" y="1811359"/>
            <a:ext cx="327132" cy="288032"/>
          </a:xfrm>
          <a:prstGeom prst="flowChartPunchedTa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1043608" y="2240868"/>
            <a:ext cx="3168352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130811" y="2252082"/>
            <a:ext cx="352839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2" descr="http://im1-tub-ru.yandex.net/i?id=af634a81bab5c02c0e074198c7af3f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47864" y="1256585"/>
            <a:ext cx="72008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im1-tub-ru.yandex.net/i?id=87df231644f1973ad64d73e636c4a9e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30811" y="1379311"/>
            <a:ext cx="89364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331640" y="181135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? Км</a:t>
            </a:r>
            <a:r>
              <a:rPr lang="en-US" b="1" dirty="0" smtClean="0"/>
              <a:t>/</a:t>
            </a:r>
            <a:r>
              <a:rPr lang="ru-RU" b="1" dirty="0" smtClean="0"/>
              <a:t>ч 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04248" y="173935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130 км</a:t>
            </a:r>
            <a:r>
              <a:rPr lang="en-US" b="1" dirty="0" smtClean="0"/>
              <a:t>/</a:t>
            </a:r>
            <a:r>
              <a:rPr lang="ru-RU" b="1" dirty="0" smtClean="0"/>
              <a:t>ч</a:t>
            </a:r>
            <a:endParaRPr lang="ru-RU" b="1" dirty="0"/>
          </a:p>
        </p:txBody>
      </p:sp>
      <p:sp>
        <p:nvSpPr>
          <p:cNvPr id="22" name="Левая фигурная скобка 21"/>
          <p:cNvSpPr/>
          <p:nvPr/>
        </p:nvSpPr>
        <p:spPr>
          <a:xfrm rot="16200000">
            <a:off x="4825109" y="-625735"/>
            <a:ext cx="90010" cy="7200802"/>
          </a:xfrm>
          <a:prstGeom prst="leftBrace">
            <a:avLst>
              <a:gd name="adj1" fmla="val 8333"/>
              <a:gd name="adj2" fmla="val 50479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972535" y="3089860"/>
            <a:ext cx="231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? Км через 4 часа</a:t>
            </a:r>
            <a:endParaRPr lang="ru-RU" b="1" dirty="0"/>
          </a:p>
        </p:txBody>
      </p:sp>
      <p:sp>
        <p:nvSpPr>
          <p:cNvPr id="24" name="5-конечная звезда 23">
            <a:hlinkClick r:id="rId5" action="ppaction://hlinksldjump"/>
          </p:cNvPr>
          <p:cNvSpPr/>
          <p:nvPr/>
        </p:nvSpPr>
        <p:spPr>
          <a:xfrm>
            <a:off x="7892796" y="5805264"/>
            <a:ext cx="766407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7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799"/>
            <a:ext cx="9114672" cy="682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836712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80000"/>
                </a:solidFill>
              </a:rPr>
              <a:t>Задача 4. </a:t>
            </a:r>
            <a:endParaRPr lang="ru-RU" sz="2400" dirty="0">
              <a:solidFill>
                <a:srgbClr val="680000"/>
              </a:solidFill>
            </a:endParaRPr>
          </a:p>
          <a:p>
            <a:r>
              <a:rPr lang="ru-RU" sz="2400" dirty="0">
                <a:solidFill>
                  <a:srgbClr val="680000"/>
                </a:solidFill>
              </a:rPr>
              <a:t>Такси двигалось со скоростью 60 км/час, автобус в 2 раза медленнее. Через сколько времени между ними будет 360 км, если они движутся в разных направлениях?</a:t>
            </a:r>
          </a:p>
        </p:txBody>
      </p:sp>
      <p:pic>
        <p:nvPicPr>
          <p:cNvPr id="6" name="Picture 14" descr="http://im2-tub-ru.yandex.net/i?id=b30b7f04506f24622228f82feee4a96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84289"/>
            <a:ext cx="14287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://im3-tub-ru.yandex.net/i?id=d7a0119861d1f26a33f7e8839c58e05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3789040"/>
            <a:ext cx="1454823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04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3573016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80000"/>
                </a:solidFill>
              </a:rPr>
              <a:t>Решение:</a:t>
            </a:r>
            <a:r>
              <a:rPr lang="ru-RU" sz="2000" dirty="0">
                <a:solidFill>
                  <a:srgbClr val="680000"/>
                </a:solidFill>
              </a:rPr>
              <a:t> </a:t>
            </a:r>
          </a:p>
          <a:p>
            <a:pPr lvl="0"/>
            <a:r>
              <a:rPr lang="ru-RU" sz="2000" dirty="0">
                <a:solidFill>
                  <a:srgbClr val="680000"/>
                </a:solidFill>
              </a:rPr>
              <a:t>1) 60 : 2 = 30 (скорость автобуса)</a:t>
            </a:r>
          </a:p>
          <a:p>
            <a:pPr lvl="0"/>
            <a:r>
              <a:rPr lang="ru-RU" sz="2000" dirty="0">
                <a:solidFill>
                  <a:srgbClr val="680000"/>
                </a:solidFill>
              </a:rPr>
              <a:t>2) 60 + 30 = 90 (скорость автобуса и такси вместе)</a:t>
            </a:r>
          </a:p>
          <a:p>
            <a:pPr lvl="0"/>
            <a:r>
              <a:rPr lang="ru-RU" sz="2000" dirty="0">
                <a:solidFill>
                  <a:srgbClr val="680000"/>
                </a:solidFill>
              </a:rPr>
              <a:t>3) 360 : 90 = 4</a:t>
            </a:r>
          </a:p>
          <a:p>
            <a:pPr lvl="0"/>
            <a:r>
              <a:rPr lang="ru-RU" sz="2000" dirty="0">
                <a:solidFill>
                  <a:srgbClr val="680000"/>
                </a:solidFill>
              </a:rPr>
              <a:t>Выражение: 360 : (60 : 2 + 60) = 4</a:t>
            </a:r>
          </a:p>
          <a:p>
            <a:pPr lvl="0"/>
            <a:r>
              <a:rPr lang="ru-RU" sz="2000" dirty="0">
                <a:solidFill>
                  <a:srgbClr val="680000"/>
                </a:solidFill>
              </a:rPr>
              <a:t>Ответ: через 4 часа.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9632" y="2492896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283968" y="1988840"/>
            <a:ext cx="0" cy="504056"/>
          </a:xfrm>
          <a:prstGeom prst="line">
            <a:avLst/>
          </a:prstGeom>
          <a:ln w="19050">
            <a:solidFill>
              <a:srgbClr val="6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перфолента 9"/>
          <p:cNvSpPr/>
          <p:nvPr/>
        </p:nvSpPr>
        <p:spPr>
          <a:xfrm>
            <a:off x="4283968" y="1772816"/>
            <a:ext cx="432048" cy="288032"/>
          </a:xfrm>
          <a:prstGeom prst="flowChartPunchedTa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788024" y="2240868"/>
            <a:ext cx="2736304" cy="65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1749520" y="2243363"/>
            <a:ext cx="2232248" cy="630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4" descr="http://im2-tub-ru.yandex.net/i?id=b30b7f04506f24622228f82feee4a96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5704" y="1723417"/>
            <a:ext cx="576064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http://im3-tub-ru.yandex.net/i?id=d7a0119861d1f26a33f7e8839c58e05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48431"/>
            <a:ext cx="900100" cy="44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00192" y="177281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? Км</a:t>
            </a:r>
            <a:r>
              <a:rPr lang="en-US" sz="2000" b="1" dirty="0" smtClean="0"/>
              <a:t>/</a:t>
            </a:r>
            <a:r>
              <a:rPr lang="ru-RU" sz="2000" b="1" dirty="0" smtClean="0"/>
              <a:t>ч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94921" y="1749211"/>
            <a:ext cx="1310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60 км</a:t>
            </a:r>
            <a:r>
              <a:rPr lang="en-US" sz="2000" b="1" dirty="0" smtClean="0"/>
              <a:t>/</a:t>
            </a:r>
            <a:r>
              <a:rPr lang="ru-RU" sz="2000" b="1" dirty="0" smtClean="0"/>
              <a:t>ч</a:t>
            </a:r>
            <a:endParaRPr lang="ru-RU" sz="2000" b="1" dirty="0"/>
          </a:p>
        </p:txBody>
      </p:sp>
      <p:sp>
        <p:nvSpPr>
          <p:cNvPr id="17" name="Левая фигурная скобка 16"/>
          <p:cNvSpPr/>
          <p:nvPr/>
        </p:nvSpPr>
        <p:spPr>
          <a:xfrm rot="16200000">
            <a:off x="4355976" y="-414574"/>
            <a:ext cx="216024" cy="640871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161788" y="3029310"/>
            <a:ext cx="289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360 км </a:t>
            </a:r>
            <a:endParaRPr lang="ru-RU" b="1" dirty="0"/>
          </a:p>
        </p:txBody>
      </p:sp>
      <p:sp>
        <p:nvSpPr>
          <p:cNvPr id="19" name="5-конечная звезда 18">
            <a:hlinkClick r:id="rId5" action="ppaction://hlinksldjump"/>
          </p:cNvPr>
          <p:cNvSpPr/>
          <p:nvPr/>
        </p:nvSpPr>
        <p:spPr>
          <a:xfrm>
            <a:off x="7956376" y="5724316"/>
            <a:ext cx="864096" cy="9361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20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2597334"/>
            <a:ext cx="7064755" cy="923330"/>
          </a:xfrm>
          <a:prstGeom prst="rect">
            <a:avLst/>
          </a:prstGeom>
          <a:noFill/>
          <a:ln>
            <a:solidFill>
              <a:srgbClr val="68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 !</a:t>
            </a:r>
            <a:endParaRPr lang="ru-RU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32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1275"/>
            <a:ext cx="9040813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33988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1 задача.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Из двух городов навстречу друг другу одновременно выехали две барские кареты.  Скорость  одной  кареты 9 км /ч,  а скорость другой кареты        20 км/ч. Первая карета до встречи проехала 54  км.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Найдите расстояние между городами. </a:t>
            </a:r>
          </a:p>
        </p:txBody>
      </p:sp>
      <p:pic>
        <p:nvPicPr>
          <p:cNvPr id="1026" name="Picture 2" descr="http://im0-tub-ru.yandex.net/i?id=53cf6ec642cd3cbd38a3f987c96937c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83006"/>
            <a:ext cx="252028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0-tub-ru.yandex.net/i?id=53cf6ec642cd3cbd38a3f987c96937c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3392996"/>
            <a:ext cx="2232248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05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4624"/>
            <a:ext cx="9040813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429000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Решение.</a:t>
            </a:r>
            <a:endParaRPr lang="ru-RU" sz="24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1) 54   :  9 = 6 (часов) – ехали кареты  до встречи.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2)20 * 6 = 120 (км) – проехала вторая карета до встречи.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3) 54 + 120 =174 (км) – расстояние между городами.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                                                              Ответ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: 174  км.</a:t>
            </a:r>
            <a:endParaRPr lang="ru-RU" sz="24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44130" y="2457196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im0-tub-ru.yandex.net/i?id=53cf6ec642cd3cbd38a3f987c96937c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0" y="1254381"/>
            <a:ext cx="1212726" cy="107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0-tub-ru.yandex.net/i?id=53cf6ec642cd3cbd38a3f987c96937c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50943" y="1275538"/>
            <a:ext cx="1232655" cy="10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576736" y="962074"/>
            <a:ext cx="1080120" cy="14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7175486" y="1034234"/>
            <a:ext cx="1008112" cy="1443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2700" y="260648"/>
                <a:ext cx="28083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=9 </m:t>
                      </m:r>
                      <m:r>
                        <a:rPr lang="ru-RU" sz="2800" b="0" i="1" smtClean="0">
                          <a:latin typeface="Cambria Math"/>
                        </a:rPr>
                        <m:t>км</m:t>
                      </m:r>
                      <m:r>
                        <a:rPr lang="en-US" sz="2800" b="0" i="1" smtClean="0">
                          <a:latin typeface="Cambria Math"/>
                        </a:rPr>
                        <m:t>/</m:t>
                      </m:r>
                      <m:r>
                        <a:rPr lang="ru-RU" sz="2800" b="0" i="1" smtClean="0">
                          <a:latin typeface="Cambria Math"/>
                        </a:rPr>
                        <m:t>ч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00" y="260648"/>
                <a:ext cx="280831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92932" y="229945"/>
                <a:ext cx="29380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ru-RU" sz="2800" b="0" i="1" smtClean="0">
                          <a:latin typeface="Cambria Math"/>
                        </a:rPr>
                        <m:t>20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ru-RU" sz="2800" b="0" i="1" smtClean="0">
                          <a:latin typeface="Cambria Math"/>
                        </a:rPr>
                        <m:t>км</m:t>
                      </m:r>
                      <m:r>
                        <a:rPr lang="en-US" sz="2800" b="0" i="1" smtClean="0">
                          <a:latin typeface="Cambria Math"/>
                        </a:rPr>
                        <m:t>/</m:t>
                      </m:r>
                      <m:r>
                        <a:rPr lang="ru-RU" sz="2800" b="0" i="1" smtClean="0">
                          <a:latin typeface="Cambria Math"/>
                        </a:rPr>
                        <m:t>ч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932" y="229945"/>
                <a:ext cx="293808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Блок-схема: перфолента 11"/>
          <p:cNvSpPr/>
          <p:nvPr/>
        </p:nvSpPr>
        <p:spPr>
          <a:xfrm>
            <a:off x="4238673" y="1337390"/>
            <a:ext cx="576064" cy="576064"/>
          </a:xfrm>
          <a:prstGeom prst="flowChartPunchedTap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236787" y="1502590"/>
            <a:ext cx="0" cy="954606"/>
          </a:xfrm>
          <a:prstGeom prst="line">
            <a:avLst/>
          </a:prstGeom>
          <a:ln w="4445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Левая фигурная скобка 15"/>
          <p:cNvSpPr/>
          <p:nvPr/>
        </p:nvSpPr>
        <p:spPr>
          <a:xfrm rot="16200000">
            <a:off x="2166143" y="754864"/>
            <a:ext cx="216025" cy="3660051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Левая фигурная скобка 17"/>
          <p:cNvSpPr/>
          <p:nvPr/>
        </p:nvSpPr>
        <p:spPr>
          <a:xfrm rot="16200000">
            <a:off x="4260694" y="-1061764"/>
            <a:ext cx="252028" cy="7992890"/>
          </a:xfrm>
          <a:prstGeom prst="lef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851232" y="2476876"/>
            <a:ext cx="144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 км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86999" y="2871142"/>
            <a:ext cx="43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64799" y="3131609"/>
            <a:ext cx="466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</a:t>
            </a:r>
            <a:endParaRPr lang="ru-RU" b="1" dirty="0"/>
          </a:p>
        </p:txBody>
      </p:sp>
      <p:sp>
        <p:nvSpPr>
          <p:cNvPr id="2" name="5-конечная звезда 1">
            <a:hlinkClick r:id="rId6" action="ppaction://hlinksldjump"/>
          </p:cNvPr>
          <p:cNvSpPr/>
          <p:nvPr/>
        </p:nvSpPr>
        <p:spPr>
          <a:xfrm>
            <a:off x="7879097" y="5805264"/>
            <a:ext cx="1008112" cy="8100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1275"/>
            <a:ext cx="9040813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04664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2 задача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  Из разных деревень, находящихся  на     расстоянии  89  км навстречу друг другу выехали две повозки на базар продавать свёклу и  рыбу . Скорость одной повозки 5 км/ч , а другая повозка со скоростью 3 км/ч.  Какое          расстояние будет между повозками через 5 часов?</a:t>
            </a:r>
          </a:p>
        </p:txBody>
      </p:sp>
      <p:pic>
        <p:nvPicPr>
          <p:cNvPr id="3" name="Picture 6" descr="http://im0-tub-ru.yandex.net/i?id=b5db7731a143a468f44db88f945f7b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07" y="2741223"/>
            <a:ext cx="260277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m2-tub-ru.yandex.net/i?id=709c200e6d961232dc5ada6bf130cc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34985"/>
            <a:ext cx="331236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4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1275"/>
            <a:ext cx="9040813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7604" y="2856996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Решение.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1)5 * 5 = 25 (км) – проедет повозка до встречи.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2)3 * 5 = 15 (км) – проедет вторая повозка до встречи.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3) 25+15  = 40 (км) - на такое расстояние они приблизятся друг к другу.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4) 89 - 40 = 49 (км)  - такое расстояние будет между ними через 5 часов.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Ответ: 49 км.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51520" y="2267744"/>
            <a:ext cx="87375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http://im2-tub-ru.yandex.net/i?id=709c200e6d961232dc5ada6bf130cc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48557"/>
            <a:ext cx="151216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0-tub-ru.yandex.net/i?id=b5db7731a143a468f44db88f945f7b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248557"/>
            <a:ext cx="1680767" cy="99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395536" y="980728"/>
            <a:ext cx="1022284" cy="169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7747109" y="1052736"/>
            <a:ext cx="1080120" cy="1958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0" descr="http://im1-tub-ru.yandex.net/i?id=3d7d9ec036dd71d4c80933f46fae07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92" y="608633"/>
            <a:ext cx="1512169" cy="163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9126" y="623680"/>
                <a:ext cx="21602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b="1" i="1" smtClean="0">
                            <a:latin typeface="Cambria Math"/>
                            <a:ea typeface="Cambria Math"/>
                          </a:rPr>
                          <m:t>𝝑</m:t>
                        </m:r>
                      </m:e>
                      <m:sub>
                        <m:r>
                          <a:rPr lang="ru-RU" sz="1600" b="1" i="1" smtClean="0">
                            <a:latin typeface="Cambria Math"/>
                          </a:rPr>
                          <m:t>𝟏</m:t>
                        </m:r>
                        <m:r>
                          <a:rPr lang="ru-RU" sz="1600" b="1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ru-RU" sz="1600" b="1" dirty="0" smtClean="0"/>
                  <a:t>=5 КМ</a:t>
                </a:r>
                <a:r>
                  <a:rPr lang="en-US" sz="1600" b="1" dirty="0" smtClean="0"/>
                  <a:t>/</a:t>
                </a:r>
                <a:r>
                  <a:rPr lang="ru-RU" sz="1600" b="1" dirty="0" smtClean="0"/>
                  <a:t>Ч</a:t>
                </a:r>
                <a:endParaRPr lang="ru-RU" sz="1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26" y="623680"/>
                <a:ext cx="2160240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08304" y="632150"/>
                <a:ext cx="16807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ru-RU" sz="1600" b="1" i="1" smtClean="0">
                            <a:latin typeface="Cambria Math"/>
                            <a:ea typeface="Cambria Math"/>
                          </a:rPr>
                          <m:t>𝝑</m:t>
                        </m:r>
                      </m:e>
                      <m:sub>
                        <m:r>
                          <a:rPr lang="ru-RU" sz="16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1600" b="1" dirty="0" smtClean="0"/>
                  <a:t> = 3 КМ</a:t>
                </a:r>
                <a:r>
                  <a:rPr lang="en-US" sz="1600" b="1" dirty="0"/>
                  <a:t>/</a:t>
                </a:r>
                <a:r>
                  <a:rPr lang="ru-RU" sz="1600" b="1" dirty="0" smtClean="0"/>
                  <a:t>Ч</a:t>
                </a:r>
                <a:endParaRPr lang="ru-RU" sz="1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632150"/>
                <a:ext cx="1680767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Левая фигурная скобка 15"/>
          <p:cNvSpPr/>
          <p:nvPr/>
        </p:nvSpPr>
        <p:spPr>
          <a:xfrm rot="16200000">
            <a:off x="4506696" y="-1859472"/>
            <a:ext cx="180021" cy="866229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995936" y="260526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Через 5 ч-</a:t>
            </a:r>
            <a:r>
              <a:rPr lang="en-US" b="1" dirty="0"/>
              <a:t>?</a:t>
            </a:r>
            <a:endParaRPr lang="ru-RU" b="1" dirty="0"/>
          </a:p>
        </p:txBody>
      </p:sp>
      <p:sp>
        <p:nvSpPr>
          <p:cNvPr id="2" name="5-конечная звезда 1">
            <a:hlinkClick r:id="rId8" action="ppaction://hlinksldjump"/>
          </p:cNvPr>
          <p:cNvSpPr/>
          <p:nvPr/>
        </p:nvSpPr>
        <p:spPr>
          <a:xfrm>
            <a:off x="8028384" y="5877272"/>
            <a:ext cx="798845" cy="7920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1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1275"/>
            <a:ext cx="9040813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3 задача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.  Расстояние между двумя пристанями 90 км. От каждой из них одновременно навстречу друг другу вышли два теплохода. Сколько часов им понадобится чтобы встретиться, если скорость первого 20 км/час, а второго 25 км/час?</a:t>
            </a:r>
          </a:p>
        </p:txBody>
      </p:sp>
      <p:pic>
        <p:nvPicPr>
          <p:cNvPr id="3" name="Picture 4" descr="http://im1-tub-ru.yandex.net/i?id=ea9be98ffa5c5543034682497fbb7ac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39604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m1-tub-ru.yandex.net/i?id=d3d994ecae188c35c53f6b56afd81b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239" y="3248980"/>
            <a:ext cx="407332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1-tub-ru.yandex.net/i?id=ea9be98ffa5c5543034682497fbb7ac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9" y="3412002"/>
            <a:ext cx="39604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3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1275"/>
            <a:ext cx="9040813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7118" y="3573016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Решение: 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1) 25 + 20 =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45(км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ч) (сумма скоростей теплоходов)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2) 90  :  45 =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2(ч) понадобиться чтобы встретиться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Выражение: 90  :  (20 + 25) =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2(ч)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Ответ: теплоходы встретятся через 2 часа.</a:t>
            </a:r>
          </a:p>
        </p:txBody>
      </p:sp>
      <p:pic>
        <p:nvPicPr>
          <p:cNvPr id="3" name="Picture 6" descr="http://im1-tub-ru.yandex.net/i?id=d3d994ecae188c35c53f6b56afd81b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70111"/>
            <a:ext cx="14287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1-tub-ru.yandex.net/i?id=ea9be98ffa5c5543034682497fbb7ac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18" y="1484784"/>
            <a:ext cx="165618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51520" y="2636912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536" y="4467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25 км </a:t>
            </a:r>
            <a:r>
              <a:rPr lang="en-US" b="1" dirty="0" smtClean="0"/>
              <a:t>/</a:t>
            </a:r>
            <a:r>
              <a:rPr lang="ru-RU" b="1" dirty="0" smtClean="0"/>
              <a:t>ч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24328" y="595942"/>
            <a:ext cx="135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20 км</a:t>
            </a:r>
            <a:r>
              <a:rPr lang="en-US" b="1" dirty="0" smtClean="0"/>
              <a:t>/</a:t>
            </a:r>
            <a:r>
              <a:rPr lang="ru-RU" b="1" dirty="0" smtClean="0"/>
              <a:t>ч</a:t>
            </a:r>
            <a:endParaRPr lang="ru-RU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95536" y="1124744"/>
            <a:ext cx="122413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7524328" y="1205109"/>
            <a:ext cx="1224136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4139952" y="1622104"/>
            <a:ext cx="648072" cy="490737"/>
          </a:xfrm>
          <a:prstGeom prst="flowChartPunchedTape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139952" y="1700808"/>
            <a:ext cx="0" cy="936104"/>
          </a:xfrm>
          <a:prstGeom prst="line">
            <a:avLst/>
          </a:prstGeom>
          <a:ln w="38100">
            <a:solidFill>
              <a:srgbClr val="6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31640" y="2839133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Через сколько часов  произойдёт встреча </a:t>
            </a:r>
            <a:r>
              <a:rPr lang="en-US" sz="2400" b="1" dirty="0"/>
              <a:t>?</a:t>
            </a:r>
            <a:endParaRPr lang="en-US" sz="2400" b="1" dirty="0" smtClean="0"/>
          </a:p>
        </p:txBody>
      </p:sp>
      <p:sp>
        <p:nvSpPr>
          <p:cNvPr id="2" name="5-конечная звезда 1">
            <a:hlinkClick r:id="rId5" action="ppaction://hlinksldjump"/>
          </p:cNvPr>
          <p:cNvSpPr/>
          <p:nvPr/>
        </p:nvSpPr>
        <p:spPr>
          <a:xfrm>
            <a:off x="8028384" y="6093296"/>
            <a:ext cx="720080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9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1275"/>
            <a:ext cx="9040813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6335" y="1435956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4 задача</a:t>
            </a:r>
            <a:r>
              <a:rPr lang="ru-RU" sz="2800" dirty="0">
                <a:solidFill>
                  <a:srgbClr val="7030A0"/>
                </a:solidFill>
              </a:rPr>
              <a:t>. От двух станций, расстояние между которыми 564 км., одновременно навстречу друг другу вышли два поезда. Скорость одного из них 63 км/час. Какова скорость второго, если поезда встретились через 4 часа?</a:t>
            </a:r>
          </a:p>
        </p:txBody>
      </p:sp>
      <p:pic>
        <p:nvPicPr>
          <p:cNvPr id="3" name="Picture 2" descr="http://im3-tub-ru.yandex.net/i?id=275d21049b871ff1cfde08c357ba7e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57800"/>
            <a:ext cx="390681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im0-tub-ru.yandex.net/i?id=6b1037ed3ba848b8eda7593994fa2ef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" y="4709120"/>
            <a:ext cx="445763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99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1153</Words>
  <Application>Microsoft Office PowerPoint</Application>
  <PresentationFormat>Экран (4:3)</PresentationFormat>
  <Paragraphs>123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Проект по матиматике  сам себе задачник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Татьяна Витальевна</cp:lastModifiedBy>
  <cp:revision>39</cp:revision>
  <dcterms:created xsi:type="dcterms:W3CDTF">2017-01-19T07:17:03Z</dcterms:created>
  <dcterms:modified xsi:type="dcterms:W3CDTF">2017-03-09T07:43:26Z</dcterms:modified>
</cp:coreProperties>
</file>