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76" r:id="rId5"/>
    <p:sldId id="278" r:id="rId6"/>
    <p:sldId id="299" r:id="rId7"/>
    <p:sldId id="290" r:id="rId8"/>
    <p:sldId id="292" r:id="rId9"/>
    <p:sldId id="293" r:id="rId10"/>
    <p:sldId id="294" r:id="rId11"/>
    <p:sldId id="279" r:id="rId12"/>
    <p:sldId id="285" r:id="rId13"/>
    <p:sldId id="281" r:id="rId14"/>
    <p:sldId id="282" r:id="rId15"/>
    <p:sldId id="283" r:id="rId16"/>
    <p:sldId id="300" r:id="rId17"/>
    <p:sldId id="301" r:id="rId18"/>
    <p:sldId id="297" r:id="rId19"/>
    <p:sldId id="302" r:id="rId20"/>
    <p:sldId id="29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 autoAdjust="0"/>
    <p:restoredTop sz="94660"/>
  </p:normalViewPr>
  <p:slideViewPr>
    <p:cSldViewPr snapToGrid="0" showGuides="1">
      <p:cViewPr varScale="1">
        <p:scale>
          <a:sx n="131" d="100"/>
          <a:sy n="131" d="100"/>
        </p:scale>
        <p:origin x="38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5A1E6-5E35-D649-8A91-F3812A29E128}" type="datetimeFigureOut">
              <a:rPr lang="ru-RU" smtClean="0"/>
              <a:t>21.08.17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4CC08-FE0C-B347-8B68-BE2CF2AAD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2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57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4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4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28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0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3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0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00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73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7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67C3E-ECAD-4526-960B-84D64B03603D}" type="datetimeFigureOut">
              <a:rPr lang="ru-RU" smtClean="0"/>
              <a:pPr/>
              <a:t>21.08.17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C3CD-4AD8-433F-AFE5-01F013D68B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9184"/>
            <a:ext cx="9144000" cy="392180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О  проекте научно-обоснованной </a:t>
            </a:r>
            <a:r>
              <a:rPr lang="ru-RU" sz="4000" b="1" u="sng" dirty="0" smtClean="0">
                <a:solidFill>
                  <a:srgbClr val="002060"/>
                </a:solidFill>
              </a:rPr>
              <a:t>концепции </a:t>
            </a:r>
            <a:r>
              <a:rPr lang="ru-RU" sz="4000" b="1" dirty="0" smtClean="0">
                <a:solidFill>
                  <a:srgbClr val="002060"/>
                </a:solidFill>
              </a:rPr>
              <a:t>модернизации содержания и технологий преподавания предметной 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области</a:t>
            </a:r>
            <a:r>
              <a:rPr lang="ru-RU" sz="4000" b="1" u="sng" dirty="0">
                <a:solidFill>
                  <a:srgbClr val="002060"/>
                </a:solidFill>
              </a:rPr>
              <a:t> </a:t>
            </a:r>
            <a:r>
              <a:rPr lang="ru-RU" sz="4000" b="1" u="sng" dirty="0" smtClean="0">
                <a:solidFill>
                  <a:srgbClr val="002060"/>
                </a:solidFill>
              </a:rPr>
              <a:t>«Иностранные языки»</a:t>
            </a:r>
            <a:r>
              <a:rPr lang="ru-RU" sz="4000" u="sng" dirty="0" smtClean="0">
                <a:solidFill>
                  <a:srgbClr val="002060"/>
                </a:solidFill>
              </a:rPr>
              <a:t/>
            </a:r>
            <a:br>
              <a:rPr lang="ru-RU" sz="4000" u="sng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Учебный предмет «Иностранный язык»,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«Второй иностранный язык»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01183"/>
            <a:ext cx="9144000" cy="2081718"/>
          </a:xfrm>
        </p:spPr>
        <p:txBody>
          <a:bodyPr>
            <a:normAutofit fontScale="92500" lnSpcReduction="10000"/>
          </a:bodyPr>
          <a:lstStyle/>
          <a:p>
            <a:r>
              <a:rPr lang="ru-RU" sz="3800" i="1" dirty="0" smtClean="0">
                <a:solidFill>
                  <a:srgbClr val="002060"/>
                </a:solidFill>
              </a:rPr>
              <a:t>Биболетова Мерем </a:t>
            </a:r>
            <a:r>
              <a:rPr lang="ru-RU" sz="3800" i="1" dirty="0" err="1" smtClean="0">
                <a:solidFill>
                  <a:srgbClr val="002060"/>
                </a:solidFill>
              </a:rPr>
              <a:t>Забатовна</a:t>
            </a:r>
            <a:r>
              <a:rPr lang="ru-RU" sz="3800" i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</a:rPr>
              <a:t>канд.пед.наук</a:t>
            </a:r>
            <a:r>
              <a:rPr lang="ru-RU" sz="2800" i="1" dirty="0" smtClean="0">
                <a:solidFill>
                  <a:srgbClr val="002060"/>
                </a:solidFill>
              </a:rPr>
              <a:t>., доцент, ст. научный сотрудник Института стратегии развития образования РАО</a:t>
            </a:r>
            <a:endParaRPr lang="en-US" sz="2800" i="1" dirty="0" smtClean="0">
              <a:solidFill>
                <a:srgbClr val="002060"/>
              </a:solidFill>
            </a:endParaRPr>
          </a:p>
          <a:p>
            <a:r>
              <a:rPr lang="en-US" sz="3500" i="1" dirty="0" smtClean="0">
                <a:solidFill>
                  <a:srgbClr val="002060"/>
                </a:solidFill>
              </a:rPr>
              <a:t>201</a:t>
            </a:r>
            <a:r>
              <a:rPr lang="ru-RU" sz="3500" i="1" dirty="0" smtClean="0">
                <a:solidFill>
                  <a:srgbClr val="002060"/>
                </a:solidFill>
              </a:rPr>
              <a:t>7</a:t>
            </a:r>
            <a:endParaRPr lang="ru-RU" sz="3500" i="1" dirty="0">
              <a:solidFill>
                <a:srgbClr val="002060"/>
              </a:solidFill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625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7129"/>
            <a:ext cx="10515600" cy="6339154"/>
          </a:xfrm>
        </p:spPr>
        <p:txBody>
          <a:bodyPr>
            <a:normAutofit fontScale="90000"/>
          </a:bodyPr>
          <a:lstStyle/>
          <a:p>
            <a:r>
              <a:rPr lang="ru-RU" sz="2700" b="1" i="1" u="sng" dirty="0" smtClean="0">
                <a:solidFill>
                  <a:srgbClr val="002060"/>
                </a:solidFill>
              </a:rPr>
              <a:t/>
            </a:r>
            <a:br>
              <a:rPr lang="ru-RU" sz="2700" b="1" i="1" u="sng" dirty="0" smtClean="0">
                <a:solidFill>
                  <a:srgbClr val="002060"/>
                </a:solidFill>
              </a:rPr>
            </a:br>
            <a:r>
              <a:rPr lang="ru-RU" sz="2700" b="1" i="1" u="sng" dirty="0">
                <a:solidFill>
                  <a:srgbClr val="002060"/>
                </a:solidFill>
              </a:rPr>
              <a:t/>
            </a:r>
            <a:br>
              <a:rPr lang="ru-RU" sz="2700" b="1" i="1" u="sng" dirty="0">
                <a:solidFill>
                  <a:srgbClr val="002060"/>
                </a:solidFill>
              </a:rPr>
            </a:br>
            <a:r>
              <a:rPr lang="ru-RU" sz="2700" b="1" i="1" u="sng" dirty="0" smtClean="0">
                <a:solidFill>
                  <a:srgbClr val="002060"/>
                </a:solidFill>
              </a:rPr>
              <a:t>Проблемы кадрового характера</a:t>
            </a:r>
            <a:r>
              <a:rPr lang="ru-RU" sz="2700" u="sng" dirty="0">
                <a:solidFill>
                  <a:srgbClr val="002060"/>
                </a:solidFill>
              </a:rPr>
              <a:t/>
            </a:r>
            <a:br>
              <a:rPr lang="ru-RU" sz="2700" u="sng" dirty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- </a:t>
            </a:r>
            <a:r>
              <a:rPr lang="ru-RU" sz="2600" dirty="0">
                <a:solidFill>
                  <a:srgbClr val="002060"/>
                </a:solidFill>
              </a:rPr>
              <a:t>Несоответствие уровня предметной (языковой) подготовки ряда учителей иностранного языка предъявляемым требованиям. </a:t>
            </a: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>
                <a:solidFill>
                  <a:srgbClr val="002060"/>
                </a:solidFill>
              </a:rPr>
              <a:t/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/>
            </a:r>
            <a:br>
              <a:rPr lang="ru-RU" sz="2600" dirty="0" smtClean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- </a:t>
            </a:r>
            <a:r>
              <a:rPr lang="ru-RU" sz="2600" dirty="0">
                <a:solidFill>
                  <a:srgbClr val="002060"/>
                </a:solidFill>
              </a:rPr>
              <a:t>Существенное сокращение учебного времени на языковую подготовку </a:t>
            </a:r>
            <a:r>
              <a:rPr lang="ru-RU" sz="2600" dirty="0" smtClean="0">
                <a:solidFill>
                  <a:srgbClr val="002060"/>
                </a:solidFill>
              </a:rPr>
              <a:t>учителя ИЯ </a:t>
            </a:r>
            <a:r>
              <a:rPr lang="ru-RU" sz="2600" dirty="0">
                <a:solidFill>
                  <a:srgbClr val="002060"/>
                </a:solidFill>
              </a:rPr>
              <a:t>в системе высшего образования.</a:t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/>
            </a:r>
            <a:br>
              <a:rPr lang="ru-RU" sz="2600" dirty="0" smtClean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- Допуск </a:t>
            </a:r>
            <a:r>
              <a:rPr lang="ru-RU" sz="2600" dirty="0">
                <a:solidFill>
                  <a:srgbClr val="002060"/>
                </a:solidFill>
              </a:rPr>
              <a:t>к </a:t>
            </a:r>
            <a:r>
              <a:rPr lang="ru-RU" sz="2600" dirty="0" smtClean="0">
                <a:solidFill>
                  <a:srgbClr val="002060"/>
                </a:solidFill>
              </a:rPr>
              <a:t>преподаванию </a:t>
            </a:r>
            <a:r>
              <a:rPr lang="ru-RU" sz="2600" dirty="0" smtClean="0">
                <a:solidFill>
                  <a:srgbClr val="002060"/>
                </a:solidFill>
              </a:rPr>
              <a:t>ИЯ </a:t>
            </a:r>
            <a:r>
              <a:rPr lang="ru-RU" sz="2600" dirty="0" smtClean="0">
                <a:solidFill>
                  <a:srgbClr val="002060"/>
                </a:solidFill>
              </a:rPr>
              <a:t>кадров</a:t>
            </a:r>
            <a:r>
              <a:rPr lang="ru-RU" sz="2600" dirty="0">
                <a:solidFill>
                  <a:srgbClr val="002060"/>
                </a:solidFill>
              </a:rPr>
              <a:t>,  не имеющих специального образования и/или не подготовленных к педагогической деятельности. </a:t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>
                <a:solidFill>
                  <a:srgbClr val="002060"/>
                </a:solidFill>
              </a:rPr>
              <a:t/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- Коммерциализация </a:t>
            </a:r>
            <a:r>
              <a:rPr lang="ru-RU" sz="2600" dirty="0">
                <a:solidFill>
                  <a:srgbClr val="002060"/>
                </a:solidFill>
              </a:rPr>
              <a:t>системы повышения квалификации и переподготовки </a:t>
            </a:r>
            <a:r>
              <a:rPr lang="ru-RU" sz="2600" dirty="0" err="1" smtClean="0">
                <a:solidFill>
                  <a:srgbClr val="002060"/>
                </a:solidFill>
              </a:rPr>
              <a:t>пед</a:t>
            </a:r>
            <a:r>
              <a:rPr lang="ru-RU" sz="2600" dirty="0" smtClean="0">
                <a:solidFill>
                  <a:srgbClr val="002060"/>
                </a:solidFill>
              </a:rPr>
              <a:t>. </a:t>
            </a:r>
            <a:r>
              <a:rPr lang="ru-RU" sz="2600" dirty="0">
                <a:solidFill>
                  <a:srgbClr val="002060"/>
                </a:solidFill>
              </a:rPr>
              <a:t>кадров; ее отставание от современной </a:t>
            </a:r>
            <a:r>
              <a:rPr lang="ru-RU" sz="2600" dirty="0" smtClean="0">
                <a:solidFill>
                  <a:srgbClr val="002060"/>
                </a:solidFill>
              </a:rPr>
              <a:t>образовательной  </a:t>
            </a:r>
            <a:r>
              <a:rPr lang="ru-RU" sz="2600" dirty="0">
                <a:solidFill>
                  <a:srgbClr val="002060"/>
                </a:solidFill>
              </a:rPr>
              <a:t>ситуации в </a:t>
            </a:r>
            <a:r>
              <a:rPr lang="ru-RU" sz="2600" dirty="0" smtClean="0">
                <a:solidFill>
                  <a:srgbClr val="002060"/>
                </a:solidFill>
              </a:rPr>
              <a:t>России.</a:t>
            </a:r>
            <a:br>
              <a:rPr lang="ru-RU" sz="2600" dirty="0" smtClean="0">
                <a:solidFill>
                  <a:srgbClr val="002060"/>
                </a:solidFill>
              </a:rPr>
            </a:br>
            <a:r>
              <a:rPr lang="ru-RU" sz="2600" dirty="0">
                <a:solidFill>
                  <a:srgbClr val="002060"/>
                </a:solidFill>
              </a:rPr>
              <a:t/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- Отсутствие </a:t>
            </a:r>
            <a:r>
              <a:rPr lang="ru-RU" sz="2600" dirty="0">
                <a:solidFill>
                  <a:srgbClr val="002060"/>
                </a:solidFill>
              </a:rPr>
              <a:t>системы консультирования учителей (особенно </a:t>
            </a:r>
            <a:r>
              <a:rPr lang="ru-RU" sz="2600" dirty="0" smtClean="0">
                <a:solidFill>
                  <a:srgbClr val="002060"/>
                </a:solidFill>
              </a:rPr>
              <a:t>начинающих) </a:t>
            </a:r>
            <a:r>
              <a:rPr lang="ru-RU" sz="2600" dirty="0">
                <a:solidFill>
                  <a:srgbClr val="002060"/>
                </a:solidFill>
              </a:rPr>
              <a:t>по методическим и организационным вопросам на муниципальном </a:t>
            </a:r>
            <a:r>
              <a:rPr lang="ru-RU" sz="2600" dirty="0" smtClean="0">
                <a:solidFill>
                  <a:srgbClr val="002060"/>
                </a:solidFill>
              </a:rPr>
              <a:t>уровне.</a:t>
            </a:r>
            <a:br>
              <a:rPr lang="ru-RU" sz="2600" dirty="0" smtClean="0">
                <a:solidFill>
                  <a:srgbClr val="002060"/>
                </a:solidFill>
              </a:rPr>
            </a:br>
            <a:r>
              <a:rPr lang="ru-RU" sz="2600" dirty="0">
                <a:solidFill>
                  <a:srgbClr val="002060"/>
                </a:solidFill>
              </a:rPr>
              <a:t/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- </a:t>
            </a:r>
            <a:r>
              <a:rPr lang="ru-RU" sz="2600" dirty="0">
                <a:solidFill>
                  <a:srgbClr val="002060"/>
                </a:solidFill>
              </a:rPr>
              <a:t>Недостаточная подготовка учителей </a:t>
            </a:r>
            <a:r>
              <a:rPr lang="ru-RU" sz="2600" dirty="0" smtClean="0">
                <a:solidFill>
                  <a:srgbClr val="002060"/>
                </a:solidFill>
              </a:rPr>
              <a:t>ИЯ для </a:t>
            </a:r>
            <a:r>
              <a:rPr lang="ru-RU" sz="2600" dirty="0">
                <a:solidFill>
                  <a:srgbClr val="002060"/>
                </a:solidFill>
              </a:rPr>
              <a:t>работы в условиях инклюзивного образования, с детьми с особыми </a:t>
            </a:r>
            <a:r>
              <a:rPr lang="ru-RU" sz="2600" dirty="0" smtClean="0">
                <a:solidFill>
                  <a:srgbClr val="002060"/>
                </a:solidFill>
              </a:rPr>
              <a:t>образов. </a:t>
            </a:r>
            <a:r>
              <a:rPr lang="ru-RU" sz="2600" dirty="0">
                <a:solidFill>
                  <a:srgbClr val="002060"/>
                </a:solidFill>
              </a:rPr>
              <a:t>потребностями, с одаренными детьми, а также в классах малой / большой наполняемости, в полиэтнических и </a:t>
            </a:r>
            <a:r>
              <a:rPr lang="ru-RU" sz="2600" dirty="0" err="1">
                <a:solidFill>
                  <a:srgbClr val="002060"/>
                </a:solidFill>
              </a:rPr>
              <a:t>разноуровневых</a:t>
            </a:r>
            <a:r>
              <a:rPr lang="ru-RU" sz="2600" dirty="0">
                <a:solidFill>
                  <a:srgbClr val="002060"/>
                </a:solidFill>
              </a:rPr>
              <a:t> группах.</a:t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732" y="262647"/>
            <a:ext cx="10515600" cy="6217613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800" b="1" dirty="0" smtClean="0">
                <a:solidFill>
                  <a:srgbClr val="002060"/>
                </a:solidFill>
              </a:rPr>
              <a:t/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800" b="1" dirty="0">
                <a:solidFill>
                  <a:srgbClr val="002060"/>
                </a:solidFill>
              </a:rPr>
              <a:t/>
            </a:r>
            <a:br>
              <a:rPr lang="ru-RU" sz="3800" b="1" dirty="0">
                <a:solidFill>
                  <a:srgbClr val="002060"/>
                </a:solidFill>
              </a:rPr>
            </a:br>
            <a:r>
              <a:rPr lang="ru-RU" sz="3800" b="1" dirty="0" smtClean="0">
                <a:solidFill>
                  <a:srgbClr val="002060"/>
                </a:solidFill>
              </a:rPr>
              <a:t>В расширенном проекте концепции представлено следующее:</a:t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300" b="1" dirty="0" smtClean="0">
                <a:solidFill>
                  <a:srgbClr val="002060"/>
                </a:solidFill>
              </a:rPr>
              <a:t>- </a:t>
            </a:r>
            <a:r>
              <a:rPr lang="ru-RU" sz="3100" b="1" dirty="0" smtClean="0">
                <a:solidFill>
                  <a:srgbClr val="002060"/>
                </a:solidFill>
              </a:rPr>
              <a:t>описаны наиболее важные действующие нормативные документы, влияющие на преподавание иностранного языка;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дан анализ иноязычного образования, его роли  и места в системе знаний школьников о современном мире; 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сформулированы приоритетные направления и методы в преподавании иностранного языка;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</a:t>
            </a:r>
            <a:r>
              <a:rPr lang="ru-RU" sz="3200" b="1" dirty="0" smtClean="0">
                <a:solidFill>
                  <a:srgbClr val="002060"/>
                </a:solidFill>
              </a:rPr>
              <a:t>описаны </a:t>
            </a:r>
            <a:r>
              <a:rPr lang="ru-RU" sz="3200" b="1" dirty="0">
                <a:solidFill>
                  <a:srgbClr val="002060"/>
                </a:solidFill>
              </a:rPr>
              <a:t>факторы, способствующие повышению качества преподавания ИЯ, наиболее эффективные подходы к его преподаванию, в том числе  с учетом региональной специфики;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100" dirty="0">
                <a:solidFill>
                  <a:srgbClr val="002060"/>
                </a:solidFill>
              </a:rPr>
              <a:t/>
            </a:r>
            <a:br>
              <a:rPr lang="ru-RU" sz="3100" dirty="0">
                <a:solidFill>
                  <a:srgbClr val="002060"/>
                </a:solidFill>
              </a:rPr>
            </a:br>
            <a:endParaRPr lang="ru-RU" sz="3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830" y="515566"/>
            <a:ext cx="10515600" cy="5700408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300" b="1" dirty="0">
                <a:solidFill>
                  <a:srgbClr val="002060"/>
                </a:solidFill>
              </a:rPr>
              <a:t>-</a:t>
            </a:r>
            <a:r>
              <a:rPr lang="ru-RU" sz="33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сформулированы предложения </a:t>
            </a:r>
            <a:r>
              <a:rPr lang="ru-RU" sz="2800" b="1" dirty="0">
                <a:solidFill>
                  <a:srgbClr val="002060"/>
                </a:solidFill>
              </a:rPr>
              <a:t>по модернизации содержания и технологий преподавания предметной области «</a:t>
            </a:r>
            <a:r>
              <a:rPr lang="ru-RU" sz="2800" b="1" dirty="0" smtClean="0">
                <a:solidFill>
                  <a:srgbClr val="002060"/>
                </a:solidFill>
              </a:rPr>
              <a:t>Иностранные  языки» и </a:t>
            </a:r>
            <a:r>
              <a:rPr lang="ru-RU" sz="2800" b="1" dirty="0">
                <a:solidFill>
                  <a:srgbClr val="002060"/>
                </a:solidFill>
              </a:rPr>
              <a:t>предложены структурные и организационные схемы </a:t>
            </a:r>
            <a:r>
              <a:rPr lang="ru-RU" sz="2800" b="1" dirty="0" smtClean="0">
                <a:solidFill>
                  <a:srgbClr val="002060"/>
                </a:solidFill>
              </a:rPr>
              <a:t> их внедрения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- </a:t>
            </a:r>
            <a:r>
              <a:rPr lang="ru-RU" sz="2800" b="1" dirty="0">
                <a:solidFill>
                  <a:srgbClr val="002060"/>
                </a:solidFill>
              </a:rPr>
              <a:t>описаны процессы нормативно-правового, научно-методического, кадрового, материально-технического, программного и информационно-ресурсного обеспечения образовательной деятельности;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описан </a:t>
            </a:r>
            <a:r>
              <a:rPr lang="ru-RU" sz="2800" b="1" dirty="0">
                <a:solidFill>
                  <a:srgbClr val="002060"/>
                </a:solidFill>
              </a:rPr>
              <a:t>порядок деятельности по </a:t>
            </a:r>
            <a:r>
              <a:rPr lang="ru-RU" sz="2800" b="1" dirty="0" smtClean="0">
                <a:solidFill>
                  <a:srgbClr val="002060"/>
                </a:solidFill>
              </a:rPr>
              <a:t>реализации концепции и  </a:t>
            </a:r>
            <a:r>
              <a:rPr lang="ru-RU" sz="2800" b="1" dirty="0">
                <a:solidFill>
                  <a:srgbClr val="002060"/>
                </a:solidFill>
              </a:rPr>
              <a:t>механизмы мониторинга результатов </a:t>
            </a:r>
            <a:r>
              <a:rPr lang="ru-RU" sz="2800" b="1" dirty="0" smtClean="0">
                <a:solidFill>
                  <a:srgbClr val="002060"/>
                </a:solidFill>
              </a:rPr>
              <a:t>внедрения концепции</a:t>
            </a:r>
            <a:r>
              <a:rPr lang="ru-RU" sz="2800" b="1" dirty="0">
                <a:solidFill>
                  <a:srgbClr val="002060"/>
                </a:solidFill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4009"/>
            <a:ext cx="10515600" cy="5992237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В оба варианта Концепции (развернутый и краткий) входит «Дорожная карта» </a:t>
            </a:r>
            <a:r>
              <a:rPr lang="ru-RU" sz="3300" b="1" dirty="0">
                <a:solidFill>
                  <a:srgbClr val="002060"/>
                </a:solidFill>
              </a:rPr>
              <a:t>по </a:t>
            </a:r>
            <a:r>
              <a:rPr lang="ru-RU" sz="3300" b="1" dirty="0" smtClean="0">
                <a:solidFill>
                  <a:srgbClr val="002060"/>
                </a:solidFill>
              </a:rPr>
              <a:t>ее внедрению (</a:t>
            </a:r>
            <a:r>
              <a:rPr lang="ru-RU" sz="3300" b="1" dirty="0">
                <a:solidFill>
                  <a:srgbClr val="002060"/>
                </a:solidFill>
              </a:rPr>
              <a:t>на период до 2020 года</a:t>
            </a:r>
            <a:r>
              <a:rPr lang="ru-RU" sz="3300" b="1" dirty="0" smtClean="0">
                <a:solidFill>
                  <a:srgbClr val="002060"/>
                </a:solidFill>
              </a:rPr>
              <a:t>).</a:t>
            </a:r>
            <a:br>
              <a:rPr lang="ru-RU" sz="33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300" b="1" dirty="0" smtClean="0">
                <a:solidFill>
                  <a:srgbClr val="002060"/>
                </a:solidFill>
              </a:rPr>
              <a:t>В </a:t>
            </a:r>
            <a:r>
              <a:rPr lang="ru-RU" sz="3300" b="1" dirty="0">
                <a:solidFill>
                  <a:srgbClr val="002060"/>
                </a:solidFill>
              </a:rPr>
              <a:t>«</a:t>
            </a:r>
            <a:r>
              <a:rPr lang="ru-RU" sz="3300" b="1" dirty="0" smtClean="0">
                <a:solidFill>
                  <a:srgbClr val="002060"/>
                </a:solidFill>
              </a:rPr>
              <a:t>Дорожной карте» предусматривается: </a:t>
            </a:r>
            <a:br>
              <a:rPr lang="ru-RU" sz="33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1. Нормативно-правовое </a:t>
            </a:r>
            <a:r>
              <a:rPr lang="ru-RU" sz="3000" b="1" dirty="0">
                <a:solidFill>
                  <a:srgbClr val="002060"/>
                </a:solidFill>
              </a:rPr>
              <a:t>обеспечение эффективной реализации концепции предметной области «Иностранные  языки» </a:t>
            </a: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2. Подготовка </a:t>
            </a:r>
            <a:r>
              <a:rPr lang="ru-RU" sz="3000" b="1" dirty="0">
                <a:solidFill>
                  <a:srgbClr val="002060"/>
                </a:solidFill>
              </a:rPr>
              <a:t>и повышение квалификации педагогических кадров, участвующих в реализации концепции </a:t>
            </a: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3. Учебно-методическое </a:t>
            </a:r>
            <a:r>
              <a:rPr lang="ru-RU" sz="3000" b="1" dirty="0">
                <a:solidFill>
                  <a:srgbClr val="002060"/>
                </a:solidFill>
              </a:rPr>
              <a:t>и материально-техническое обеспечение реализации концепции предметной области «Иностранные языки» </a:t>
            </a:r>
          </a:p>
        </p:txBody>
      </p:sp>
    </p:spTree>
    <p:extLst>
      <p:ext uri="{BB962C8B-B14F-4D97-AF65-F5344CB8AC3E}">
        <p14:creationId xmlns:p14="http://schemas.microsoft.com/office/powerpoint/2010/main" val="18776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7951"/>
            <a:ext cx="10515600" cy="621094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1. </a:t>
            </a:r>
            <a:r>
              <a:rPr lang="ru-RU" sz="3200" b="1" u="sng" dirty="0" smtClean="0">
                <a:solidFill>
                  <a:srgbClr val="002060"/>
                </a:solidFill>
              </a:rPr>
              <a:t>Нормативно-правовое обеспечение реализации концепции </a:t>
            </a:r>
            <a:br>
              <a:rPr lang="ru-RU" sz="3200" b="1" u="sng" dirty="0" smtClean="0">
                <a:solidFill>
                  <a:srgbClr val="002060"/>
                </a:solidFill>
              </a:rPr>
            </a:br>
            <a:r>
              <a:rPr lang="ru-RU" sz="3200" b="1" u="sng" dirty="0">
                <a:solidFill>
                  <a:srgbClr val="002060"/>
                </a:solidFill>
              </a:rPr>
              <a:t/>
            </a:r>
            <a:br>
              <a:rPr lang="ru-RU" sz="3200" b="1" u="sng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- Условием </a:t>
            </a:r>
            <a:r>
              <a:rPr lang="ru-RU" sz="3200" b="1" dirty="0">
                <a:solidFill>
                  <a:srgbClr val="002060"/>
                </a:solidFill>
              </a:rPr>
              <a:t>реализации </a:t>
            </a:r>
            <a:r>
              <a:rPr lang="ru-RU" sz="3200" b="1" dirty="0" smtClean="0">
                <a:solidFill>
                  <a:srgbClr val="002060"/>
                </a:solidFill>
              </a:rPr>
              <a:t>образовательной </a:t>
            </a:r>
            <a:r>
              <a:rPr lang="ru-RU" sz="3200" b="1" dirty="0">
                <a:solidFill>
                  <a:srgbClr val="002060"/>
                </a:solidFill>
              </a:rPr>
              <a:t>политики страны является корректная </a:t>
            </a:r>
            <a:r>
              <a:rPr lang="ru-RU" sz="3200" b="1" u="sng" dirty="0">
                <a:solidFill>
                  <a:srgbClr val="002060"/>
                </a:solidFill>
              </a:rPr>
              <a:t>нормативная база,</a:t>
            </a:r>
            <a:r>
              <a:rPr lang="ru-RU" sz="3200" b="1" dirty="0">
                <a:solidFill>
                  <a:srgbClr val="002060"/>
                </a:solidFill>
              </a:rPr>
              <a:t>  понятная всем участникам образовательного </a:t>
            </a:r>
            <a:r>
              <a:rPr lang="ru-RU" sz="3200" b="1" dirty="0" smtClean="0">
                <a:solidFill>
                  <a:srgbClr val="002060"/>
                </a:solidFill>
              </a:rPr>
              <a:t>процесса, что  предполагает</a:t>
            </a:r>
            <a:r>
              <a:rPr lang="ru-RU" sz="3100" b="1" u="sng" dirty="0" smtClean="0">
                <a:solidFill>
                  <a:srgbClr val="002060"/>
                </a:solidFill>
              </a:rPr>
              <a:t/>
            </a:r>
            <a:br>
              <a:rPr lang="ru-RU" sz="3100" b="1" u="sng" dirty="0" smtClean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о</a:t>
            </a:r>
            <a:r>
              <a:rPr lang="ru-RU" sz="3100" b="1" dirty="0" smtClean="0">
                <a:solidFill>
                  <a:srgbClr val="002060"/>
                </a:solidFill>
              </a:rPr>
              <a:t>бщественно-профессиональное </a:t>
            </a:r>
            <a:r>
              <a:rPr lang="ru-RU" sz="3100" b="1" dirty="0">
                <a:solidFill>
                  <a:srgbClr val="002060"/>
                </a:solidFill>
              </a:rPr>
              <a:t>обсуждение проекта </a:t>
            </a:r>
            <a:r>
              <a:rPr lang="ru-RU" sz="3100" b="1" dirty="0" smtClean="0">
                <a:solidFill>
                  <a:srgbClr val="002060"/>
                </a:solidFill>
              </a:rPr>
              <a:t>концепции с </a:t>
            </a:r>
            <a:r>
              <a:rPr lang="ru-RU" sz="3100" b="1" dirty="0">
                <a:solidFill>
                  <a:srgbClr val="002060"/>
                </a:solidFill>
              </a:rPr>
              <a:t>участием </a:t>
            </a:r>
            <a:r>
              <a:rPr lang="ru-RU" sz="3100" b="1" dirty="0" smtClean="0">
                <a:solidFill>
                  <a:srgbClr val="002060"/>
                </a:solidFill>
              </a:rPr>
              <a:t>: ассоциаций учителей ИЯ, </a:t>
            </a:r>
            <a:r>
              <a:rPr lang="ru-RU" sz="3100" b="1" dirty="0">
                <a:solidFill>
                  <a:srgbClr val="002060"/>
                </a:solidFill>
              </a:rPr>
              <a:t>представителей </a:t>
            </a:r>
            <a:r>
              <a:rPr lang="ru-RU" sz="3100" b="1" dirty="0" smtClean="0">
                <a:solidFill>
                  <a:srgbClr val="002060"/>
                </a:solidFill>
              </a:rPr>
              <a:t>органов </a:t>
            </a:r>
            <a:r>
              <a:rPr lang="ru-RU" sz="3100" b="1" dirty="0">
                <a:solidFill>
                  <a:srgbClr val="002060"/>
                </a:solidFill>
              </a:rPr>
              <a:t>управления образованием и </a:t>
            </a:r>
            <a:r>
              <a:rPr lang="ru-RU" sz="3100" b="1" dirty="0" smtClean="0">
                <a:solidFill>
                  <a:srgbClr val="002060"/>
                </a:solidFill>
              </a:rPr>
              <a:t>школ, работодателей</a:t>
            </a:r>
            <a:r>
              <a:rPr lang="ru-RU" sz="3100" b="1" dirty="0">
                <a:solidFill>
                  <a:srgbClr val="002060"/>
                </a:solidFill>
              </a:rPr>
              <a:t>, представителей </a:t>
            </a:r>
            <a:r>
              <a:rPr lang="ru-RU" sz="3100" b="1" dirty="0" smtClean="0">
                <a:solidFill>
                  <a:srgbClr val="002060"/>
                </a:solidFill>
              </a:rPr>
              <a:t>обществ. организаций, СМИ </a:t>
            </a:r>
            <a:r>
              <a:rPr lang="ru-RU" sz="3100" b="1" dirty="0">
                <a:solidFill>
                  <a:srgbClr val="002060"/>
                </a:solidFill>
              </a:rPr>
              <a:t>и </a:t>
            </a:r>
            <a:r>
              <a:rPr lang="ru-RU" sz="3100" b="1" dirty="0" smtClean="0">
                <a:solidFill>
                  <a:srgbClr val="002060"/>
                </a:solidFill>
              </a:rPr>
              <a:t>и др.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Далее последует внесение </a:t>
            </a:r>
            <a:r>
              <a:rPr lang="ru-RU" sz="3100" b="1" dirty="0">
                <a:solidFill>
                  <a:srgbClr val="002060"/>
                </a:solidFill>
              </a:rPr>
              <a:t>изменений в </a:t>
            </a:r>
            <a:r>
              <a:rPr lang="ru-RU" sz="3100" b="1" dirty="0" smtClean="0">
                <a:solidFill>
                  <a:srgbClr val="002060"/>
                </a:solidFill>
              </a:rPr>
              <a:t>ФГОС </a:t>
            </a:r>
            <a:r>
              <a:rPr lang="ru-RU" sz="3100" b="1" dirty="0">
                <a:solidFill>
                  <a:srgbClr val="002060"/>
                </a:solidFill>
              </a:rPr>
              <a:t>НОО, ФГОС ООО, ФГОС СОО </a:t>
            </a:r>
            <a:r>
              <a:rPr lang="ru-RU" sz="3100" b="1" dirty="0" smtClean="0">
                <a:solidFill>
                  <a:srgbClr val="002060"/>
                </a:solidFill>
              </a:rPr>
              <a:t> и в </a:t>
            </a:r>
            <a:r>
              <a:rPr lang="ru-RU" sz="3100" b="1" dirty="0">
                <a:solidFill>
                  <a:srgbClr val="002060"/>
                </a:solidFill>
              </a:rPr>
              <a:t>примерные программы </a:t>
            </a:r>
            <a:r>
              <a:rPr lang="ru-RU" sz="3100" b="1" dirty="0" smtClean="0">
                <a:solidFill>
                  <a:srgbClr val="002060"/>
                </a:solidFill>
              </a:rPr>
              <a:t>общего образования. 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Корректировка </a:t>
            </a:r>
            <a:r>
              <a:rPr lang="ru-RU" sz="3100" b="1" dirty="0" smtClean="0">
                <a:solidFill>
                  <a:srgbClr val="002060"/>
                </a:solidFill>
              </a:rPr>
              <a:t>документов </a:t>
            </a:r>
            <a:r>
              <a:rPr lang="ru-RU" sz="3100" b="1" dirty="0">
                <a:solidFill>
                  <a:srgbClr val="002060"/>
                </a:solidFill>
              </a:rPr>
              <a:t>должна осуществляться на основе выводов, сделанных в процессе общественно-профессионального обсуждения данной </a:t>
            </a:r>
            <a:r>
              <a:rPr lang="ru-RU" sz="3100" b="1" dirty="0" smtClean="0">
                <a:solidFill>
                  <a:srgbClr val="002060"/>
                </a:solidFill>
              </a:rPr>
              <a:t>Концепции и в соответствии с ней. </a:t>
            </a: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4000" b="1" u="sng" dirty="0">
                <a:solidFill>
                  <a:srgbClr val="002060"/>
                </a:solidFill>
              </a:rPr>
              <a:t/>
            </a:r>
            <a:br>
              <a:rPr lang="ru-RU" sz="4000" b="1" u="sng" dirty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6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561" y="107004"/>
            <a:ext cx="10515600" cy="629805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300" b="1" u="sng" dirty="0">
                <a:solidFill>
                  <a:srgbClr val="002060"/>
                </a:solidFill>
              </a:rPr>
              <a:t/>
            </a:r>
            <a:br>
              <a:rPr lang="ru-RU" sz="3300" b="1" u="sng" dirty="0">
                <a:solidFill>
                  <a:srgbClr val="002060"/>
                </a:solidFill>
              </a:rPr>
            </a:br>
            <a:r>
              <a:rPr lang="ru-RU" sz="3300" b="1" u="sng" dirty="0" smtClean="0">
                <a:solidFill>
                  <a:srgbClr val="002060"/>
                </a:solidFill>
              </a:rPr>
              <a:t>2. Подготовка </a:t>
            </a:r>
            <a:r>
              <a:rPr lang="ru-RU" sz="3300" b="1" u="sng" dirty="0">
                <a:solidFill>
                  <a:srgbClr val="002060"/>
                </a:solidFill>
              </a:rPr>
              <a:t>и повышение квалификации педагогических кадров, участвующих в реализации концепции </a:t>
            </a:r>
            <a:r>
              <a:rPr lang="ru-RU" sz="3300" b="1" u="sng" dirty="0" smtClean="0">
                <a:solidFill>
                  <a:srgbClr val="002060"/>
                </a:solidFill>
              </a:rPr>
              <a:t>подразумевает:</a:t>
            </a:r>
            <a:br>
              <a:rPr lang="ru-RU" sz="3300" b="1" u="sng" dirty="0" smtClean="0">
                <a:solidFill>
                  <a:srgbClr val="002060"/>
                </a:solidFill>
              </a:rPr>
            </a:br>
            <a:r>
              <a:rPr lang="ru-RU" sz="3100" b="1" u="sng" dirty="0" smtClean="0">
                <a:solidFill>
                  <a:srgbClr val="002060"/>
                </a:solidFill>
              </a:rPr>
              <a:t/>
            </a:r>
            <a:br>
              <a:rPr lang="ru-RU" sz="3100" b="1" u="sng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</a:t>
            </a:r>
            <a:r>
              <a:rPr lang="ru-RU" sz="2800" i="1" dirty="0" smtClean="0"/>
              <a:t> </a:t>
            </a:r>
            <a:r>
              <a:rPr lang="ru-RU" sz="3100" b="1" dirty="0">
                <a:solidFill>
                  <a:srgbClr val="002060"/>
                </a:solidFill>
              </a:rPr>
              <a:t>Разработку вариативных программ </a:t>
            </a:r>
            <a:r>
              <a:rPr lang="ru-RU" sz="3100" b="1" dirty="0" smtClean="0">
                <a:solidFill>
                  <a:srgbClr val="002060"/>
                </a:solidFill>
              </a:rPr>
              <a:t>иноязычной  подготовки учителя в соответствии с Концепцией ИЯ и с </a:t>
            </a:r>
            <a:r>
              <a:rPr lang="ru-RU" sz="3100" b="1" dirty="0">
                <a:solidFill>
                  <a:srgbClr val="002060"/>
                </a:solidFill>
              </a:rPr>
              <a:t>учетом региональной </a:t>
            </a:r>
            <a:r>
              <a:rPr lang="ru-RU" sz="3100" b="1" dirty="0" smtClean="0">
                <a:solidFill>
                  <a:srgbClr val="002060"/>
                </a:solidFill>
              </a:rPr>
              <a:t>специфики 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- Корректировку  учебно-методических комплектов (УМК) в соответствии с концепцией предметной области «Иностранные языки» и последующее обучение </a:t>
            </a:r>
            <a:r>
              <a:rPr lang="ru-RU" sz="3100" b="1" dirty="0" smtClean="0">
                <a:solidFill>
                  <a:srgbClr val="002060"/>
                </a:solidFill>
              </a:rPr>
              <a:t>учителей работе с ними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совершенствование </a:t>
            </a:r>
            <a:r>
              <a:rPr lang="ru-RU" sz="3100" b="1" dirty="0">
                <a:solidFill>
                  <a:srgbClr val="002060"/>
                </a:solidFill>
              </a:rPr>
              <a:t>системы подготовки учителей </a:t>
            </a:r>
            <a:r>
              <a:rPr lang="ru-RU" sz="3100" b="1" dirty="0" smtClean="0">
                <a:solidFill>
                  <a:srgbClr val="002060"/>
                </a:solidFill>
              </a:rPr>
              <a:t>ИЯ </a:t>
            </a:r>
            <a:r>
              <a:rPr lang="ru-RU" sz="3100" b="1" dirty="0">
                <a:solidFill>
                  <a:srgbClr val="002060"/>
                </a:solidFill>
              </a:rPr>
              <a:t>и повышения их квалификации с учетом вариативных педагогических условий обучения </a:t>
            </a:r>
            <a:r>
              <a:rPr lang="ru-RU" sz="3100" b="1" dirty="0" smtClean="0">
                <a:solidFill>
                  <a:srgbClr val="002060"/>
                </a:solidFill>
              </a:rPr>
              <a:t>(в полиэтнических классах , в условиях инклюзивного образования  и др.)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endParaRPr lang="ru-RU" sz="3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839" y="486383"/>
            <a:ext cx="10515600" cy="5529573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</a:t>
            </a:r>
            <a:r>
              <a:rPr lang="ru-RU" sz="3100" b="1" dirty="0">
                <a:solidFill>
                  <a:srgbClr val="002060"/>
                </a:solidFill>
              </a:rPr>
              <a:t>применение на практике современных </a:t>
            </a:r>
            <a:r>
              <a:rPr lang="ru-RU" sz="3100" b="1" dirty="0" err="1" smtClean="0">
                <a:solidFill>
                  <a:srgbClr val="002060"/>
                </a:solidFill>
              </a:rPr>
              <a:t>пед</a:t>
            </a:r>
            <a:r>
              <a:rPr lang="ru-RU" sz="3100" b="1" dirty="0" smtClean="0">
                <a:solidFill>
                  <a:srgbClr val="002060"/>
                </a:solidFill>
              </a:rPr>
              <a:t>. </a:t>
            </a:r>
            <a:r>
              <a:rPr lang="ru-RU" sz="3100" b="1" dirty="0">
                <a:solidFill>
                  <a:srgbClr val="002060"/>
                </a:solidFill>
              </a:rPr>
              <a:t>технологий позволяющих дифференцировать и индивидуализировать учебный процесс, построить индивидуальную </a:t>
            </a:r>
            <a:r>
              <a:rPr lang="ru-RU" sz="3100" b="1" dirty="0" smtClean="0">
                <a:solidFill>
                  <a:srgbClr val="002060"/>
                </a:solidFill>
              </a:rPr>
              <a:t>образов. </a:t>
            </a:r>
            <a:r>
              <a:rPr lang="ru-RU" sz="3100" b="1" dirty="0">
                <a:solidFill>
                  <a:srgbClr val="002060"/>
                </a:solidFill>
              </a:rPr>
              <a:t>траекторию </a:t>
            </a:r>
            <a:r>
              <a:rPr lang="ru-RU" sz="3100" b="1" dirty="0" smtClean="0">
                <a:solidFill>
                  <a:srgbClr val="002060"/>
                </a:solidFill>
              </a:rPr>
              <a:t>обучения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организацию материально-технического обеспечения </a:t>
            </a:r>
            <a:r>
              <a:rPr lang="ru-RU" sz="3100" b="1" dirty="0">
                <a:solidFill>
                  <a:srgbClr val="002060"/>
                </a:solidFill>
              </a:rPr>
              <a:t>предметной </a:t>
            </a:r>
            <a:r>
              <a:rPr lang="ru-RU" sz="3100" b="1" dirty="0" smtClean="0">
                <a:solidFill>
                  <a:srgbClr val="002060"/>
                </a:solidFill>
              </a:rPr>
              <a:t>области «ИЯ»:   моделирование </a:t>
            </a:r>
            <a:r>
              <a:rPr lang="ru-RU" sz="3100" b="1" dirty="0">
                <a:solidFill>
                  <a:srgbClr val="002060"/>
                </a:solidFill>
              </a:rPr>
              <a:t>комфортной ИОС 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(в т. ч. оснащение </a:t>
            </a:r>
            <a:r>
              <a:rPr lang="ru-RU" sz="3100" b="1" dirty="0">
                <a:solidFill>
                  <a:srgbClr val="002060"/>
                </a:solidFill>
              </a:rPr>
              <a:t>традиционных кабинетов ИЯ </a:t>
            </a:r>
            <a:r>
              <a:rPr lang="ru-RU" sz="3100" b="1" dirty="0" smtClean="0">
                <a:solidFill>
                  <a:srgbClr val="002060"/>
                </a:solidFill>
              </a:rPr>
              <a:t>современными </a:t>
            </a:r>
            <a:r>
              <a:rPr lang="ru-RU" sz="3100" b="1" dirty="0">
                <a:solidFill>
                  <a:srgbClr val="002060"/>
                </a:solidFill>
              </a:rPr>
              <a:t>техническими средствами</a:t>
            </a:r>
            <a:r>
              <a:rPr lang="ru-RU" sz="3100" b="1" dirty="0" smtClean="0">
                <a:solidFill>
                  <a:srgbClr val="002060"/>
                </a:solidFill>
              </a:rPr>
              <a:t>);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>
                <a:solidFill>
                  <a:srgbClr val="002060"/>
                </a:solidFill>
              </a:rPr>
              <a:t>использование </a:t>
            </a:r>
            <a:r>
              <a:rPr lang="ru-RU" sz="3100" b="1" dirty="0" smtClean="0">
                <a:solidFill>
                  <a:srgbClr val="002060"/>
                </a:solidFill>
              </a:rPr>
              <a:t>возможностей  ИКТ (</a:t>
            </a:r>
            <a:r>
              <a:rPr lang="ru-RU" sz="3100" b="1" dirty="0">
                <a:solidFill>
                  <a:srgbClr val="002060"/>
                </a:solidFill>
              </a:rPr>
              <a:t>модульное образование, 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сетевые системы  обучения</a:t>
            </a:r>
            <a:r>
              <a:rPr lang="ru-RU" sz="3100" b="1" dirty="0">
                <a:solidFill>
                  <a:srgbClr val="002060"/>
                </a:solidFill>
              </a:rPr>
              <a:t>,  дистанционное обучение и др</a:t>
            </a:r>
            <a:r>
              <a:rPr lang="ru-RU" sz="3100" b="1" dirty="0" smtClean="0">
                <a:solidFill>
                  <a:srgbClr val="002060"/>
                </a:solidFill>
              </a:rPr>
              <a:t>.)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создание </a:t>
            </a:r>
            <a:r>
              <a:rPr lang="ru-RU" sz="3100" b="1" dirty="0">
                <a:solidFill>
                  <a:srgbClr val="002060"/>
                </a:solidFill>
              </a:rPr>
              <a:t>системы методической и организационной поддержки учителей </a:t>
            </a:r>
            <a:r>
              <a:rPr lang="ru-RU" sz="3100" b="1" dirty="0" smtClean="0">
                <a:solidFill>
                  <a:srgbClr val="002060"/>
                </a:solidFill>
              </a:rPr>
              <a:t> ИЯ в </a:t>
            </a:r>
            <a:r>
              <a:rPr lang="ru-RU" sz="3100" b="1" dirty="0">
                <a:solidFill>
                  <a:srgbClr val="002060"/>
                </a:solidFill>
              </a:rPr>
              <a:t>рамках деятельности региональных предметных ассоциаций. </a:t>
            </a:r>
            <a:r>
              <a:rPr lang="ru-RU" sz="3100" b="1" u="sng" dirty="0" smtClean="0">
                <a:solidFill>
                  <a:srgbClr val="002060"/>
                </a:solidFill>
              </a:rPr>
              <a:t/>
            </a:r>
            <a:br>
              <a:rPr lang="ru-RU" sz="3100" b="1" u="sng" dirty="0" smtClean="0">
                <a:solidFill>
                  <a:srgbClr val="002060"/>
                </a:solidFill>
              </a:rPr>
            </a:br>
            <a:r>
              <a:rPr lang="ru-RU" sz="3100" b="1" u="sng" dirty="0">
                <a:solidFill>
                  <a:srgbClr val="002060"/>
                </a:solidFill>
              </a:rPr>
              <a:t/>
            </a:r>
            <a:br>
              <a:rPr lang="ru-RU" sz="3100" b="1" u="sng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0586" y="291830"/>
            <a:ext cx="10065923" cy="609924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</a:rPr>
              <a:t>3. Учебно-методическое </a:t>
            </a:r>
            <a:r>
              <a:rPr lang="ru-RU" sz="3200" b="1" u="sng" dirty="0">
                <a:solidFill>
                  <a:srgbClr val="002060"/>
                </a:solidFill>
              </a:rPr>
              <a:t>и материально-техническое обеспечение реализации концепции предметной области </a:t>
            </a:r>
            <a:r>
              <a:rPr lang="ru-RU" sz="3200" b="1" u="sng" dirty="0" smtClean="0">
                <a:solidFill>
                  <a:srgbClr val="002060"/>
                </a:solidFill>
              </a:rPr>
              <a:t>ИЯ подразумевает:</a:t>
            </a:r>
            <a:br>
              <a:rPr lang="ru-RU" sz="3200" b="1" u="sng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- Организацию </a:t>
            </a:r>
            <a:r>
              <a:rPr lang="ru-RU" sz="3200" b="1" dirty="0">
                <a:solidFill>
                  <a:srgbClr val="002060"/>
                </a:solidFill>
              </a:rPr>
              <a:t>мониторинга реализации </a:t>
            </a:r>
            <a:r>
              <a:rPr lang="ru-RU" sz="3200" b="1" dirty="0" smtClean="0">
                <a:solidFill>
                  <a:srgbClr val="002060"/>
                </a:solidFill>
              </a:rPr>
              <a:t>данной концепции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- Совершенствование </a:t>
            </a:r>
            <a:r>
              <a:rPr lang="ru-RU" sz="3200" b="1" dirty="0">
                <a:solidFill>
                  <a:srgbClr val="002060"/>
                </a:solidFill>
              </a:rPr>
              <a:t>системы диагностики и контроля учебных достижений обучающихся, включая обновление контрольных измерительных материалов для проведения государственной итоговой аттестации</a:t>
            </a:r>
            <a:r>
              <a:rPr lang="ru-RU" sz="3200" i="1" dirty="0"/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выпускников </a:t>
            </a:r>
            <a:r>
              <a:rPr lang="ru-RU" sz="3200" b="1" dirty="0">
                <a:solidFill>
                  <a:srgbClr val="002060"/>
                </a:solidFill>
              </a:rPr>
              <a:t>9-х и 11-х классов по </a:t>
            </a:r>
            <a:r>
              <a:rPr lang="ru-RU" sz="3200" b="1" dirty="0" smtClean="0">
                <a:solidFill>
                  <a:srgbClr val="002060"/>
                </a:solidFill>
              </a:rPr>
              <a:t>ИЯ (по </a:t>
            </a:r>
            <a:r>
              <a:rPr lang="ru-RU" sz="3200" b="1" dirty="0">
                <a:solidFill>
                  <a:srgbClr val="002060"/>
                </a:solidFill>
              </a:rPr>
              <a:t>выбору обучающегося)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945" y="505838"/>
            <a:ext cx="10241020" cy="609924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- </a:t>
            </a:r>
            <a:r>
              <a:rPr lang="ru-RU" sz="3200" b="1" dirty="0">
                <a:solidFill>
                  <a:srgbClr val="002060"/>
                </a:solidFill>
              </a:rPr>
              <a:t>Организацию и проведение исследовательских и сравнительных мероприятий по оценке качества образования, в </a:t>
            </a:r>
            <a:r>
              <a:rPr lang="ru-RU" sz="3200" b="1" dirty="0" err="1">
                <a:solidFill>
                  <a:srgbClr val="002060"/>
                </a:solidFill>
              </a:rPr>
              <a:t>т.ч</a:t>
            </a:r>
            <a:r>
              <a:rPr lang="ru-RU" sz="3200" b="1" dirty="0">
                <a:solidFill>
                  <a:srgbClr val="002060"/>
                </a:solidFill>
              </a:rPr>
              <a:t>. независимой оценки, с использованием как российского так и международного инструментария, участие в НИКО и ВПР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-  Организацию конкурсного и олимпиадного движения школьников по ИЯ,  Всероссийской олимпиады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По </a:t>
            </a:r>
            <a:r>
              <a:rPr lang="ru-RU" sz="3200" b="1" dirty="0" smtClean="0">
                <a:solidFill>
                  <a:srgbClr val="002060"/>
                </a:solidFill>
              </a:rPr>
              <a:t>каждой </a:t>
            </a:r>
            <a:r>
              <a:rPr lang="ru-RU" sz="3200" b="1" dirty="0">
                <a:solidFill>
                  <a:srgbClr val="002060"/>
                </a:solidFill>
              </a:rPr>
              <a:t>из перечисленных </a:t>
            </a:r>
            <a:r>
              <a:rPr lang="ru-RU" sz="3200" b="1" dirty="0" smtClean="0">
                <a:solidFill>
                  <a:srgbClr val="002060"/>
                </a:solidFill>
              </a:rPr>
              <a:t>позиций  </a:t>
            </a:r>
            <a:r>
              <a:rPr lang="ru-RU" sz="3200" b="1" dirty="0" smtClean="0">
                <a:solidFill>
                  <a:srgbClr val="002060"/>
                </a:solidFill>
              </a:rPr>
              <a:t>в «Дорожной карте» указано </a:t>
            </a:r>
            <a:r>
              <a:rPr lang="ru-RU" sz="3200" b="1" dirty="0">
                <a:solidFill>
                  <a:srgbClr val="002060"/>
                </a:solidFill>
              </a:rPr>
              <a:t>время исполнения.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945" y="505838"/>
            <a:ext cx="10241020" cy="609924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С </a:t>
            </a:r>
            <a:r>
              <a:rPr lang="ru-RU" sz="3000" b="1" dirty="0">
                <a:solidFill>
                  <a:srgbClr val="002060"/>
                </a:solidFill>
              </a:rPr>
              <a:t>п</a:t>
            </a:r>
            <a:r>
              <a:rPr lang="ru-RU" sz="3000" b="1" dirty="0" smtClean="0">
                <a:solidFill>
                  <a:srgbClr val="002060"/>
                </a:solidFill>
              </a:rPr>
              <a:t>роектами Концепции </a:t>
            </a:r>
            <a:r>
              <a:rPr lang="ru-RU" sz="3000" b="1" dirty="0" smtClean="0">
                <a:solidFill>
                  <a:srgbClr val="002060"/>
                </a:solidFill>
              </a:rPr>
              <a:t>предметной области «Иностранные языки</a:t>
            </a:r>
            <a:r>
              <a:rPr lang="ru-RU" sz="3000" b="1" dirty="0" smtClean="0">
                <a:solidFill>
                  <a:srgbClr val="002060"/>
                </a:solidFill>
              </a:rPr>
              <a:t>» (ИЯ1 и ИЯ2)  </a:t>
            </a:r>
            <a:r>
              <a:rPr lang="ru-RU" sz="3000" b="1" dirty="0" smtClean="0">
                <a:solidFill>
                  <a:srgbClr val="002060"/>
                </a:solidFill>
              </a:rPr>
              <a:t>можно ознакомиться на </a:t>
            </a:r>
            <a:r>
              <a:rPr lang="ru-RU" sz="3000" b="1" dirty="0" smtClean="0">
                <a:solidFill>
                  <a:srgbClr val="002060"/>
                </a:solidFill>
              </a:rPr>
              <a:t>сайтах:</a:t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</a:rPr>
              <a:t>                             </a:t>
            </a:r>
            <a:r>
              <a:rPr lang="en-US" sz="3000" b="1" dirty="0" err="1" smtClean="0">
                <a:solidFill>
                  <a:srgbClr val="002060"/>
                </a:solidFill>
              </a:rPr>
              <a:t>predmetconcept.ru</a:t>
            </a:r>
            <a:r>
              <a:rPr lang="en-US" sz="3000" b="1" dirty="0" smtClean="0">
                <a:solidFill>
                  <a:srgbClr val="002060"/>
                </a:solidFill>
              </a:rPr>
              <a:t>. </a:t>
            </a: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</a:rPr>
              <a:t/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en-US" sz="3000" b="1" dirty="0" smtClean="0">
                <a:solidFill>
                  <a:srgbClr val="002060"/>
                </a:solidFill>
              </a:rPr>
              <a:t>      </a:t>
            </a:r>
            <a:r>
              <a:rPr lang="ru-RU" sz="3000" b="1" dirty="0" smtClean="0">
                <a:solidFill>
                  <a:srgbClr val="002060"/>
                </a:solidFill>
              </a:rPr>
              <a:t>и</a:t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</a:rPr>
              <a:t>                   </a:t>
            </a:r>
            <a:r>
              <a:rPr lang="en-US" sz="3000" b="1" dirty="0" smtClean="0">
                <a:solidFill>
                  <a:srgbClr val="002060"/>
                </a:solidFill>
              </a:rPr>
              <a:t>        </a:t>
            </a:r>
            <a:r>
              <a:rPr lang="ru-RU" sz="3000" b="1" dirty="0" smtClean="0">
                <a:solidFill>
                  <a:srgbClr val="002060"/>
                </a:solidFill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</a:rPr>
              <a:t>edu.crowdexpert.ru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1698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Работа над концепцией предметной области «Иностранные языки»  ведется   </a:t>
            </a:r>
            <a:r>
              <a:rPr lang="ru-RU" sz="3100" dirty="0">
                <a:solidFill>
                  <a:srgbClr val="002060"/>
                </a:solidFill>
              </a:rPr>
              <a:t>в рамках  </a:t>
            </a:r>
            <a:r>
              <a:rPr lang="ru-RU" sz="3100" dirty="0" smtClean="0"/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Исследований </a:t>
            </a:r>
            <a:r>
              <a:rPr lang="ru-RU" sz="3100" b="1" dirty="0">
                <a:solidFill>
                  <a:srgbClr val="002060"/>
                </a:solidFill>
              </a:rPr>
              <a:t>по созданию инновационного образовательно-методического обеспечения в условиях реализации концепций по предметным </a:t>
            </a:r>
            <a:r>
              <a:rPr lang="ru-RU" sz="3100" b="1" dirty="0" smtClean="0">
                <a:solidFill>
                  <a:srgbClr val="002060"/>
                </a:solidFill>
              </a:rPr>
              <a:t>областям. </a:t>
            </a:r>
            <a:r>
              <a:rPr lang="ru-RU" sz="3100" dirty="0" smtClean="0">
                <a:solidFill>
                  <a:srgbClr val="002060"/>
                </a:solidFill>
              </a:rPr>
              <a:t>Концепции по всем предметам  построены в единой логике.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82111"/>
            <a:ext cx="10515600" cy="33170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 пакет по иностранному языку  входят две концепции: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Проект научно-обоснованной концепции учебного предмета «Иностранный язык» </a:t>
            </a:r>
          </a:p>
          <a:p>
            <a:r>
              <a:rPr lang="ru-RU" dirty="0">
                <a:solidFill>
                  <a:srgbClr val="002060"/>
                </a:solidFill>
              </a:rPr>
              <a:t>Проект научно-обоснованной концепции учебного предмета </a:t>
            </a:r>
            <a:r>
              <a:rPr lang="ru-RU" dirty="0" smtClean="0">
                <a:solidFill>
                  <a:srgbClr val="002060"/>
                </a:solidFill>
              </a:rPr>
              <a:t>«Второй иностранный язык» 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Каждая концепция существует в развернутой и краткой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5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813" y="357847"/>
            <a:ext cx="10515600" cy="554979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   </a:t>
            </a:r>
            <a:r>
              <a:rPr lang="ru-RU" dirty="0" smtClean="0">
                <a:solidFill>
                  <a:srgbClr val="002060"/>
                </a:solidFill>
              </a:rPr>
              <a:t>Уважаемые коллеги,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</a:t>
            </a:r>
            <a:r>
              <a:rPr lang="ru-RU" sz="4800" dirty="0" smtClean="0">
                <a:solidFill>
                  <a:srgbClr val="00206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880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5567"/>
            <a:ext cx="10515600" cy="22373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dirty="0" smtClean="0">
                <a:solidFill>
                  <a:srgbClr val="002060"/>
                </a:solidFill>
              </a:rPr>
              <a:t>Концепция </a:t>
            </a:r>
            <a:r>
              <a:rPr lang="ru-RU" sz="3600" b="1" dirty="0">
                <a:solidFill>
                  <a:srgbClr val="002060"/>
                </a:solidFill>
              </a:rPr>
              <a:t>представляет собой научно-обоснованную </a:t>
            </a:r>
            <a:r>
              <a:rPr lang="ru-RU" sz="3600" b="1" u="sng" dirty="0">
                <a:solidFill>
                  <a:srgbClr val="002060"/>
                </a:solidFill>
              </a:rPr>
              <a:t>стратегию развития иноязычного образования </a:t>
            </a:r>
            <a:r>
              <a:rPr lang="ru-RU" sz="3600" b="1" dirty="0">
                <a:solidFill>
                  <a:srgbClr val="002060"/>
                </a:solidFill>
              </a:rPr>
              <a:t>в Российской Федерации, в которой определены цели, задачи и основные направления реализации данной стратегии на ближайшие годы. 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94953"/>
            <a:ext cx="10515600" cy="2779816"/>
          </a:xfrm>
        </p:spPr>
        <p:txBody>
          <a:bodyPr>
            <a:normAutofit/>
          </a:bodyPr>
          <a:lstStyle/>
          <a:p>
            <a:pPr marL="0" lvl="0" indent="0" fontAlgn="ctr">
              <a:buNone/>
            </a:pPr>
            <a:r>
              <a:rPr lang="ru-RU" sz="3200" dirty="0">
                <a:solidFill>
                  <a:srgbClr val="002060"/>
                </a:solidFill>
              </a:rPr>
              <a:t>Целью Концепции является обеспечить соответствие системы иноязычного образования современным потребностям государства, общества и </a:t>
            </a:r>
            <a:r>
              <a:rPr lang="ru-RU" sz="3200" dirty="0" smtClean="0">
                <a:solidFill>
                  <a:srgbClr val="002060"/>
                </a:solidFill>
              </a:rPr>
              <a:t>семьи</a:t>
            </a:r>
          </a:p>
          <a:p>
            <a:pPr marL="0" lvl="0" indent="0" fontAlgn="ctr">
              <a:buNone/>
            </a:pP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5566"/>
            <a:ext cx="10515600" cy="576850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200" b="1" dirty="0" smtClean="0">
                <a:solidFill>
                  <a:srgbClr val="002060"/>
                </a:solidFill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</a:rPr>
              <a:t> проекте  </a:t>
            </a:r>
            <a:r>
              <a:rPr lang="ru-RU" sz="3600" b="1" u="sng" dirty="0" smtClean="0">
                <a:solidFill>
                  <a:srgbClr val="002060"/>
                </a:solidFill>
              </a:rPr>
              <a:t>Концепции ИЯ отражены </a:t>
            </a:r>
            <a:r>
              <a:rPr lang="ru-RU" sz="3600" b="1" u="sng" dirty="0">
                <a:solidFill>
                  <a:srgbClr val="002060"/>
                </a:solidFill>
              </a:rPr>
              <a:t>идеи и </a:t>
            </a:r>
            <a:r>
              <a:rPr lang="ru-RU" sz="3600" b="1" u="sng" dirty="0" smtClean="0">
                <a:solidFill>
                  <a:srgbClr val="002060"/>
                </a:solidFill>
              </a:rPr>
              <a:t>положения</a:t>
            </a:r>
            <a:br>
              <a:rPr lang="ru-RU" sz="3600" b="1" u="sng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- </a:t>
            </a:r>
            <a:r>
              <a:rPr lang="ru-RU" sz="3100" b="1" dirty="0" smtClean="0">
                <a:solidFill>
                  <a:srgbClr val="002060"/>
                </a:solidFill>
              </a:rPr>
              <a:t>Концепции </a:t>
            </a:r>
            <a:r>
              <a:rPr lang="ru-RU" sz="3100" b="1" dirty="0">
                <a:solidFill>
                  <a:srgbClr val="002060"/>
                </a:solidFill>
              </a:rPr>
              <a:t>духовно-нравственного развития и воспитания личности гражданина </a:t>
            </a:r>
            <a:r>
              <a:rPr lang="ru-RU" sz="3100" b="1" dirty="0" smtClean="0">
                <a:solidFill>
                  <a:srgbClr val="002060"/>
                </a:solidFill>
              </a:rPr>
              <a:t>России, </a:t>
            </a:r>
            <a:r>
              <a:rPr lang="ru-RU" sz="3100" dirty="0" smtClean="0">
                <a:solidFill>
                  <a:srgbClr val="002060"/>
                </a:solidFill>
              </a:rPr>
              <a:t>которая обеспечивает </a:t>
            </a:r>
            <a:r>
              <a:rPr lang="ru-RU" sz="3100" dirty="0">
                <a:solidFill>
                  <a:srgbClr val="002060"/>
                </a:solidFill>
              </a:rPr>
              <a:t>формирование российской идентичности в условиях поликультурного мира</a:t>
            </a:r>
            <a:r>
              <a:rPr lang="ru-RU" sz="3100" dirty="0" smtClean="0">
                <a:solidFill>
                  <a:srgbClr val="002060"/>
                </a:solidFill>
              </a:rPr>
              <a:t>,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 Программы </a:t>
            </a:r>
            <a:r>
              <a:rPr lang="ru-RU" sz="3100" b="1" dirty="0">
                <a:solidFill>
                  <a:srgbClr val="002060"/>
                </a:solidFill>
              </a:rPr>
              <a:t>развития универсальных учебных действий (УУД</a:t>
            </a:r>
            <a:r>
              <a:rPr lang="ru-RU" sz="3100" b="1" dirty="0" smtClean="0">
                <a:solidFill>
                  <a:srgbClr val="002060"/>
                </a:solidFill>
              </a:rPr>
              <a:t>), </a:t>
            </a:r>
            <a:r>
              <a:rPr lang="ru-RU" sz="3100" dirty="0" smtClean="0">
                <a:solidFill>
                  <a:srgbClr val="002060"/>
                </a:solidFill>
              </a:rPr>
              <a:t>которая направлена на овладение </a:t>
            </a:r>
            <a:r>
              <a:rPr lang="ru-RU" sz="3100" dirty="0">
                <a:solidFill>
                  <a:srgbClr val="002060"/>
                </a:solidFill>
              </a:rPr>
              <a:t>ключевыми </a:t>
            </a:r>
            <a:r>
              <a:rPr lang="ru-RU" sz="3100" dirty="0" smtClean="0">
                <a:solidFill>
                  <a:srgbClr val="002060"/>
                </a:solidFill>
              </a:rPr>
              <a:t>компетенциями как основы </a:t>
            </a:r>
            <a:r>
              <a:rPr lang="ru-RU" sz="3100" dirty="0">
                <a:solidFill>
                  <a:srgbClr val="002060"/>
                </a:solidFill>
              </a:rPr>
              <a:t>для саморазвития и непрерывного </a:t>
            </a:r>
            <a:r>
              <a:rPr lang="ru-RU" sz="3100" dirty="0" smtClean="0">
                <a:solidFill>
                  <a:srgbClr val="002060"/>
                </a:solidFill>
              </a:rPr>
              <a:t>образования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- Фундаментального </a:t>
            </a:r>
            <a:r>
              <a:rPr lang="ru-RU" sz="3100" b="1" dirty="0">
                <a:solidFill>
                  <a:srgbClr val="002060"/>
                </a:solidFill>
              </a:rPr>
              <a:t>ядра содержания </a:t>
            </a:r>
            <a:r>
              <a:rPr lang="ru-RU" sz="3100" b="1" dirty="0" smtClean="0">
                <a:solidFill>
                  <a:srgbClr val="002060"/>
                </a:solidFill>
              </a:rPr>
              <a:t>ООО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- </a:t>
            </a:r>
            <a:r>
              <a:rPr lang="ru-RU" sz="3100" b="1" dirty="0" smtClean="0">
                <a:solidFill>
                  <a:srgbClr val="002060"/>
                </a:solidFill>
              </a:rPr>
              <a:t>Федерального государственного образовательного стандарта </a:t>
            </a:r>
            <a:r>
              <a:rPr lang="ru-RU" sz="3100" b="1" dirty="0">
                <a:solidFill>
                  <a:srgbClr val="002060"/>
                </a:solidFill>
              </a:rPr>
              <a:t>среднего (полного)  общего образования </a:t>
            </a:r>
            <a:br>
              <a:rPr lang="ru-RU" sz="3100" b="1" dirty="0">
                <a:solidFill>
                  <a:srgbClr val="002060"/>
                </a:solidFill>
              </a:rPr>
            </a:br>
            <a:endParaRPr lang="ru-RU" sz="3100" b="1" dirty="0"/>
          </a:p>
        </p:txBody>
      </p:sp>
    </p:spTree>
    <p:extLst>
      <p:ext uri="{BB962C8B-B14F-4D97-AF65-F5344CB8AC3E}">
        <p14:creationId xmlns:p14="http://schemas.microsoft.com/office/powerpoint/2010/main" val="16392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13" y="374134"/>
            <a:ext cx="10515600" cy="633915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1" u="sng" dirty="0" smtClean="0">
                <a:solidFill>
                  <a:srgbClr val="002060"/>
                </a:solidFill>
              </a:rPr>
              <a:t>Авторы  Концепции видели </a:t>
            </a:r>
            <a:r>
              <a:rPr lang="ru-RU" sz="3600" b="1" u="sng" dirty="0">
                <a:solidFill>
                  <a:srgbClr val="002060"/>
                </a:solidFill>
              </a:rPr>
              <a:t>свою задачу в том, чтобы</a:t>
            </a:r>
            <a:br>
              <a:rPr lang="ru-RU" sz="3600" b="1" u="sng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</a:rPr>
              <a:t>исследовать </a:t>
            </a:r>
            <a:r>
              <a:rPr lang="ru-RU" sz="2800" b="1" dirty="0">
                <a:solidFill>
                  <a:srgbClr val="002060"/>
                </a:solidFill>
              </a:rPr>
              <a:t>и описать причинно-следственные связи </a:t>
            </a:r>
            <a:r>
              <a:rPr lang="ru-RU" sz="2800" b="1" dirty="0" smtClean="0">
                <a:solidFill>
                  <a:srgbClr val="002060"/>
                </a:solidFill>
              </a:rPr>
              <a:t> приводящие  к </a:t>
            </a:r>
            <a:r>
              <a:rPr lang="ru-RU" sz="2800" b="1" dirty="0">
                <a:solidFill>
                  <a:srgbClr val="002060"/>
                </a:solidFill>
              </a:rPr>
              <a:t>переосмыслению </a:t>
            </a:r>
            <a:r>
              <a:rPr lang="ru-RU" sz="2800" b="1" u="sng" dirty="0" smtClean="0">
                <a:solidFill>
                  <a:srgbClr val="002060"/>
                </a:solidFill>
              </a:rPr>
              <a:t>целей и содержания </a:t>
            </a:r>
            <a:r>
              <a:rPr lang="ru-RU" sz="2800" b="1" dirty="0" smtClean="0">
                <a:solidFill>
                  <a:srgbClr val="002060"/>
                </a:solidFill>
              </a:rPr>
              <a:t>обучения </a:t>
            </a:r>
            <a:r>
              <a:rPr lang="ru-RU" sz="2800" b="1" dirty="0">
                <a:solidFill>
                  <a:srgbClr val="002060"/>
                </a:solidFill>
              </a:rPr>
              <a:t>ИЯ1 и ИЯ2</a:t>
            </a:r>
            <a:r>
              <a:rPr lang="ru-RU" sz="2800" b="1" dirty="0" smtClean="0">
                <a:solidFill>
                  <a:srgbClr val="002060"/>
                </a:solidFill>
              </a:rPr>
              <a:t>, а также к обновлению </a:t>
            </a:r>
            <a:r>
              <a:rPr lang="ru-RU" sz="2800" b="1" u="sng" dirty="0" smtClean="0">
                <a:solidFill>
                  <a:srgbClr val="002060"/>
                </a:solidFill>
              </a:rPr>
              <a:t>технологий </a:t>
            </a:r>
            <a:r>
              <a:rPr lang="ru-RU" sz="2800" b="1" dirty="0" smtClean="0">
                <a:solidFill>
                  <a:srgbClr val="002060"/>
                </a:solidFill>
              </a:rPr>
              <a:t>обучения им;  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- </a:t>
            </a:r>
            <a:r>
              <a:rPr lang="ru-RU" sz="2800" b="1" dirty="0">
                <a:solidFill>
                  <a:srgbClr val="002060"/>
                </a:solidFill>
              </a:rPr>
              <a:t>сформулировать </a:t>
            </a:r>
            <a:r>
              <a:rPr lang="ru-RU" sz="2800" b="1" u="sng" dirty="0">
                <a:solidFill>
                  <a:srgbClr val="002060"/>
                </a:solidFill>
              </a:rPr>
              <a:t>цели</a:t>
            </a:r>
            <a:r>
              <a:rPr lang="ru-RU" sz="2800" b="1" dirty="0">
                <a:solidFill>
                  <a:srgbClr val="002060"/>
                </a:solidFill>
              </a:rPr>
              <a:t> обучения ИЯ, которые </a:t>
            </a:r>
            <a:r>
              <a:rPr lang="ru-RU" sz="2800" b="1" dirty="0" smtClean="0">
                <a:solidFill>
                  <a:srgbClr val="002060"/>
                </a:solidFill>
              </a:rPr>
              <a:t>в полном объеме ни </a:t>
            </a:r>
            <a:r>
              <a:rPr lang="ru-RU" sz="2800" b="1" dirty="0">
                <a:solidFill>
                  <a:srgbClr val="002060"/>
                </a:solidFill>
              </a:rPr>
              <a:t>в ФГОС, ни в примерных программах на сегодняшний день не </a:t>
            </a:r>
            <a:r>
              <a:rPr lang="ru-RU" sz="2800" b="1" dirty="0" smtClean="0">
                <a:solidFill>
                  <a:srgbClr val="002060"/>
                </a:solidFill>
              </a:rPr>
              <a:t>обозначены. 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Обосновать, что </a:t>
            </a:r>
            <a:r>
              <a:rPr lang="ru-RU" sz="2800" b="1" dirty="0">
                <a:solidFill>
                  <a:srgbClr val="002060"/>
                </a:solidFill>
              </a:rPr>
              <a:t>ц</a:t>
            </a:r>
            <a:r>
              <a:rPr lang="ru-RU" sz="2800" b="1" dirty="0" smtClean="0">
                <a:solidFill>
                  <a:srgbClr val="002060"/>
                </a:solidFill>
              </a:rPr>
              <a:t>ели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иноязычного образования становятся более сложными по структуре, формулируются на </a:t>
            </a:r>
            <a:r>
              <a:rPr lang="ru-RU" sz="2800" b="1" i="1" dirty="0">
                <a:solidFill>
                  <a:srgbClr val="002060"/>
                </a:solidFill>
              </a:rPr>
              <a:t>ценностном, когнитивном и прагматическом</a:t>
            </a:r>
            <a:r>
              <a:rPr lang="ru-RU" sz="2800" b="1" dirty="0">
                <a:solidFill>
                  <a:srgbClr val="002060"/>
                </a:solidFill>
              </a:rPr>
              <a:t> уровнях и соответственно воплощаются в личностных, </a:t>
            </a:r>
            <a:r>
              <a:rPr lang="ru-RU" sz="2800" b="1" dirty="0" err="1">
                <a:solidFill>
                  <a:srgbClr val="002060"/>
                </a:solidFill>
              </a:rPr>
              <a:t>метапредметных</a:t>
            </a:r>
            <a:r>
              <a:rPr lang="ru-RU" sz="2800" b="1" dirty="0">
                <a:solidFill>
                  <a:srgbClr val="002060"/>
                </a:solidFill>
              </a:rPr>
              <a:t> и предметных </a:t>
            </a:r>
            <a:r>
              <a:rPr lang="ru-RU" sz="2800" b="1" dirty="0" smtClean="0">
                <a:solidFill>
                  <a:srgbClr val="002060"/>
                </a:solidFill>
              </a:rPr>
              <a:t>результатах обучения. А иностранные языки   признаются средством общения и  ценным ресурсом  личности для </a:t>
            </a:r>
            <a:r>
              <a:rPr lang="ru-RU" sz="2800" b="1" dirty="0">
                <a:solidFill>
                  <a:srgbClr val="002060"/>
                </a:solidFill>
              </a:rPr>
              <a:t>самореализации и социальной адаптации; </a:t>
            </a:r>
            <a:r>
              <a:rPr lang="ru-RU" sz="2800" b="1" dirty="0" smtClean="0">
                <a:solidFill>
                  <a:srgbClr val="002060"/>
                </a:solidFill>
              </a:rPr>
              <a:t>инструментом развития </a:t>
            </a:r>
            <a:r>
              <a:rPr lang="ru-RU" sz="2800" b="1" dirty="0">
                <a:solidFill>
                  <a:srgbClr val="002060"/>
                </a:solidFill>
              </a:rPr>
              <a:t>умений  поиска, обработки и использования информации </a:t>
            </a:r>
            <a:r>
              <a:rPr lang="ru-RU" sz="2800" b="1" dirty="0" smtClean="0">
                <a:solidFill>
                  <a:srgbClr val="002060"/>
                </a:solidFill>
              </a:rPr>
              <a:t>в </a:t>
            </a:r>
            <a:r>
              <a:rPr lang="ru-RU" sz="2800" b="1" dirty="0">
                <a:solidFill>
                  <a:srgbClr val="002060"/>
                </a:solidFill>
              </a:rPr>
              <a:t>познавательных </a:t>
            </a:r>
            <a:r>
              <a:rPr lang="ru-RU" sz="2800" b="1" dirty="0" smtClean="0">
                <a:solidFill>
                  <a:srgbClr val="002060"/>
                </a:solidFill>
              </a:rPr>
              <a:t>целях. </a:t>
            </a: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13" y="374134"/>
            <a:ext cx="10515600" cy="63391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1" u="sng" dirty="0" smtClean="0">
                <a:solidFill>
                  <a:srgbClr val="002060"/>
                </a:solidFill>
              </a:rPr>
              <a:t>Авторы  Концепции видели </a:t>
            </a:r>
            <a:r>
              <a:rPr lang="ru-RU" sz="3600" b="1" u="sng" dirty="0">
                <a:solidFill>
                  <a:srgbClr val="002060"/>
                </a:solidFill>
              </a:rPr>
              <a:t>свою задачу в том, </a:t>
            </a:r>
            <a:r>
              <a:rPr lang="ru-RU" sz="3600" b="1" u="sng" dirty="0" smtClean="0">
                <a:solidFill>
                  <a:srgbClr val="002060"/>
                </a:solidFill>
              </a:rPr>
              <a:t>чтобы</a:t>
            </a:r>
            <a:br>
              <a:rPr lang="ru-RU" sz="3600" b="1" u="sng" dirty="0" smtClean="0">
                <a:solidFill>
                  <a:srgbClr val="002060"/>
                </a:solidFill>
              </a:rPr>
            </a:br>
            <a:r>
              <a:rPr lang="ru-RU" sz="3600" b="1" u="sng" dirty="0">
                <a:solidFill>
                  <a:srgbClr val="002060"/>
                </a:solidFill>
              </a:rPr>
              <a:t/>
            </a:r>
            <a:br>
              <a:rPr lang="ru-RU" sz="3600" b="1" u="sng" dirty="0">
                <a:solidFill>
                  <a:srgbClr val="002060"/>
                </a:solidFill>
              </a:rPr>
            </a:br>
            <a:r>
              <a:rPr lang="ru-RU" sz="3300" b="1" dirty="0" smtClean="0">
                <a:solidFill>
                  <a:srgbClr val="002060"/>
                </a:solidFill>
              </a:rPr>
              <a:t>- показать и обосновать, что </a:t>
            </a:r>
            <a:r>
              <a:rPr lang="ru-RU" sz="3300" b="1" dirty="0">
                <a:solidFill>
                  <a:srgbClr val="002060"/>
                </a:solidFill>
              </a:rPr>
              <a:t>п</a:t>
            </a:r>
            <a:r>
              <a:rPr lang="ru-RU" sz="3300" b="1" dirty="0" smtClean="0">
                <a:solidFill>
                  <a:srgbClr val="002060"/>
                </a:solidFill>
              </a:rPr>
              <a:t>отенциал </a:t>
            </a:r>
            <a:r>
              <a:rPr lang="ru-RU" sz="3300" b="1" dirty="0">
                <a:solidFill>
                  <a:srgbClr val="002060"/>
                </a:solidFill>
              </a:rPr>
              <a:t>иностранного языка как общеобразовательного предмета позволяет в полной мере решать задачи формирования </a:t>
            </a:r>
            <a:r>
              <a:rPr lang="ru-RU" sz="3300" b="1" i="1" dirty="0">
                <a:solidFill>
                  <a:srgbClr val="002060"/>
                </a:solidFill>
              </a:rPr>
              <a:t>ключевых компетенций</a:t>
            </a:r>
            <a:r>
              <a:rPr lang="ru-RU" sz="3300" b="1" dirty="0">
                <a:solidFill>
                  <a:srgbClr val="002060"/>
                </a:solidFill>
              </a:rPr>
              <a:t> личности, обеспечивающих овладение социальным опытом, получать навыки жизни и практической деятельности в обществе. </a:t>
            </a:r>
            <a:br>
              <a:rPr lang="ru-RU" sz="3300" b="1" dirty="0">
                <a:solidFill>
                  <a:srgbClr val="002060"/>
                </a:solidFill>
              </a:rPr>
            </a:br>
            <a:r>
              <a:rPr lang="ru-RU" sz="3300" b="1" dirty="0" smtClean="0">
                <a:solidFill>
                  <a:srgbClr val="002060"/>
                </a:solidFill>
              </a:rPr>
              <a:t/>
            </a:r>
            <a:br>
              <a:rPr lang="ru-RU" sz="3300" b="1" dirty="0" smtClean="0">
                <a:solidFill>
                  <a:srgbClr val="002060"/>
                </a:solidFill>
              </a:rPr>
            </a:br>
            <a:r>
              <a:rPr lang="ru-RU" sz="3300" b="1" dirty="0" smtClean="0">
                <a:solidFill>
                  <a:srgbClr val="002060"/>
                </a:solidFill>
              </a:rPr>
              <a:t>-  </a:t>
            </a:r>
            <a:r>
              <a:rPr lang="ru-RU" sz="3300" b="1" dirty="0">
                <a:solidFill>
                  <a:srgbClr val="002060"/>
                </a:solidFill>
              </a:rPr>
              <a:t>зафиксировать хотя бы в минимальном объеме  </a:t>
            </a:r>
            <a:r>
              <a:rPr lang="ru-RU" sz="3300" b="1" u="sng" dirty="0">
                <a:solidFill>
                  <a:srgbClr val="002060"/>
                </a:solidFill>
              </a:rPr>
              <a:t>содержание </a:t>
            </a:r>
            <a:r>
              <a:rPr lang="ru-RU" sz="3300" b="1" dirty="0">
                <a:solidFill>
                  <a:srgbClr val="002060"/>
                </a:solidFill>
              </a:rPr>
              <a:t>иноязычного  образования  </a:t>
            </a:r>
            <a:r>
              <a:rPr lang="ru-RU" sz="3300" i="1" dirty="0">
                <a:solidFill>
                  <a:srgbClr val="002060"/>
                </a:solidFill>
              </a:rPr>
              <a:t>(требования к коммуникативным умениям и предметное содержание речи/тематику) </a:t>
            </a:r>
            <a:r>
              <a:rPr lang="ru-RU" sz="3300" b="1" dirty="0">
                <a:solidFill>
                  <a:srgbClr val="002060"/>
                </a:solidFill>
              </a:rPr>
              <a:t>как основу для дальнейшего составления учебных программ</a:t>
            </a:r>
            <a:br>
              <a:rPr lang="ru-RU" sz="3300" b="1" dirty="0">
                <a:solidFill>
                  <a:srgbClr val="002060"/>
                </a:solidFill>
              </a:rPr>
            </a:br>
            <a:r>
              <a:rPr lang="ru-RU" sz="3100" dirty="0">
                <a:solidFill>
                  <a:srgbClr val="002060"/>
                </a:solidFill>
              </a:rPr>
              <a:t/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9107"/>
            <a:ext cx="10515600" cy="62171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200" b="1" u="sng" dirty="0" smtClean="0">
                <a:solidFill>
                  <a:srgbClr val="002060"/>
                </a:solidFill>
              </a:rPr>
              <a:t>Авторы  </a:t>
            </a:r>
            <a:r>
              <a:rPr lang="ru-RU" sz="3200" b="1" u="sng" dirty="0">
                <a:solidFill>
                  <a:srgbClr val="002060"/>
                </a:solidFill>
              </a:rPr>
              <a:t>Концепции видели свою задачу в том, чтобы</a:t>
            </a:r>
            <a:br>
              <a:rPr lang="ru-RU" sz="3200" b="1" u="sng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</a:t>
            </a:r>
            <a:r>
              <a:rPr lang="ru-RU" sz="3100" b="1" dirty="0">
                <a:solidFill>
                  <a:srgbClr val="002060"/>
                </a:solidFill>
              </a:rPr>
              <a:t>сохранить </a:t>
            </a:r>
            <a:r>
              <a:rPr lang="ru-RU" sz="3100" b="1" dirty="0" smtClean="0">
                <a:solidFill>
                  <a:srgbClr val="002060"/>
                </a:solidFill>
              </a:rPr>
              <a:t> и улучшить условия </a:t>
            </a:r>
            <a:r>
              <a:rPr lang="ru-RU" sz="3100" b="1" dirty="0">
                <a:solidFill>
                  <a:srgbClr val="002060"/>
                </a:solidFill>
              </a:rPr>
              <a:t>обучения ИЯ, позволяющие достичь  заявленных уровней владения ИЯ </a:t>
            </a:r>
            <a:r>
              <a:rPr lang="ru-RU" sz="3100" dirty="0">
                <a:solidFill>
                  <a:srgbClr val="002060"/>
                </a:solidFill>
              </a:rPr>
              <a:t>(</a:t>
            </a:r>
            <a:r>
              <a:rPr lang="ru-RU" sz="3100" i="1" dirty="0" err="1">
                <a:solidFill>
                  <a:srgbClr val="002060"/>
                </a:solidFill>
              </a:rPr>
              <a:t>допороговый</a:t>
            </a:r>
            <a:r>
              <a:rPr lang="ru-RU" sz="3100" i="1" dirty="0">
                <a:solidFill>
                  <a:srgbClr val="002060"/>
                </a:solidFill>
              </a:rPr>
              <a:t>/пороговый</a:t>
            </a:r>
            <a:r>
              <a:rPr lang="ru-RU" sz="3100" dirty="0">
                <a:solidFill>
                  <a:srgbClr val="002060"/>
                </a:solidFill>
              </a:rPr>
              <a:t>),  </a:t>
            </a:r>
            <a:r>
              <a:rPr lang="ru-RU" sz="3100" b="1" dirty="0">
                <a:solidFill>
                  <a:srgbClr val="002060"/>
                </a:solidFill>
              </a:rPr>
              <a:t>соотносимых с общеевропейскими компетенциями (А2,В1), а именно: </a:t>
            </a:r>
            <a:r>
              <a:rPr lang="ru-RU" sz="3100" i="1" dirty="0">
                <a:solidFill>
                  <a:srgbClr val="002060"/>
                </a:solidFill>
              </a:rPr>
              <a:t>раннее начало обучения ИЯ, оптимальная учебная нагрузка, возможность выбора уровня подготовки (углубленный/базовый), возможность изучения ИЯ2 и др.</a:t>
            </a:r>
            <a:br>
              <a:rPr lang="ru-RU" sz="3100" i="1" dirty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- </a:t>
            </a:r>
            <a:r>
              <a:rPr lang="ru-RU" sz="3100" b="1" dirty="0" smtClean="0">
                <a:solidFill>
                  <a:srgbClr val="002060"/>
                </a:solidFill>
              </a:rPr>
              <a:t>выявить </a:t>
            </a:r>
            <a:r>
              <a:rPr lang="ru-RU" sz="3100" b="1" u="sng" dirty="0">
                <a:solidFill>
                  <a:srgbClr val="002060"/>
                </a:solidFill>
              </a:rPr>
              <a:t>проблемы </a:t>
            </a:r>
            <a:r>
              <a:rPr lang="ru-RU" sz="3100" b="1" dirty="0">
                <a:solidFill>
                  <a:srgbClr val="002060"/>
                </a:solidFill>
              </a:rPr>
              <a:t>организации и реализации иноязычного образования в школе и указать возможные пути их решения 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</a:t>
            </a:r>
            <a:r>
              <a:rPr lang="ru-RU" sz="3100" b="1" dirty="0">
                <a:solidFill>
                  <a:srgbClr val="002060"/>
                </a:solidFill>
              </a:rPr>
              <a:t>обозначить перспективу развития иноязычного </a:t>
            </a:r>
            <a:r>
              <a:rPr lang="ru-RU" sz="3100" b="1" dirty="0" smtClean="0">
                <a:solidFill>
                  <a:srgbClr val="002060"/>
                </a:solidFill>
              </a:rPr>
              <a:t>образования на ближайшие годы </a:t>
            </a: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>
                <a:solidFill>
                  <a:srgbClr val="002060"/>
                </a:solidFill>
              </a:rPr>
              <a:t> </a:t>
            </a: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4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7129"/>
            <a:ext cx="10515600" cy="633915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u="sng" dirty="0" smtClean="0">
                <a:solidFill>
                  <a:srgbClr val="002060"/>
                </a:solidFill>
              </a:rPr>
              <a:t/>
            </a:r>
            <a:br>
              <a:rPr lang="ru-RU" sz="3600" b="1" u="sng" dirty="0" smtClean="0">
                <a:solidFill>
                  <a:srgbClr val="002060"/>
                </a:solidFill>
              </a:rPr>
            </a:br>
            <a:r>
              <a:rPr lang="ru-RU" sz="3600" b="1" u="sng" dirty="0" smtClean="0">
                <a:solidFill>
                  <a:srgbClr val="002060"/>
                </a:solidFill>
              </a:rPr>
              <a:t/>
            </a:r>
            <a:br>
              <a:rPr lang="ru-RU" sz="3600" b="1" u="sng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Выделены три группы проблем:</a:t>
            </a:r>
            <a:r>
              <a:rPr lang="ru-RU" sz="3600" b="1" u="sng" dirty="0" smtClean="0">
                <a:solidFill>
                  <a:srgbClr val="002060"/>
                </a:solidFill>
              </a:rPr>
              <a:t/>
            </a:r>
            <a:br>
              <a:rPr lang="ru-RU" sz="3600" b="1" u="sng" dirty="0" smtClean="0">
                <a:solidFill>
                  <a:srgbClr val="002060"/>
                </a:solidFill>
              </a:rPr>
            </a:br>
            <a:r>
              <a:rPr lang="ru-RU" sz="3100" b="1" i="1" u="sng" dirty="0" smtClean="0">
                <a:solidFill>
                  <a:srgbClr val="002060"/>
                </a:solidFill>
              </a:rPr>
              <a:t>Проблемы </a:t>
            </a:r>
            <a:r>
              <a:rPr lang="ru-RU" sz="3100" b="1" i="1" u="sng" dirty="0">
                <a:solidFill>
                  <a:srgbClr val="002060"/>
                </a:solidFill>
              </a:rPr>
              <a:t>методического характера</a:t>
            </a:r>
            <a:r>
              <a:rPr lang="ru-RU" sz="3100" u="sng" dirty="0">
                <a:solidFill>
                  <a:srgbClr val="002060"/>
                </a:solidFill>
              </a:rPr>
              <a:t/>
            </a:r>
            <a:br>
              <a:rPr lang="ru-RU" sz="3100" u="sng" dirty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- </a:t>
            </a:r>
            <a:r>
              <a:rPr lang="ru-RU" sz="2700" dirty="0">
                <a:solidFill>
                  <a:srgbClr val="002060"/>
                </a:solidFill>
              </a:rPr>
              <a:t>Недостаточное использование в </a:t>
            </a:r>
            <a:r>
              <a:rPr lang="ru-RU" sz="2700" dirty="0" err="1" smtClean="0">
                <a:solidFill>
                  <a:srgbClr val="002060"/>
                </a:solidFill>
              </a:rPr>
              <a:t>пед</a:t>
            </a:r>
            <a:r>
              <a:rPr lang="ru-RU" sz="2700" dirty="0" smtClean="0">
                <a:solidFill>
                  <a:srgbClr val="002060"/>
                </a:solidFill>
              </a:rPr>
              <a:t>. </a:t>
            </a:r>
            <a:r>
              <a:rPr lang="ru-RU" sz="2700" dirty="0">
                <a:solidFill>
                  <a:srgbClr val="002060"/>
                </a:solidFill>
              </a:rPr>
              <a:t>практике возможностей ИОС и </a:t>
            </a:r>
            <a:r>
              <a:rPr lang="ru-RU" sz="2700" dirty="0" smtClean="0">
                <a:solidFill>
                  <a:srgbClr val="002060"/>
                </a:solidFill>
              </a:rPr>
              <a:t>современных </a:t>
            </a:r>
            <a:r>
              <a:rPr lang="ru-RU" sz="2700" dirty="0">
                <a:solidFill>
                  <a:srgbClr val="002060"/>
                </a:solidFill>
              </a:rPr>
              <a:t>технологий ЛО и развивающего обучения </a:t>
            </a:r>
            <a:r>
              <a:rPr lang="ru-RU" sz="2700" i="1" dirty="0">
                <a:solidFill>
                  <a:srgbClr val="002060"/>
                </a:solidFill>
              </a:rPr>
              <a:t>(</a:t>
            </a:r>
            <a:r>
              <a:rPr lang="ru-RU" sz="2700" i="1" dirty="0" smtClean="0">
                <a:solidFill>
                  <a:srgbClr val="002060"/>
                </a:solidFill>
              </a:rPr>
              <a:t>дифференцированное /проблемное </a:t>
            </a:r>
            <a:r>
              <a:rPr lang="ru-RU" sz="2700" i="1" dirty="0">
                <a:solidFill>
                  <a:srgbClr val="002060"/>
                </a:solidFill>
              </a:rPr>
              <a:t>обучение, </a:t>
            </a:r>
            <a:r>
              <a:rPr lang="ru-RU" sz="2700" i="1" dirty="0" smtClean="0">
                <a:solidFill>
                  <a:srgbClr val="002060"/>
                </a:solidFill>
              </a:rPr>
              <a:t>обучение </a:t>
            </a:r>
            <a:r>
              <a:rPr lang="ru-RU" sz="2700" i="1" dirty="0">
                <a:solidFill>
                  <a:srgbClr val="002060"/>
                </a:solidFill>
              </a:rPr>
              <a:t>в </a:t>
            </a:r>
            <a:r>
              <a:rPr lang="ru-RU" sz="2700" i="1" dirty="0" smtClean="0">
                <a:solidFill>
                  <a:srgbClr val="002060"/>
                </a:solidFill>
              </a:rPr>
              <a:t>сотрудничестве и </a:t>
            </a:r>
            <a:r>
              <a:rPr lang="ru-RU" sz="2700" i="1" dirty="0">
                <a:solidFill>
                  <a:srgbClr val="002060"/>
                </a:solidFill>
              </a:rPr>
              <a:t>др</a:t>
            </a:r>
            <a:r>
              <a:rPr lang="ru-RU" sz="2700" i="1" dirty="0" smtClean="0">
                <a:solidFill>
                  <a:srgbClr val="002060"/>
                </a:solidFill>
              </a:rPr>
              <a:t>.)</a:t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i="1" dirty="0" smtClean="0">
                <a:solidFill>
                  <a:srgbClr val="002060"/>
                </a:solidFill>
              </a:rPr>
              <a:t/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i="1" dirty="0" smtClean="0">
                <a:solidFill>
                  <a:srgbClr val="002060"/>
                </a:solidFill>
              </a:rPr>
              <a:t>- </a:t>
            </a:r>
            <a:r>
              <a:rPr lang="ru-RU" sz="2700" dirty="0" smtClean="0">
                <a:solidFill>
                  <a:srgbClr val="002060"/>
                </a:solidFill>
              </a:rPr>
              <a:t>Недооценка </a:t>
            </a:r>
            <a:r>
              <a:rPr lang="ru-RU" sz="2700" dirty="0">
                <a:solidFill>
                  <a:srgbClr val="002060"/>
                </a:solidFill>
              </a:rPr>
              <a:t>важности формирования </a:t>
            </a:r>
            <a:r>
              <a:rPr lang="ru-RU" sz="2700" dirty="0" err="1">
                <a:solidFill>
                  <a:srgbClr val="002060"/>
                </a:solidFill>
              </a:rPr>
              <a:t>метапредметных</a:t>
            </a:r>
            <a:r>
              <a:rPr lang="ru-RU" sz="2700" dirty="0">
                <a:solidFill>
                  <a:srgbClr val="002060"/>
                </a:solidFill>
              </a:rPr>
              <a:t> умений: </a:t>
            </a:r>
            <a:r>
              <a:rPr lang="ru-RU" sz="2700" i="1" dirty="0">
                <a:solidFill>
                  <a:srgbClr val="002060"/>
                </a:solidFill>
              </a:rPr>
              <a:t>поиск и анализ информации, планирование </a:t>
            </a:r>
            <a:r>
              <a:rPr lang="ru-RU" sz="2700" i="1" dirty="0" smtClean="0">
                <a:solidFill>
                  <a:srgbClr val="002060"/>
                </a:solidFill>
              </a:rPr>
              <a:t>высказывания</a:t>
            </a:r>
            <a:r>
              <a:rPr lang="ru-RU" sz="2700" i="1" dirty="0">
                <a:solidFill>
                  <a:srgbClr val="002060"/>
                </a:solidFill>
              </a:rPr>
              <a:t>, рефлексия </a:t>
            </a:r>
            <a:r>
              <a:rPr lang="mr-IN" sz="2700" i="1" dirty="0" smtClean="0">
                <a:solidFill>
                  <a:srgbClr val="002060"/>
                </a:solidFill>
              </a:rPr>
              <a:t>…</a:t>
            </a:r>
            <a:r>
              <a:rPr lang="ru-RU" sz="2700" i="1" dirty="0" smtClean="0">
                <a:solidFill>
                  <a:srgbClr val="002060"/>
                </a:solidFill>
              </a:rPr>
              <a:t/>
            </a:r>
            <a:br>
              <a:rPr lang="ru-RU" sz="2700" i="1" dirty="0" smtClean="0">
                <a:solidFill>
                  <a:srgbClr val="002060"/>
                </a:solidFill>
              </a:rPr>
            </a:br>
            <a:r>
              <a:rPr lang="ru-RU" sz="2700" i="1" dirty="0">
                <a:solidFill>
                  <a:srgbClr val="002060"/>
                </a:solidFill>
              </a:rPr>
              <a:t/>
            </a:r>
            <a:br>
              <a:rPr lang="ru-RU" sz="2700" i="1" dirty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Недостаток </a:t>
            </a:r>
            <a:r>
              <a:rPr lang="ru-RU" sz="2700" dirty="0">
                <a:solidFill>
                  <a:srgbClr val="002060"/>
                </a:solidFill>
              </a:rPr>
              <a:t>практико-ориентированных методических исследований об </a:t>
            </a:r>
            <a:r>
              <a:rPr lang="ru-RU" sz="2700" dirty="0" smtClean="0">
                <a:solidFill>
                  <a:srgbClr val="002060"/>
                </a:solidFill>
              </a:rPr>
              <a:t>обучении ИЯ в </a:t>
            </a:r>
            <a:r>
              <a:rPr lang="ru-RU" sz="2700" dirty="0" err="1">
                <a:solidFill>
                  <a:srgbClr val="002060"/>
                </a:solidFill>
              </a:rPr>
              <a:t>разноуровневых</a:t>
            </a:r>
            <a:r>
              <a:rPr lang="ru-RU" sz="2700" dirty="0">
                <a:solidFill>
                  <a:srgbClr val="002060"/>
                </a:solidFill>
              </a:rPr>
              <a:t> и разновозрастных группах, в полиэтнических классах, с одаренными детьми, в условиях инклюзивного образования</a:t>
            </a:r>
            <a:r>
              <a:rPr lang="ru-RU" sz="2700" dirty="0" smtClean="0">
                <a:solidFill>
                  <a:srgbClr val="002060"/>
                </a:solidFill>
              </a:rPr>
              <a:t>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  </a:t>
            </a:r>
            <a:r>
              <a:rPr lang="ru-RU" sz="2700" dirty="0">
                <a:solidFill>
                  <a:srgbClr val="002060"/>
                </a:solidFill>
              </a:rPr>
              <a:t/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Отсутствие обоснованных и четко сформулированных предметных </a:t>
            </a:r>
            <a:r>
              <a:rPr lang="ru-RU" sz="2700" dirty="0">
                <a:solidFill>
                  <a:srgbClr val="002060"/>
                </a:solidFill>
              </a:rPr>
              <a:t>результатов во ФГОС и </a:t>
            </a:r>
            <a:r>
              <a:rPr lang="ru-RU" sz="2700" dirty="0" smtClean="0">
                <a:solidFill>
                  <a:srgbClr val="002060"/>
                </a:solidFill>
              </a:rPr>
              <a:t>примерных программах  как основы </a:t>
            </a:r>
            <a:r>
              <a:rPr lang="ru-RU" sz="2700" dirty="0">
                <a:solidFill>
                  <a:srgbClr val="002060"/>
                </a:solidFill>
              </a:rPr>
              <a:t>для создания образовательных программ </a:t>
            </a:r>
            <a:r>
              <a:rPr lang="ru-RU" sz="2700" dirty="0" smtClean="0">
                <a:solidFill>
                  <a:srgbClr val="002060"/>
                </a:solidFill>
              </a:rPr>
              <a:t>обр. </a:t>
            </a:r>
            <a:r>
              <a:rPr lang="ru-RU" sz="2700" dirty="0">
                <a:solidFill>
                  <a:srgbClr val="002060"/>
                </a:solidFill>
              </a:rPr>
              <a:t>организаций, для разработки </a:t>
            </a:r>
            <a:r>
              <a:rPr lang="ru-RU" sz="2700" dirty="0" err="1" smtClean="0">
                <a:solidFill>
                  <a:srgbClr val="002060"/>
                </a:solidFill>
              </a:rPr>
              <a:t>КИМов</a:t>
            </a:r>
            <a:r>
              <a:rPr lang="ru-RU" sz="2700" dirty="0" smtClean="0">
                <a:solidFill>
                  <a:srgbClr val="002060"/>
                </a:solidFill>
              </a:rPr>
              <a:t> и </a:t>
            </a:r>
            <a:r>
              <a:rPr lang="ru-RU" sz="2700" dirty="0">
                <a:solidFill>
                  <a:srgbClr val="002060"/>
                </a:solidFill>
              </a:rPr>
              <a:t>для организации мониторинга </a:t>
            </a:r>
            <a:r>
              <a:rPr lang="ru-RU" sz="2700" dirty="0" smtClean="0">
                <a:solidFill>
                  <a:srgbClr val="002060"/>
                </a:solidFill>
              </a:rPr>
              <a:t>уч. </a:t>
            </a:r>
            <a:r>
              <a:rPr lang="ru-RU" sz="2700" dirty="0">
                <a:solidFill>
                  <a:srgbClr val="002060"/>
                </a:solidFill>
              </a:rPr>
              <a:t>достижений </a:t>
            </a:r>
            <a:r>
              <a:rPr lang="ru-RU" sz="2700" dirty="0" smtClean="0">
                <a:solidFill>
                  <a:srgbClr val="002060"/>
                </a:solidFill>
              </a:rPr>
              <a:t>на </a:t>
            </a:r>
            <a:r>
              <a:rPr lang="ru-RU" sz="2700" dirty="0">
                <a:solidFill>
                  <a:srgbClr val="002060"/>
                </a:solidFill>
              </a:rPr>
              <a:t>разных ступенях образования</a:t>
            </a:r>
            <a:r>
              <a:rPr lang="ru-RU" sz="2700" dirty="0" smtClean="0">
                <a:solidFill>
                  <a:srgbClr val="002060"/>
                </a:solidFill>
              </a:rPr>
              <a:t>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Отсутствие апробации </a:t>
            </a:r>
            <a:r>
              <a:rPr lang="ru-RU" sz="2700" dirty="0">
                <a:solidFill>
                  <a:srgbClr val="002060"/>
                </a:solidFill>
              </a:rPr>
              <a:t>учебников перед их внедрением в практику </a:t>
            </a:r>
            <a:r>
              <a:rPr lang="ru-RU" sz="2700" dirty="0" smtClean="0">
                <a:solidFill>
                  <a:srgbClr val="002060"/>
                </a:solidFill>
              </a:rPr>
              <a:t>школы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>
                <a:solidFill>
                  <a:srgbClr val="002060"/>
                </a:solidFill>
              </a:rPr>
              <a:t/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4009"/>
            <a:ext cx="10515600" cy="5632314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ru-RU" sz="2800" b="1" i="1" u="sng" dirty="0">
                <a:solidFill>
                  <a:srgbClr val="002060"/>
                </a:solidFill>
              </a:rPr>
              <a:t/>
            </a:r>
            <a:br>
              <a:rPr lang="ru-RU" sz="2800" b="1" i="1" u="sng" dirty="0">
                <a:solidFill>
                  <a:srgbClr val="002060"/>
                </a:solidFill>
              </a:rPr>
            </a:br>
            <a:r>
              <a:rPr lang="ru-RU" sz="3100" b="1" i="1" u="sng" dirty="0" smtClean="0">
                <a:solidFill>
                  <a:srgbClr val="002060"/>
                </a:solidFill>
              </a:rPr>
              <a:t>Проблемы </a:t>
            </a:r>
            <a:r>
              <a:rPr lang="ru-RU" sz="3100" b="1" i="1" u="sng" dirty="0">
                <a:solidFill>
                  <a:srgbClr val="002060"/>
                </a:solidFill>
              </a:rPr>
              <a:t>организационного </a:t>
            </a:r>
            <a:r>
              <a:rPr lang="ru-RU" sz="3100" b="1" i="1" u="sng" dirty="0" smtClean="0">
                <a:solidFill>
                  <a:srgbClr val="002060"/>
                </a:solidFill>
              </a:rPr>
              <a:t>характера</a:t>
            </a:r>
            <a:r>
              <a:rPr lang="ru-RU" sz="2800" b="1" i="1" u="sng" dirty="0" smtClean="0">
                <a:solidFill>
                  <a:srgbClr val="002060"/>
                </a:solidFill>
              </a:rPr>
              <a:t/>
            </a:r>
            <a:br>
              <a:rPr lang="ru-RU" sz="2800" b="1" i="1" u="sng" dirty="0" smtClean="0">
                <a:solidFill>
                  <a:srgbClr val="002060"/>
                </a:solidFill>
              </a:rPr>
            </a:br>
            <a:r>
              <a:rPr lang="ru-RU" sz="2700" u="sng" dirty="0">
                <a:solidFill>
                  <a:srgbClr val="002060"/>
                </a:solidFill>
              </a:rPr>
              <a:t/>
            </a:r>
            <a:br>
              <a:rPr lang="ru-RU" sz="2700" u="sng" dirty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Отсутствие </a:t>
            </a:r>
            <a:r>
              <a:rPr lang="ru-RU" sz="2700" dirty="0">
                <a:solidFill>
                  <a:srgbClr val="002060"/>
                </a:solidFill>
              </a:rPr>
              <a:t>баланса между изучаемыми в средней школе первыми иностранными </a:t>
            </a:r>
            <a:r>
              <a:rPr lang="ru-RU" sz="2700" dirty="0" smtClean="0">
                <a:solidFill>
                  <a:srgbClr val="002060"/>
                </a:solidFill>
              </a:rPr>
              <a:t>языками: </a:t>
            </a:r>
            <a:r>
              <a:rPr lang="ru-RU" sz="2700" i="1" dirty="0" smtClean="0">
                <a:solidFill>
                  <a:srgbClr val="002060"/>
                </a:solidFill>
              </a:rPr>
              <a:t>доминирование АЯ в </a:t>
            </a:r>
            <a:r>
              <a:rPr lang="ru-RU" sz="2700" i="1" dirty="0">
                <a:solidFill>
                  <a:srgbClr val="002060"/>
                </a:solidFill>
              </a:rPr>
              <a:t>ущерб немецкому, французскому и испанскому </a:t>
            </a:r>
            <a:r>
              <a:rPr lang="ru-RU" sz="2700" i="1" dirty="0" smtClean="0">
                <a:solidFill>
                  <a:srgbClr val="002060"/>
                </a:solidFill>
              </a:rPr>
              <a:t>и другим ИЯ, которые становятся востребованными</a:t>
            </a:r>
            <a:r>
              <a:rPr lang="ru-RU" sz="2700" dirty="0" smtClean="0">
                <a:solidFill>
                  <a:srgbClr val="002060"/>
                </a:solidFill>
              </a:rPr>
              <a:t>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>
                <a:solidFill>
                  <a:srgbClr val="002060"/>
                </a:solidFill>
              </a:rPr>
              <a:t>-</a:t>
            </a:r>
            <a:r>
              <a:rPr lang="ru-RU" sz="2700" dirty="0" smtClean="0">
                <a:solidFill>
                  <a:srgbClr val="002060"/>
                </a:solidFill>
              </a:rPr>
              <a:t> </a:t>
            </a:r>
            <a:r>
              <a:rPr lang="ru-RU" sz="2700" dirty="0">
                <a:solidFill>
                  <a:srgbClr val="002060"/>
                </a:solidFill>
              </a:rPr>
              <a:t> Отсутствие деления класса на подгруппы. В настоящее время данная норма не регулируется на государственном </a:t>
            </a:r>
            <a:r>
              <a:rPr lang="ru-RU" sz="2700" dirty="0" smtClean="0">
                <a:solidFill>
                  <a:srgbClr val="002060"/>
                </a:solidFill>
              </a:rPr>
              <a:t>уровне</a:t>
            </a:r>
            <a:r>
              <a:rPr lang="ru-RU" sz="2700" dirty="0" smtClean="0">
                <a:solidFill>
                  <a:srgbClr val="002060"/>
                </a:solidFill>
              </a:rPr>
              <a:t>. Для </a:t>
            </a:r>
            <a:r>
              <a:rPr lang="ru-RU" sz="2700" dirty="0">
                <a:solidFill>
                  <a:srgbClr val="002060"/>
                </a:solidFill>
              </a:rPr>
              <a:t>обеспечения достаточного объема устной речевой практики для каждого обучающегося количество учеников в подгруппе не должно превышать 12 человек. 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>
                <a:solidFill>
                  <a:srgbClr val="002060"/>
                </a:solidFill>
              </a:rPr>
              <a:t/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Недостаточное </a:t>
            </a:r>
            <a:r>
              <a:rPr lang="ru-RU" sz="2700" dirty="0">
                <a:solidFill>
                  <a:srgbClr val="002060"/>
                </a:solidFill>
              </a:rPr>
              <a:t>внимание к </a:t>
            </a:r>
            <a:r>
              <a:rPr lang="ru-RU" sz="2700" dirty="0" smtClean="0">
                <a:solidFill>
                  <a:srgbClr val="002060"/>
                </a:solidFill>
              </a:rPr>
              <a:t> созданию необходимого уровня </a:t>
            </a:r>
            <a:r>
              <a:rPr lang="ru-RU" sz="2700" dirty="0">
                <a:solidFill>
                  <a:srgbClr val="002060"/>
                </a:solidFill>
              </a:rPr>
              <a:t>оснащения кабинетов иностранного языка со стороны региональных органов управления образованием, что существенно снижает эффективность образовательной среды.</a:t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188</Words>
  <Application>Microsoft Macintosh PowerPoint</Application>
  <PresentationFormat>Широкоэкранный</PresentationFormat>
  <Paragraphs>29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Mangal</vt:lpstr>
      <vt:lpstr>Arial</vt:lpstr>
      <vt:lpstr>Тема Office</vt:lpstr>
      <vt:lpstr>   О  проекте научно-обоснованной концепции модернизации содержания и технологий преподавания предметной  области «Иностранные языки» Учебный предмет «Иностранный язык»,  «Второй иностранный язык»</vt:lpstr>
      <vt:lpstr>  Работа над концепцией предметной области «Иностранные языки»  ведется   в рамках   Исследований по созданию инновационного образовательно-методического обеспечения в условиях реализации концепций по предметным областям. Концепции по всем предметам  построены в единой логике.  </vt:lpstr>
      <vt:lpstr>  Концепция представляет собой научно-обоснованную стратегию развития иноязычного образования в Российской Федерации, в которой определены цели, задачи и основные направления реализации данной стратегии на ближайшие годы.   </vt:lpstr>
      <vt:lpstr> В  проекте  Концепции ИЯ отражены идеи и положения  - Концепции духовно-нравственного развития и воспитания личности гражданина России, которая обеспечивает формирование российской идентичности в условиях поликультурного мира,  -  Программы развития универсальных учебных действий (УУД), которая направлена на овладение ключевыми компетенциями как основы для саморазвития и непрерывного образования   - Фундаментального ядра содержания ООО   - Федерального государственного образовательного стандарта среднего (полного)  общего образования  </vt:lpstr>
      <vt:lpstr>   Авторы  Концепции видели свою задачу в том, чтобы  - исследовать и описать причинно-следственные связи  приводящие  к переосмыслению целей и содержания обучения ИЯ1 и ИЯ2, а также к обновлению технологий обучения им;     - сформулировать цели обучения ИЯ, которые в полном объеме ни в ФГОС, ни в примерных программах на сегодняшний день не обозначены.    Обосновать, что цели иноязычного образования становятся более сложными по структуре, формулируются на ценностном, когнитивном и прагматическом уровнях и соответственно воплощаются в личностных, метапредметных и предметных результатах обучения. А иностранные языки   признаются средством общения и  ценным ресурсом  личности для самореализации и социальной адаптации; инструментом развития умений  поиска, обработки и использования информации в познавательных целях.      </vt:lpstr>
      <vt:lpstr>   Авторы  Концепции видели свою задачу в том, чтобы  - показать и обосновать, что потенциал иностранного языка как общеобразовательного предмета позволяет в полной мере решать задачи формирования ключевых компетенций личности, обеспечивающих овладение социальным опытом, получать навыки жизни и практической деятельности в обществе.   -  зафиксировать хотя бы в минимальном объеме  содержание иноязычного  образования  (требования к коммуникативным умениям и предметное содержание речи/тематику) как основу для дальнейшего составления учебных программ     </vt:lpstr>
      <vt:lpstr>   Авторы  Концепции видели свою задачу в том, чтобы  - сохранить  и улучшить условия обучения ИЯ, позволяющие достичь  заявленных уровней владения ИЯ (допороговый/пороговый),  соотносимых с общеевропейскими компетенциями (А2,В1), а именно: раннее начало обучения ИЯ, оптимальная учебная нагрузка, возможность выбора уровня подготовки (углубленный/базовый), возможность изучения ИЯ2 и др.  - выявить проблемы организации и реализации иноязычного образования в школе и указать возможные пути их решения   - обозначить перспективу развития иноязычного образования на ближайшие годы      </vt:lpstr>
      <vt:lpstr>  Выделены три группы проблем: Проблемы методического характера - Недостаточное использование в пед. практике возможностей ИОС и современных технологий ЛО и развивающего обучения (дифференцированное /проблемное обучение, обучение в сотрудничестве и др.)  - Недооценка важности формирования метапредметных умений: поиск и анализ информации, планирование высказывания, рефлексия …  - Недостаток практико-ориентированных методических исследований об обучении ИЯ в разноуровневых и разновозрастных группах, в полиэтнических классах, с одаренными детьми, в условиях инклюзивного образования.    - Отсутствие обоснованных и четко сформулированных предметных результатов во ФГОС и примерных программах  как основы для создания образовательных программ обр. организаций, для разработки КИМов и для организации мониторинга уч. достижений на разных ступенях образования.  - Отсутствие апробации учебников перед их внедрением в практику школы   </vt:lpstr>
      <vt:lpstr> Проблемы организационного характера  - Отсутствие баланса между изучаемыми в средней школе первыми иностранными языками: доминирование АЯ в ущерб немецкому, французскому и испанскому и другим ИЯ, которые становятся востребованными.  -  Отсутствие деления класса на подгруппы. В настоящее время данная норма не регулируется на государственном уровне. Для обеспечения достаточного объема устной речевой практики для каждого обучающегося количество учеников в подгруппе не должно превышать 12 человек.   - Недостаточное внимание к  созданию необходимого уровня оснащения кабинетов иностранного языка со стороны региональных органов управления образованием, что существенно снижает эффективность образовательной среды.  </vt:lpstr>
      <vt:lpstr>  Проблемы кадрового характера - Несоответствие уровня предметной (языковой) подготовки ряда учителей иностранного языка предъявляемым требованиям.    - Существенное сокращение учебного времени на языковую подготовку учителя ИЯ в системе высшего образования.  - Допуск к преподаванию ИЯ кадров,  не имеющих специального образования и/или не подготовленных к педагогической деятельности.   - Коммерциализация системы повышения квалификации и переподготовки пед. кадров; ее отставание от современной образовательной  ситуации в России.  - Отсутствие системы консультирования учителей (особенно начинающих) по методическим и организационным вопросам на муниципальном уровне.  - Недостаточная подготовка учителей ИЯ для работы в условиях инклюзивного образования, с детьми с особыми образов. потребностями, с одаренными детьми, а также в классах малой / большой наполняемости, в полиэтнических и разноуровневых группах.  </vt:lpstr>
      <vt:lpstr>  В расширенном проекте концепции представлено следующее:  - описаны наиболее важные действующие нормативные документы, влияющие на преподавание иностранного языка;  - дан анализ иноязычного образования, его роли  и места в системе знаний школьников о современном мире;   - сформулированы приоритетные направления и методы в преподавании иностранного языка;  - описаны факторы, способствующие повышению качества преподавания ИЯ, наиболее эффективные подходы к его преподаванию, в том числе  с учетом региональной специфики;    </vt:lpstr>
      <vt:lpstr>- сформулированы предложения по модернизации содержания и технологий преподавания предметной области «Иностранные  языки» и предложены структурные и организационные схемы  их внедрения    - описаны процессы нормативно-правового, научно-методического, кадрового, материально-технического, программного и информационно-ресурсного обеспечения образовательной деятельности;   - описан порядок деятельности по реализации концепции и  механизмы мониторинга результатов внедрения концепции.   </vt:lpstr>
      <vt:lpstr>В оба варианта Концепции (развернутый и краткий) входит «Дорожная карта» по ее внедрению (на период до 2020 года).   В «Дорожной карте» предусматривается:   1. Нормативно-правовое обеспечение эффективной реализации концепции предметной области «Иностранные  языки»   2. Подготовка и повышение квалификации педагогических кадров, участвующих в реализации концепции   3. Учебно-методическое и материально-техническое обеспечение реализации концепции предметной области «Иностранные языки» </vt:lpstr>
      <vt:lpstr>   1. Нормативно-правовое обеспечение реализации концепции   - Условием реализации образовательной политики страны является корректная нормативная база,  понятная всем участникам образовательного процесса, что  предполагает общественно-профессиональное обсуждение проекта концепции с участием : ассоциаций учителей ИЯ, представителей органов управления образованием и школ, работодателей, представителей обществ. организаций, СМИ и и др.  - Далее последует внесение изменений в ФГОС НОО, ФГОС ООО, ФГОС СОО  и в примерные программы общего образования.   Корректировка документов должна осуществляться на основе выводов, сделанных в процессе общественно-профессионального обсуждения данной Концепции и в соответствии с ней.   </vt:lpstr>
      <vt:lpstr> 2. Подготовка и повышение квалификации педагогических кадров, участвующих в реализации концепции подразумевает:  - Разработку вариативных программ иноязычной  подготовки учителя в соответствии с Концепцией ИЯ и с учетом региональной специфики   - Корректировку  учебно-методических комплектов (УМК) в соответствии с концепцией предметной области «Иностранные языки» и последующее обучение учителей работе с ними  - совершенствование системы подготовки учителей ИЯ и повышения их квалификации с учетом вариативных педагогических условий обучения (в полиэтнических классах , в условиях инклюзивного образования  и др.)  </vt:lpstr>
      <vt:lpstr>   - применение на практике современных пед. технологий позволяющих дифференцировать и индивидуализировать учебный процесс, построить индивидуальную образов. траекторию обучения   - организацию материально-технического обеспечения предметной области «ИЯ»:   моделирование комфортной ИОС   (в т. ч. оснащение традиционных кабинетов ИЯ современными техническими средствами);  использование возможностей  ИКТ (модульное образование,   сетевые системы  обучения,  дистанционное обучение и др.)  - создание системы методической и организационной поддержки учителей  ИЯ в рамках деятельности региональных предметных ассоциаций.     </vt:lpstr>
      <vt:lpstr>3. Учебно-методическое и материально-техническое обеспечение реализации концепции предметной области ИЯ подразумевает:  - Организацию мониторинга реализации данной концепции   - Совершенствование системы диагностики и контроля учебных достижений обучающихся, включая обновление контрольных измерительных материалов для проведения государственной итоговой аттестации выпускников 9-х и 11-х классов по ИЯ (по выбору обучающегося)   </vt:lpstr>
      <vt:lpstr>- Организацию и проведение исследовательских и сравнительных мероприятий по оценке качества образования, в т.ч. независимой оценки, с использованием как российского так и международного инструментария, участие в НИКО и ВПР   -  Организацию конкурсного и олимпиадного движения школьников по ИЯ,  Всероссийской олимпиады    По каждой из перечисленных позиций  в «Дорожной карте» указано время исполнения.</vt:lpstr>
      <vt:lpstr>С проектами Концепции предметной области «Иностранные языки» (ИЯ1 и ИЯ2)  можно ознакомиться на сайтах:                                predmetconcept.ru.                                             и                               edu.crowdexpert.ru</vt:lpstr>
      <vt:lpstr>          Уважаемые коллеги,            спасибо за внимание!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 D</dc:creator>
  <cp:lastModifiedBy>Мерем Биболетова</cp:lastModifiedBy>
  <cp:revision>121</cp:revision>
  <cp:lastPrinted>2017-08-21T16:29:24Z</cp:lastPrinted>
  <dcterms:created xsi:type="dcterms:W3CDTF">2015-11-23T20:52:06Z</dcterms:created>
  <dcterms:modified xsi:type="dcterms:W3CDTF">2017-08-21T16:36:26Z</dcterms:modified>
</cp:coreProperties>
</file>