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9" r:id="rId4"/>
    <p:sldId id="257" r:id="rId5"/>
    <p:sldId id="259" r:id="rId6"/>
    <p:sldId id="270" r:id="rId7"/>
    <p:sldId id="283" r:id="rId8"/>
    <p:sldId id="271" r:id="rId9"/>
    <p:sldId id="284" r:id="rId10"/>
    <p:sldId id="272" r:id="rId11"/>
    <p:sldId id="261" r:id="rId12"/>
    <p:sldId id="273" r:id="rId13"/>
    <p:sldId id="267" r:id="rId14"/>
    <p:sldId id="274" r:id="rId15"/>
    <p:sldId id="262" r:id="rId16"/>
    <p:sldId id="275" r:id="rId17"/>
    <p:sldId id="263" r:id="rId18"/>
    <p:sldId id="265" r:id="rId19"/>
    <p:sldId id="268" r:id="rId20"/>
    <p:sldId id="276" r:id="rId21"/>
    <p:sldId id="264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5.jpeg"/><Relationship Id="rId3" Type="http://schemas.openxmlformats.org/officeDocument/2006/relationships/slide" Target="slide5.xml"/><Relationship Id="rId7" Type="http://schemas.openxmlformats.org/officeDocument/2006/relationships/slide" Target="slide19.xml"/><Relationship Id="rId12" Type="http://schemas.openxmlformats.org/officeDocument/2006/relationships/slide" Target="slide2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23.xml"/><Relationship Id="rId5" Type="http://schemas.openxmlformats.org/officeDocument/2006/relationships/slide" Target="slide11.xml"/><Relationship Id="rId10" Type="http://schemas.openxmlformats.org/officeDocument/2006/relationships/slide" Target="slide17.xml"/><Relationship Id="rId4" Type="http://schemas.openxmlformats.org/officeDocument/2006/relationships/slide" Target="slide9.xml"/><Relationship Id="rId9" Type="http://schemas.openxmlformats.org/officeDocument/2006/relationships/slide" Target="slide13.xml"/><Relationship Id="rId1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492897"/>
            <a:ext cx="7859216" cy="21602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Одет по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зимнему; выполнить кое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как; певуч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; уж; налев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; слев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; н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когда; </a:t>
            </a:r>
            <a:r>
              <a:rPr lang="ru-RU" dirty="0" smtClean="0">
                <a:solidFill>
                  <a:srgbClr val="FF0000"/>
                </a:solidFill>
              </a:rPr>
              <a:t>не</a:t>
            </a:r>
            <a:r>
              <a:rPr lang="ru-RU" dirty="0" smtClean="0"/>
              <a:t> хорошо, а плохо; искре</a:t>
            </a:r>
            <a:r>
              <a:rPr lang="ru-RU" dirty="0" smtClean="0">
                <a:solidFill>
                  <a:srgbClr val="FF0000"/>
                </a:solidFill>
              </a:rPr>
              <a:t>нн</a:t>
            </a:r>
            <a:r>
              <a:rPr lang="ru-RU" dirty="0" smtClean="0"/>
              <a:t>е; сделать точь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в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точь; </a:t>
            </a:r>
            <a:r>
              <a:rPr lang="ru-RU" dirty="0" smtClean="0">
                <a:solidFill>
                  <a:srgbClr val="FF0000"/>
                </a:solidFill>
              </a:rPr>
              <a:t>в</a:t>
            </a:r>
            <a:r>
              <a:rPr lang="ru-RU" dirty="0" smtClean="0"/>
              <a:t>пустую; вскач</a:t>
            </a:r>
            <a:r>
              <a:rPr lang="ru-RU" dirty="0" smtClean="0">
                <a:solidFill>
                  <a:srgbClr val="FF0000"/>
                </a:solidFill>
              </a:rPr>
              <a:t>ь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620688"/>
            <a:ext cx="6693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Урок русского языка в 7 классе.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1700808"/>
            <a:ext cx="222157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ПРОВЕРЯЕМ!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Marina\Pictures\Картинки к презентациям\вставки в презентацию\с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980728"/>
            <a:ext cx="857743" cy="108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1728192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Задание: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060849"/>
            <a:ext cx="7859216" cy="338437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Н..где не встретились; н..откуда ждать весточки; н..как не ожидал; н..где не играл; н..как не понять; н..сколечко не беспокоился; выполнил н..мало; н..куда не спешил; н..чуть не страшно; н..зачем учить; н..куда бежать.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23731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83768" y="476672"/>
            <a:ext cx="6120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Выпишите наречия из упражнения,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объясните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выбор не- и ни-.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Marina\Pictures\Картинки к презентациям\вставки в презентацию\с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980728"/>
            <a:ext cx="857743" cy="108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Одна и две буквы </a:t>
            </a:r>
            <a:r>
              <a:rPr lang="ru-RU" sz="3200" dirty="0" err="1" smtClean="0">
                <a:solidFill>
                  <a:srgbClr val="C00000"/>
                </a:solidFill>
              </a:rPr>
              <a:t>н</a:t>
            </a:r>
            <a:r>
              <a:rPr lang="ru-RU" sz="3200" dirty="0" smtClean="0">
                <a:solidFill>
                  <a:srgbClr val="C00000"/>
                </a:solidFill>
              </a:rPr>
              <a:t> в наречиях на -о/-е § 40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1043608" y="3015727"/>
            <a:ext cx="7788548" cy="245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t="28320"/>
          <a:stretch>
            <a:fillRect/>
          </a:stretch>
        </p:blipFill>
        <p:spPr bwMode="auto">
          <a:xfrm>
            <a:off x="755576" y="1527700"/>
            <a:ext cx="8388424" cy="68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2016224" cy="102636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Задание: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412776"/>
            <a:ext cx="6048672" cy="518457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Беше</a:t>
            </a:r>
            <a:r>
              <a:rPr lang="ru-RU" dirty="0" smtClean="0"/>
              <a:t>(</a:t>
            </a:r>
            <a:r>
              <a:rPr lang="ru-RU" dirty="0" err="1" smtClean="0"/>
              <a:t>н,нн</a:t>
            </a:r>
            <a:r>
              <a:rPr lang="ru-RU" dirty="0" smtClean="0"/>
              <a:t>)о мчаться;</a:t>
            </a:r>
          </a:p>
          <a:p>
            <a:pPr>
              <a:buNone/>
            </a:pPr>
            <a:r>
              <a:rPr lang="ru-RU" dirty="0" smtClean="0"/>
              <a:t> поступать </a:t>
            </a:r>
            <a:r>
              <a:rPr lang="ru-RU" dirty="0" err="1" smtClean="0"/>
              <a:t>обдума</a:t>
            </a:r>
            <a:r>
              <a:rPr lang="ru-RU" dirty="0" smtClean="0"/>
              <a:t>(</a:t>
            </a:r>
            <a:r>
              <a:rPr lang="ru-RU" dirty="0" err="1" smtClean="0"/>
              <a:t>н,нн</a:t>
            </a:r>
            <a:r>
              <a:rPr lang="ru-RU" dirty="0" smtClean="0"/>
              <a:t>)о;</a:t>
            </a:r>
          </a:p>
          <a:p>
            <a:pPr>
              <a:buNone/>
            </a:pPr>
            <a:r>
              <a:rPr lang="ru-RU" dirty="0" smtClean="0"/>
              <a:t> бороться отчая(</a:t>
            </a:r>
            <a:r>
              <a:rPr lang="ru-RU" dirty="0" err="1" smtClean="0"/>
              <a:t>н,нн</a:t>
            </a:r>
            <a:r>
              <a:rPr lang="ru-RU" dirty="0" smtClean="0"/>
              <a:t>)о;</a:t>
            </a:r>
          </a:p>
          <a:p>
            <a:pPr>
              <a:buNone/>
            </a:pPr>
            <a:r>
              <a:rPr lang="ru-RU" dirty="0" smtClean="0"/>
              <a:t> явиться </a:t>
            </a:r>
            <a:r>
              <a:rPr lang="ru-RU" dirty="0" err="1" smtClean="0"/>
              <a:t>нежда</a:t>
            </a:r>
            <a:r>
              <a:rPr lang="ru-RU" dirty="0" smtClean="0"/>
              <a:t>(</a:t>
            </a:r>
            <a:r>
              <a:rPr lang="ru-RU" dirty="0" err="1" smtClean="0"/>
              <a:t>н,нн</a:t>
            </a:r>
            <a:r>
              <a:rPr lang="ru-RU" dirty="0" smtClean="0"/>
              <a:t>)</a:t>
            </a:r>
            <a:r>
              <a:rPr lang="ru-RU" dirty="0" err="1" smtClean="0"/>
              <a:t>о-негада</a:t>
            </a:r>
            <a:r>
              <a:rPr lang="ru-RU" dirty="0" smtClean="0"/>
              <a:t>(</a:t>
            </a:r>
            <a:r>
              <a:rPr lang="ru-RU" dirty="0" err="1" smtClean="0"/>
              <a:t>н,нн</a:t>
            </a:r>
            <a:r>
              <a:rPr lang="ru-RU" dirty="0" smtClean="0"/>
              <a:t>)о;</a:t>
            </a:r>
          </a:p>
          <a:p>
            <a:pPr>
              <a:buNone/>
            </a:pPr>
            <a:r>
              <a:rPr lang="ru-RU" dirty="0" smtClean="0"/>
              <a:t> ударить </a:t>
            </a:r>
            <a:r>
              <a:rPr lang="ru-RU" dirty="0" err="1" smtClean="0"/>
              <a:t>нечая</a:t>
            </a:r>
            <a:r>
              <a:rPr lang="ru-RU" dirty="0" smtClean="0"/>
              <a:t>(</a:t>
            </a:r>
            <a:r>
              <a:rPr lang="ru-RU" dirty="0" err="1" smtClean="0"/>
              <a:t>н,нн</a:t>
            </a:r>
            <a:r>
              <a:rPr lang="ru-RU" dirty="0" smtClean="0"/>
              <a:t>)о; </a:t>
            </a:r>
          </a:p>
          <a:p>
            <a:pPr>
              <a:buNone/>
            </a:pPr>
            <a:r>
              <a:rPr lang="ru-RU" dirty="0" smtClean="0"/>
              <a:t>сделано искус(</a:t>
            </a:r>
            <a:r>
              <a:rPr lang="ru-RU" dirty="0" err="1" smtClean="0"/>
              <a:t>н,нн</a:t>
            </a:r>
            <a:r>
              <a:rPr lang="ru-RU" dirty="0" smtClean="0"/>
              <a:t>)о;</a:t>
            </a:r>
          </a:p>
          <a:p>
            <a:pPr>
              <a:buNone/>
            </a:pPr>
            <a:r>
              <a:rPr lang="ru-RU" dirty="0" smtClean="0"/>
              <a:t> вскрикнуть испуга(</a:t>
            </a:r>
            <a:r>
              <a:rPr lang="ru-RU" dirty="0" err="1" smtClean="0"/>
              <a:t>н,нн</a:t>
            </a:r>
            <a:r>
              <a:rPr lang="ru-RU" dirty="0" smtClean="0"/>
              <a:t>)о; </a:t>
            </a:r>
          </a:p>
          <a:p>
            <a:pPr>
              <a:buNone/>
            </a:pPr>
            <a:r>
              <a:rPr lang="ru-RU" dirty="0" smtClean="0"/>
              <a:t>поступить ветре(</a:t>
            </a:r>
            <a:r>
              <a:rPr lang="ru-RU" dirty="0" err="1" smtClean="0"/>
              <a:t>н,нн</a:t>
            </a:r>
            <a:r>
              <a:rPr lang="ru-RU" dirty="0" smtClean="0"/>
              <a:t>)о; </a:t>
            </a:r>
          </a:p>
          <a:p>
            <a:pPr>
              <a:buNone/>
            </a:pPr>
            <a:r>
              <a:rPr lang="ru-RU" dirty="0" smtClean="0"/>
              <a:t>слушать </a:t>
            </a:r>
            <a:r>
              <a:rPr lang="ru-RU" dirty="0" err="1" smtClean="0"/>
              <a:t>сосредоточе</a:t>
            </a:r>
            <a:r>
              <a:rPr lang="ru-RU" dirty="0" smtClean="0"/>
              <a:t>(</a:t>
            </a:r>
            <a:r>
              <a:rPr lang="ru-RU" dirty="0" err="1" smtClean="0"/>
              <a:t>н,нн</a:t>
            </a:r>
            <a:r>
              <a:rPr lang="ru-RU" dirty="0" smtClean="0"/>
              <a:t>)о; </a:t>
            </a:r>
          </a:p>
          <a:p>
            <a:pPr>
              <a:buNone/>
            </a:pPr>
            <a:r>
              <a:rPr lang="ru-RU" dirty="0" smtClean="0"/>
              <a:t>слушать </a:t>
            </a:r>
            <a:r>
              <a:rPr lang="ru-RU" dirty="0" err="1" smtClean="0"/>
              <a:t>рассея</a:t>
            </a:r>
            <a:r>
              <a:rPr lang="ru-RU" dirty="0" smtClean="0"/>
              <a:t>(</a:t>
            </a:r>
            <a:r>
              <a:rPr lang="ru-RU" dirty="0" err="1" smtClean="0"/>
              <a:t>н</a:t>
            </a:r>
            <a:r>
              <a:rPr lang="ru-RU" dirty="0" smtClean="0"/>
              <a:t>, </a:t>
            </a:r>
            <a:r>
              <a:rPr lang="ru-RU" dirty="0" err="1" smtClean="0"/>
              <a:t>нн</a:t>
            </a:r>
            <a:r>
              <a:rPr lang="ru-RU" dirty="0" smtClean="0"/>
              <a:t>)о; </a:t>
            </a:r>
          </a:p>
          <a:p>
            <a:pPr>
              <a:buNone/>
            </a:pPr>
            <a:r>
              <a:rPr lang="ru-RU" dirty="0" smtClean="0"/>
              <a:t>говорить </a:t>
            </a:r>
            <a:r>
              <a:rPr lang="ru-RU" dirty="0" err="1" smtClean="0"/>
              <a:t>взволнова</a:t>
            </a:r>
            <a:r>
              <a:rPr lang="ru-RU" dirty="0" smtClean="0"/>
              <a:t>(</a:t>
            </a:r>
            <a:r>
              <a:rPr lang="ru-RU" dirty="0" err="1" smtClean="0"/>
              <a:t>н,нн</a:t>
            </a:r>
            <a:r>
              <a:rPr lang="ru-RU" dirty="0" smtClean="0"/>
              <a:t>)о.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23731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27784" y="260648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запишите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наречия, выбирая написание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нн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Marina\Pictures\Картинки к презентациям\вставки в презентацию\с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980728"/>
            <a:ext cx="857743" cy="108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48872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Буквы о и е на конце наречий после шипящих §42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899592" y="2492896"/>
            <a:ext cx="7784356" cy="116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2016224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Задание: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276872"/>
            <a:ext cx="7499176" cy="15121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Горяч.., блестящ.., хорош.., волнующ.., уничтожающ.., неуклюж.., певуч..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23731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67744" y="620688"/>
            <a:ext cx="6876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запишите наречия, вставляя пропущенные буквы, объясните выбор гласной на конце наречий.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Marina\Pictures\Картинки к презентациям\вставки в презентацию\с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484784"/>
            <a:ext cx="857743" cy="108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Буквы о и а на конце наречий § 43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971600" y="3573016"/>
            <a:ext cx="7488832" cy="258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E:\7 класс\Русский язык\Наречие\Урок на сайт ТОИПКРО 2019\сканирование0007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2884" t="13793" r="2978" b="13793"/>
          <a:stretch>
            <a:fillRect/>
          </a:stretch>
        </p:blipFill>
        <p:spPr bwMode="auto">
          <a:xfrm>
            <a:off x="971600" y="1412776"/>
            <a:ext cx="7704856" cy="1926214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Задание: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Вставьте пропущенные буквы.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635896" y="4365104"/>
          <a:ext cx="2232248" cy="2133600"/>
        </p:xfrm>
        <a:graphic>
          <a:graphicData uri="http://schemas.openxmlformats.org/drawingml/2006/table">
            <a:tbl>
              <a:tblPr/>
              <a:tblGrid>
                <a:gridCol w="1163918"/>
                <a:gridCol w="106833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1. 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6. 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2. 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7. 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3. 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8. 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4. 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9. 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5. 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10. 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23728" y="1484784"/>
          <a:ext cx="5182889" cy="2133600"/>
        </p:xfrm>
        <a:graphic>
          <a:graphicData uri="http://schemas.openxmlformats.org/drawingml/2006/table">
            <a:tbl>
              <a:tblPr/>
              <a:tblGrid>
                <a:gridCol w="2751955"/>
                <a:gridCol w="2430934"/>
              </a:tblGrid>
              <a:tr h="408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Издавн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..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6. Затемн.. 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2. Влев..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7. </a:t>
                      </a: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Досух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..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3. Изредк..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8. Сначал..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4. Начист.. 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9. Досыт..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5. Добел..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10. </a:t>
                      </a: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Наглух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..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51920" y="3789040"/>
            <a:ext cx="1897955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ПРОВЕРЯЕМ!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604448" y="623731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Marina\Pictures\Картинки к презентациям\вставки в презентацию\с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980728"/>
            <a:ext cx="857743" cy="108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Дефис между частями слова в наречиях § 44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1187624" y="1556792"/>
            <a:ext cx="6984776" cy="96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1259632" y="4149080"/>
            <a:ext cx="6949280" cy="182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608062"/>
            <a:ext cx="8244408" cy="140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80424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Раскройте скобки, объясните выбор написания: слитно, через дефис, раздельно.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556792"/>
            <a:ext cx="4824536" cy="53012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Где(</a:t>
            </a:r>
            <a:r>
              <a:rPr lang="ru-RU" dirty="0" err="1" smtClean="0"/>
              <a:t>нибудь</a:t>
            </a:r>
            <a:r>
              <a:rPr lang="ru-RU" dirty="0" smtClean="0"/>
              <a:t>) поблизости; </a:t>
            </a:r>
          </a:p>
          <a:p>
            <a:pPr>
              <a:buNone/>
            </a:pPr>
            <a:r>
              <a:rPr lang="ru-RU" dirty="0" smtClean="0"/>
              <a:t>жгло (по)вчерашнему; </a:t>
            </a:r>
          </a:p>
          <a:p>
            <a:pPr>
              <a:buNone/>
            </a:pPr>
            <a:r>
              <a:rPr lang="ru-RU" dirty="0" smtClean="0"/>
              <a:t>(по)вчерашнему расписанию;</a:t>
            </a:r>
          </a:p>
          <a:p>
            <a:pPr>
              <a:buNone/>
            </a:pPr>
            <a:r>
              <a:rPr lang="ru-RU" dirty="0" smtClean="0"/>
              <a:t> (по) праздничному городу;</a:t>
            </a:r>
          </a:p>
          <a:p>
            <a:pPr>
              <a:buNone/>
            </a:pPr>
            <a:r>
              <a:rPr lang="ru-RU" dirty="0" smtClean="0"/>
              <a:t> выглядеть (по)праздничному; </a:t>
            </a:r>
          </a:p>
          <a:p>
            <a:pPr>
              <a:buNone/>
            </a:pPr>
            <a:r>
              <a:rPr lang="ru-RU" dirty="0" smtClean="0"/>
              <a:t>идти (по)медвежьи; </a:t>
            </a:r>
          </a:p>
          <a:p>
            <a:pPr>
              <a:buNone/>
            </a:pPr>
            <a:r>
              <a:rPr lang="ru-RU" dirty="0" smtClean="0"/>
              <a:t>шли (по)медвежьему следу; </a:t>
            </a:r>
          </a:p>
          <a:p>
            <a:pPr>
              <a:buNone/>
            </a:pPr>
            <a:r>
              <a:rPr lang="ru-RU" dirty="0" smtClean="0"/>
              <a:t>откуда(то) слева;</a:t>
            </a:r>
          </a:p>
          <a:p>
            <a:pPr>
              <a:buNone/>
            </a:pPr>
            <a:r>
              <a:rPr lang="ru-RU" dirty="0" smtClean="0"/>
              <a:t> сделать (по)моему; </a:t>
            </a:r>
          </a:p>
          <a:p>
            <a:pPr>
              <a:buNone/>
            </a:pPr>
            <a:r>
              <a:rPr lang="ru-RU" dirty="0" smtClean="0"/>
              <a:t>(по) моему проекту; </a:t>
            </a:r>
          </a:p>
          <a:p>
            <a:pPr>
              <a:buNone/>
            </a:pPr>
            <a:r>
              <a:rPr lang="ru-RU" dirty="0" smtClean="0"/>
              <a:t>где(то) справа; </a:t>
            </a:r>
          </a:p>
          <a:p>
            <a:pPr>
              <a:buNone/>
            </a:pPr>
            <a:r>
              <a:rPr lang="ru-RU" dirty="0" smtClean="0"/>
              <a:t>(темным)темно.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23731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0"/>
            <a:ext cx="1728192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Marina\Pictures\Картинки к презентациям\вставки в презентацию\с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980728"/>
            <a:ext cx="857743" cy="108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571184" cy="85010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Слитное и раздельное написание приставок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28800"/>
            <a:ext cx="6461795" cy="485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43608" y="620688"/>
            <a:ext cx="8100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 наречиях, образованных от существительных и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 количественных числительных § 45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5254352" cy="33123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Тема урока: </a:t>
            </a:r>
            <a:r>
              <a:rPr lang="ru-RU" i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«Обобщение </a:t>
            </a:r>
            <a:r>
              <a:rPr lang="ru-RU" i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 </a:t>
            </a:r>
            <a:r>
              <a:rPr lang="ru-RU" i="1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систематизация знаний </a:t>
            </a:r>
            <a:r>
              <a:rPr lang="ru-RU" i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 теме</a:t>
            </a:r>
            <a:br>
              <a:rPr lang="ru-RU" i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i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«Наречие»</a:t>
            </a:r>
            <a:endParaRPr lang="ru-RU" i="1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Задание: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Распределите словосочетания на две группы.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(С)начала выучи правила; (с)начала весны; пойти (навстречу) с друзьями; бежать (на)встречу; подняться (на)верх; посмотреть (на)верх мачты; (в)дали от моря; виднеться (в)дали голубой; нырнуть (в)глубь; (в)глубь реки; надеяться (на)удачу; шли (на)удачу; (во)время урока; сделать работу (во)время.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23731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arina\Pictures\Картинки к презентациям\вставки в презентацию\с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3789040"/>
            <a:ext cx="857743" cy="108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Мягкий знак после шипящих на конце наречий § 46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827584" y="1772816"/>
            <a:ext cx="7932389" cy="139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Игра «Третий лишний»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Задание: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Выпишите лишнее слово.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412776"/>
            <a:ext cx="5832648" cy="2592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1) хорош.., свеж.., </a:t>
            </a:r>
            <a:r>
              <a:rPr lang="ru-RU" dirty="0" err="1" smtClean="0"/>
              <a:t>еш</a:t>
            </a:r>
            <a:r>
              <a:rPr lang="ru-RU" dirty="0" smtClean="0"/>
              <a:t>..</a:t>
            </a:r>
          </a:p>
          <a:p>
            <a:pPr>
              <a:buNone/>
            </a:pPr>
            <a:r>
              <a:rPr lang="ru-RU" dirty="0" smtClean="0"/>
              <a:t>2) горяч.., певуч.., ошеломляющ..</a:t>
            </a:r>
          </a:p>
          <a:p>
            <a:pPr>
              <a:buNone/>
            </a:pPr>
            <a:r>
              <a:rPr lang="ru-RU" dirty="0" smtClean="0"/>
              <a:t>3) уж.., </a:t>
            </a:r>
            <a:r>
              <a:rPr lang="ru-RU" dirty="0" err="1" smtClean="0"/>
              <a:t>навзнич</a:t>
            </a:r>
            <a:r>
              <a:rPr lang="ru-RU" dirty="0" smtClean="0"/>
              <a:t>.., </a:t>
            </a:r>
            <a:r>
              <a:rPr lang="ru-RU" dirty="0" err="1" smtClean="0"/>
              <a:t>наотмаш</a:t>
            </a:r>
            <a:r>
              <a:rPr lang="ru-RU" dirty="0" smtClean="0"/>
              <a:t>..</a:t>
            </a:r>
          </a:p>
          <a:p>
            <a:pPr>
              <a:buNone/>
            </a:pPr>
            <a:r>
              <a:rPr lang="ru-RU" dirty="0" smtClean="0"/>
              <a:t>4) замуж.., </a:t>
            </a:r>
            <a:r>
              <a:rPr lang="ru-RU" dirty="0" err="1" smtClean="0"/>
              <a:t>сплош</a:t>
            </a:r>
            <a:r>
              <a:rPr lang="ru-RU" dirty="0" smtClean="0"/>
              <a:t>.., невтерпёж..</a:t>
            </a:r>
          </a:p>
          <a:p>
            <a:pPr>
              <a:buNone/>
            </a:pPr>
            <a:r>
              <a:rPr lang="ru-RU" dirty="0" smtClean="0"/>
              <a:t>5) проч.., из-за туч.., </a:t>
            </a:r>
            <a:r>
              <a:rPr lang="ru-RU" dirty="0" err="1" smtClean="0"/>
              <a:t>настеж</a:t>
            </a:r>
            <a:r>
              <a:rPr lang="ru-RU" dirty="0" smtClean="0"/>
              <a:t>..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933056"/>
            <a:ext cx="189795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ПРОВЕРЯЕМ!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763688" y="4365104"/>
            <a:ext cx="5832648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хорош, свеж,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ешь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горяч, певуч,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беречь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уж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навзничь, наотмашь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замуж,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сплошь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невтерпёж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dirty="0" smtClean="0"/>
              <a:t>5) прочь, </a:t>
            </a:r>
            <a:r>
              <a:rPr lang="ru-RU" sz="3200" dirty="0" smtClean="0">
                <a:solidFill>
                  <a:srgbClr val="FF0000"/>
                </a:solidFill>
              </a:rPr>
              <a:t>из-за туч</a:t>
            </a:r>
            <a:r>
              <a:rPr lang="ru-RU" sz="3200" dirty="0" smtClean="0"/>
              <a:t>, настежь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604448" y="623731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Marina\Pictures\Картинки к презентациям\вставки в презентацию\с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980728"/>
            <a:ext cx="857743" cy="108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Задание: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Замените каждый из фразеологизмов одним словом (наречием).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556792"/>
            <a:ext cx="4258816" cy="492514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Во всё горло; </a:t>
            </a:r>
          </a:p>
          <a:p>
            <a:pPr>
              <a:buNone/>
            </a:pPr>
            <a:r>
              <a:rPr lang="ru-RU" dirty="0" smtClean="0"/>
              <a:t>хоть пруд пруди; </a:t>
            </a:r>
          </a:p>
          <a:p>
            <a:pPr>
              <a:buNone/>
            </a:pPr>
            <a:r>
              <a:rPr lang="ru-RU" dirty="0" smtClean="0"/>
              <a:t>во все лопатки; </a:t>
            </a:r>
          </a:p>
          <a:p>
            <a:pPr>
              <a:buNone/>
            </a:pPr>
            <a:r>
              <a:rPr lang="ru-RU" dirty="0" smtClean="0"/>
              <a:t>спустя рукава; </a:t>
            </a:r>
          </a:p>
          <a:p>
            <a:pPr>
              <a:buNone/>
            </a:pPr>
            <a:r>
              <a:rPr lang="ru-RU" dirty="0" smtClean="0"/>
              <a:t>за тридевять земель;</a:t>
            </a:r>
          </a:p>
          <a:p>
            <a:pPr>
              <a:buNone/>
            </a:pPr>
            <a:r>
              <a:rPr lang="ru-RU" dirty="0" smtClean="0"/>
              <a:t> при царе Горохе; </a:t>
            </a:r>
          </a:p>
          <a:p>
            <a:pPr>
              <a:buNone/>
            </a:pPr>
            <a:r>
              <a:rPr lang="ru-RU" dirty="0" smtClean="0"/>
              <a:t>через час по чайной ложке; </a:t>
            </a:r>
          </a:p>
          <a:p>
            <a:pPr>
              <a:buNone/>
            </a:pPr>
            <a:r>
              <a:rPr lang="ru-RU" dirty="0" smtClean="0"/>
              <a:t>из рук вон; </a:t>
            </a:r>
          </a:p>
          <a:p>
            <a:pPr>
              <a:buNone/>
            </a:pPr>
            <a:r>
              <a:rPr lang="ru-RU" dirty="0" smtClean="0"/>
              <a:t>как убитый; </a:t>
            </a:r>
          </a:p>
          <a:p>
            <a:pPr>
              <a:buNone/>
            </a:pPr>
            <a:r>
              <a:rPr lang="ru-RU" dirty="0" smtClean="0"/>
              <a:t>время от времени; </a:t>
            </a:r>
          </a:p>
          <a:p>
            <a:pPr>
              <a:buNone/>
            </a:pPr>
            <a:r>
              <a:rPr lang="ru-RU" dirty="0" smtClean="0"/>
              <a:t>рукой подать.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1484784"/>
            <a:ext cx="201622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/>
              <a:t>Громко,</a:t>
            </a:r>
          </a:p>
          <a:p>
            <a:r>
              <a:rPr lang="ru-RU" sz="2700" dirty="0" smtClean="0"/>
              <a:t> много,</a:t>
            </a:r>
          </a:p>
          <a:p>
            <a:r>
              <a:rPr lang="ru-RU" sz="2700" dirty="0" smtClean="0"/>
              <a:t> быстро,</a:t>
            </a:r>
          </a:p>
          <a:p>
            <a:r>
              <a:rPr lang="ru-RU" sz="2700" dirty="0" smtClean="0"/>
              <a:t> плохо,</a:t>
            </a:r>
          </a:p>
          <a:p>
            <a:r>
              <a:rPr lang="ru-RU" sz="2700" dirty="0" smtClean="0"/>
              <a:t> далеко,</a:t>
            </a:r>
          </a:p>
          <a:p>
            <a:r>
              <a:rPr lang="ru-RU" sz="2700" dirty="0" smtClean="0"/>
              <a:t> давно,</a:t>
            </a:r>
          </a:p>
          <a:p>
            <a:r>
              <a:rPr lang="ru-RU" sz="2700" dirty="0" smtClean="0"/>
              <a:t> помалу,</a:t>
            </a:r>
          </a:p>
          <a:p>
            <a:r>
              <a:rPr lang="ru-RU" sz="2700" dirty="0" smtClean="0"/>
              <a:t> плохо, </a:t>
            </a:r>
          </a:p>
          <a:p>
            <a:r>
              <a:rPr lang="ru-RU" sz="2700" dirty="0" smtClean="0"/>
              <a:t>крепко, </a:t>
            </a:r>
          </a:p>
          <a:p>
            <a:r>
              <a:rPr lang="ru-RU" sz="2700" dirty="0" smtClean="0"/>
              <a:t>иногда,</a:t>
            </a:r>
          </a:p>
          <a:p>
            <a:r>
              <a:rPr lang="ru-RU" sz="2700" dirty="0" smtClean="0"/>
              <a:t> рядом.</a:t>
            </a:r>
            <a:endParaRPr lang="ru-RU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2060848"/>
            <a:ext cx="288032" cy="286232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Р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О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Е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Р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Я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Е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М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604448" y="623731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Marina\Pictures\Картинки к презентациям\вставки в презентацию\с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257" y="980728"/>
            <a:ext cx="857743" cy="108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Задание: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выполните тест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764704"/>
            <a:ext cx="7200800" cy="4968552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1600" b="1" i="1" dirty="0" smtClean="0"/>
              <a:t>1. Найдите неверный ответ</a:t>
            </a:r>
            <a:br>
              <a:rPr lang="ru-RU" sz="1600" b="1" i="1" dirty="0" smtClean="0"/>
            </a:br>
            <a:r>
              <a:rPr lang="ru-RU" sz="1600" dirty="0" smtClean="0"/>
              <a:t>А) Наречие отвечает на вопросы где? куда? откуда? почему? зачем? как?</a:t>
            </a:r>
            <a:br>
              <a:rPr lang="ru-RU" sz="1600" dirty="0" smtClean="0"/>
            </a:br>
            <a:r>
              <a:rPr lang="ru-RU" sz="1600" dirty="0" smtClean="0"/>
              <a:t>Б) Наречие — самостоятельная часть речи.</a:t>
            </a:r>
            <a:br>
              <a:rPr lang="ru-RU" sz="1600" dirty="0" smtClean="0"/>
            </a:br>
            <a:r>
              <a:rPr lang="ru-RU" sz="1600" dirty="0" smtClean="0"/>
              <a:t>В) Наречие имеет окончание.</a:t>
            </a:r>
            <a:br>
              <a:rPr lang="ru-RU" sz="1600" dirty="0" smtClean="0"/>
            </a:br>
            <a:r>
              <a:rPr lang="ru-RU" sz="1600" dirty="0" smtClean="0"/>
              <a:t>Г) Наречие не имеет окончания.</a:t>
            </a:r>
          </a:p>
          <a:p>
            <a:pPr marL="514350" indent="-514350">
              <a:buNone/>
            </a:pPr>
            <a:r>
              <a:rPr lang="ru-RU" sz="1600" b="1" i="1" dirty="0" smtClean="0"/>
              <a:t>2. Найдите наречия</a:t>
            </a:r>
            <a:br>
              <a:rPr lang="ru-RU" sz="1600" b="1" i="1" dirty="0" smtClean="0"/>
            </a:br>
            <a:r>
              <a:rPr lang="ru-RU" sz="1600" dirty="0" smtClean="0"/>
              <a:t>А) лицо зло; Б) смотреть зло; В) зло не победит</a:t>
            </a:r>
          </a:p>
          <a:p>
            <a:pPr marL="514350" indent="-514350">
              <a:buNone/>
            </a:pPr>
            <a:r>
              <a:rPr lang="ru-RU" sz="1600" b="1" i="1" dirty="0" smtClean="0"/>
              <a:t>3. Найдите предложение, в котором наречие обозначает причину</a:t>
            </a:r>
            <a:br>
              <a:rPr lang="ru-RU" sz="1600" b="1" i="1" dirty="0" smtClean="0"/>
            </a:br>
            <a:r>
              <a:rPr lang="ru-RU" sz="1600" dirty="0" smtClean="0"/>
              <a:t>А) За правое дело сражайся смело</a:t>
            </a:r>
            <a:br>
              <a:rPr lang="ru-RU" sz="1600" dirty="0" smtClean="0"/>
            </a:br>
            <a:r>
              <a:rPr lang="ru-RU" sz="1600" dirty="0" smtClean="0"/>
              <a:t>Б) Сослепу я наткнулся на бурелом</a:t>
            </a:r>
            <a:br>
              <a:rPr lang="ru-RU" sz="1600" dirty="0" smtClean="0"/>
            </a:br>
            <a:r>
              <a:rPr lang="ru-RU" sz="1600" dirty="0" smtClean="0"/>
              <a:t>В) Издалека доносилась песня</a:t>
            </a:r>
            <a:br>
              <a:rPr lang="ru-RU" sz="1600" dirty="0" smtClean="0"/>
            </a:br>
            <a:r>
              <a:rPr lang="ru-RU" sz="1600" dirty="0" smtClean="0"/>
              <a:t>Г) Он нарочно испортил картину</a:t>
            </a:r>
          </a:p>
          <a:p>
            <a:pPr marL="514350" indent="-514350">
              <a:buNone/>
            </a:pPr>
            <a:r>
              <a:rPr lang="ru-RU" sz="1600" b="1" i="1" dirty="0" smtClean="0"/>
              <a:t>4. Найдите предложение с ошибкой в употреблении наречия</a:t>
            </a:r>
            <a:br>
              <a:rPr lang="ru-RU" sz="1600" b="1" i="1" dirty="0" smtClean="0"/>
            </a:br>
            <a:r>
              <a:rPr lang="ru-RU" sz="1600" dirty="0" smtClean="0"/>
              <a:t>А) Он слушал на уроке более внимательно</a:t>
            </a:r>
            <a:br>
              <a:rPr lang="ru-RU" sz="1600" dirty="0" smtClean="0"/>
            </a:br>
            <a:r>
              <a:rPr lang="ru-RU" sz="1600" dirty="0" smtClean="0"/>
              <a:t>Б) Ты сделал работу лучше всех</a:t>
            </a:r>
            <a:br>
              <a:rPr lang="ru-RU" sz="1600" dirty="0" smtClean="0"/>
            </a:br>
            <a:r>
              <a:rPr lang="ru-RU" sz="1600" dirty="0" smtClean="0"/>
              <a:t>В) Я стараюсь писать более красивее</a:t>
            </a:r>
            <a:br>
              <a:rPr lang="ru-RU" sz="1600" dirty="0" smtClean="0"/>
            </a:br>
            <a:r>
              <a:rPr lang="ru-RU" sz="1600" dirty="0" smtClean="0"/>
              <a:t>Г) Мой брат рисует хуже меня.</a:t>
            </a:r>
          </a:p>
          <a:p>
            <a:pPr>
              <a:buNone/>
            </a:pPr>
            <a:r>
              <a:rPr lang="ru-RU" sz="1600" b="1" i="1" dirty="0" smtClean="0"/>
              <a:t>5.Сколько существует степеней сравнения?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А) одна; Б) две; С) три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5949280"/>
            <a:ext cx="146719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ПРОВЕРЯЕМ!</a:t>
            </a:r>
            <a:endParaRPr lang="ru-RU" dirty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139952" y="5877272"/>
            <a:ext cx="2664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604448" y="623731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Marina\Pictures\Картинки к презентациям\вставки в презентацию\ссс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725144"/>
            <a:ext cx="1492424" cy="1492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980728"/>
            <a:ext cx="4608512" cy="432048"/>
          </a:xfrm>
        </p:spPr>
        <p:txBody>
          <a:bodyPr>
            <a:noAutofit/>
          </a:bodyPr>
          <a:lstStyle/>
          <a:p>
            <a:r>
              <a:rPr lang="ru-RU" sz="2400" dirty="0" smtClean="0"/>
              <a:t>Литература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772817"/>
            <a:ext cx="7920880" cy="3888432"/>
          </a:xfrm>
        </p:spPr>
        <p:txBody>
          <a:bodyPr/>
          <a:lstStyle/>
          <a:p>
            <a:r>
              <a:rPr lang="ru-RU" sz="1800" dirty="0" smtClean="0"/>
              <a:t>Учебник: Русский язык. 7 класс. 2 часть: учебник для </a:t>
            </a:r>
            <a:r>
              <a:rPr lang="ru-RU" sz="1800" dirty="0" err="1" smtClean="0"/>
              <a:t>общеобр</a:t>
            </a:r>
            <a:r>
              <a:rPr lang="ru-RU" sz="1800" dirty="0" smtClean="0"/>
              <a:t>. учреждений /М.Т. Баранов, Т.А. </a:t>
            </a:r>
            <a:r>
              <a:rPr lang="ru-RU" sz="1800" dirty="0" err="1" smtClean="0"/>
              <a:t>Ладыженская</a:t>
            </a:r>
            <a:r>
              <a:rPr lang="ru-RU" sz="1800" dirty="0" smtClean="0"/>
              <a:t>, </a:t>
            </a:r>
            <a:r>
              <a:rPr lang="ru-RU" sz="1800" dirty="0" err="1" smtClean="0"/>
              <a:t>Л.А.Тростенцова</a:t>
            </a:r>
            <a:r>
              <a:rPr lang="ru-RU" sz="1800" dirty="0" smtClean="0"/>
              <a:t> и др. – М.: Просвещение, 2016г.</a:t>
            </a:r>
          </a:p>
          <a:p>
            <a:r>
              <a:rPr lang="ru-RU" sz="1800" dirty="0" smtClean="0"/>
              <a:t>Русский язык. 7 класс: технологические карты уроков по учебнику М.Т. Баранова, Т.А. </a:t>
            </a:r>
            <a:r>
              <a:rPr lang="ru-RU" sz="1800" dirty="0" err="1" smtClean="0"/>
              <a:t>Ладыженской</a:t>
            </a:r>
            <a:r>
              <a:rPr lang="ru-RU" sz="1800" dirty="0" smtClean="0"/>
              <a:t>, Л.А. </a:t>
            </a:r>
            <a:r>
              <a:rPr lang="ru-RU" sz="1800" dirty="0" err="1" smtClean="0"/>
              <a:t>Тростенцовой</a:t>
            </a:r>
            <a:r>
              <a:rPr lang="ru-RU" sz="1800" dirty="0" smtClean="0"/>
              <a:t>. //сост. Г.В.Цветкова. – Волгоград: Учитель, 2016.</a:t>
            </a:r>
          </a:p>
          <a:p>
            <a:r>
              <a:rPr lang="ru-RU" sz="1800" dirty="0" err="1" smtClean="0"/>
              <a:t>Горашова</a:t>
            </a:r>
            <a:r>
              <a:rPr lang="ru-RU" sz="1800" dirty="0" smtClean="0"/>
              <a:t> Н.Г. Поурочное планирование по русскому языку: 7 класс: к учебнику М.Т. Баранова и др. «Русский язык. 7 класс» -М.: Экзамен, 2011.</a:t>
            </a:r>
          </a:p>
          <a:p>
            <a:r>
              <a:rPr lang="ru-RU" sz="1800" dirty="0" smtClean="0"/>
              <a:t>Богданова Г.А. Сборник диктантов по русскому языку. 5-9 классы: пособие для учителей </a:t>
            </a:r>
            <a:r>
              <a:rPr lang="ru-RU" sz="1800" dirty="0" err="1" smtClean="0"/>
              <a:t>общеобразоват</a:t>
            </a:r>
            <a:r>
              <a:rPr lang="ru-RU" sz="1800" dirty="0" smtClean="0"/>
              <a:t>. организаций – М.: Просвещение, 2014.</a:t>
            </a:r>
          </a:p>
          <a:p>
            <a:r>
              <a:rPr lang="ru-RU" sz="1800" dirty="0" err="1" smtClean="0"/>
              <a:t>Штоль</a:t>
            </a:r>
            <a:r>
              <a:rPr lang="ru-RU" sz="1800" dirty="0" smtClean="0"/>
              <a:t> А.А. Русский язык для абитуриентов-гуманитариев. В таблицах. Текст. – Новосибирск: </a:t>
            </a:r>
            <a:r>
              <a:rPr lang="ru-RU" sz="1800" dirty="0" err="1" smtClean="0"/>
              <a:t>Сиб.унив.изд-во</a:t>
            </a:r>
            <a:r>
              <a:rPr lang="ru-RU" sz="1800" dirty="0" smtClean="0"/>
              <a:t>, 2008.</a:t>
            </a:r>
          </a:p>
          <a:p>
            <a:endParaRPr lang="ru-RU" sz="1800" dirty="0" smtClean="0"/>
          </a:p>
        </p:txBody>
      </p:sp>
      <p:pic>
        <p:nvPicPr>
          <p:cNvPr id="2050" name="Picture 2" descr="C:\Users\Marina\Pictures\Картинки к презентациям\вставки в презентацию\мм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96674"/>
            <a:ext cx="1296144" cy="135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7067128" cy="50891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Наречие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1403"/>
          <a:stretch>
            <a:fillRect/>
          </a:stretch>
        </p:blipFill>
        <p:spPr bwMode="auto">
          <a:xfrm>
            <a:off x="827584" y="1556792"/>
            <a:ext cx="8316416" cy="429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267744" y="836712"/>
            <a:ext cx="2520280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 cap="rnd"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1.Степени сравнения наречий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899592" y="1988840"/>
            <a:ext cx="2520280" cy="1152128"/>
          </a:xfrm>
          <a:prstGeom prst="roundRect">
            <a:avLst/>
          </a:prstGeom>
          <a:solidFill>
            <a:schemeClr val="bg1">
              <a:lumMod val="85000"/>
            </a:schemeClr>
          </a:solidFill>
          <a:ln cap="rnd"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3. Буквы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е-и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в приставках не- и ни- отрицательных наречий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6623720" y="2276872"/>
            <a:ext cx="2520280" cy="7920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cap="rnd"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4. Н и НН в наречиях на -о, -е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/>
          <p:nvPr/>
        </p:nvSpPr>
        <p:spPr>
          <a:xfrm>
            <a:off x="6444208" y="3429000"/>
            <a:ext cx="2520280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 cap="rnd"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6. Буквы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о-а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на конце наречий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>
            <a:hlinkClick r:id="rId7" action="ppaction://hlinksldjump"/>
          </p:cNvPr>
          <p:cNvSpPr/>
          <p:nvPr/>
        </p:nvSpPr>
        <p:spPr>
          <a:xfrm>
            <a:off x="3779912" y="5013176"/>
            <a:ext cx="2520280" cy="1152128"/>
          </a:xfrm>
          <a:prstGeom prst="roundRect">
            <a:avLst/>
          </a:prstGeom>
          <a:solidFill>
            <a:schemeClr val="bg1">
              <a:lumMod val="85000"/>
            </a:schemeClr>
          </a:solidFill>
          <a:ln cap="rnd"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8. Слитное и раздельное написание приставок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hlinkClick r:id="rId8" action="ppaction://hlinksldjump"/>
          </p:cNvPr>
          <p:cNvSpPr/>
          <p:nvPr/>
        </p:nvSpPr>
        <p:spPr>
          <a:xfrm>
            <a:off x="6623720" y="4509120"/>
            <a:ext cx="2520280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 cap="rnd"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9. Ь после шипящих на конце наречий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0"/>
            <a:ext cx="4229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Повторим теорию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>
            <a:hlinkClick r:id="rId9" action="ppaction://hlinksldjump"/>
          </p:cNvPr>
          <p:cNvSpPr/>
          <p:nvPr/>
        </p:nvSpPr>
        <p:spPr>
          <a:xfrm>
            <a:off x="971600" y="3356992"/>
            <a:ext cx="2520280" cy="1152128"/>
          </a:xfrm>
          <a:prstGeom prst="roundRect">
            <a:avLst/>
          </a:prstGeom>
          <a:solidFill>
            <a:schemeClr val="bg1">
              <a:lumMod val="85000"/>
            </a:schemeClr>
          </a:solidFill>
          <a:ln cap="rnd"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5. Буквы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о-е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на конце наречий после шипящих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683568" y="4797152"/>
            <a:ext cx="2520280" cy="1152128"/>
          </a:xfrm>
          <a:prstGeom prst="roundRect">
            <a:avLst/>
          </a:prstGeom>
          <a:solidFill>
            <a:schemeClr val="bg1">
              <a:lumMod val="85000"/>
            </a:schemeClr>
          </a:solidFill>
          <a:ln cap="rnd"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7. Дефис между частями слова в наречиях,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>
            <a:hlinkClick r:id="rId11" action="ppaction://hlinksldjump"/>
          </p:cNvPr>
          <p:cNvSpPr/>
          <p:nvPr/>
        </p:nvSpPr>
        <p:spPr>
          <a:xfrm>
            <a:off x="6372200" y="5589240"/>
            <a:ext cx="2520280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  <a:ln cap="rnd"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10. Употребление наречий (фразеология)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>
            <a:hlinkClick r:id="rId12" action="ppaction://hlinksldjump"/>
          </p:cNvPr>
          <p:cNvSpPr/>
          <p:nvPr/>
        </p:nvSpPr>
        <p:spPr>
          <a:xfrm>
            <a:off x="1403648" y="6093296"/>
            <a:ext cx="2232248" cy="6206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ap="rnd"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Итоговый тест урока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9" name="Рисунок 18" descr="hello_html_4fa74e2d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7864" y="1844824"/>
            <a:ext cx="273630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кругленный прямоугольник 19">
            <a:hlinkClick r:id="rId14" action="ppaction://hlinksldjump"/>
          </p:cNvPr>
          <p:cNvSpPr/>
          <p:nvPr/>
        </p:nvSpPr>
        <p:spPr>
          <a:xfrm>
            <a:off x="5724128" y="1052736"/>
            <a:ext cx="2520280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 cap="rnd"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2. Не с наречиями на --о, -е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Степени сравнения наречий § 36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331640" y="2564904"/>
            <a:ext cx="6664424" cy="117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259632" y="3717032"/>
            <a:ext cx="6768752" cy="290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t="20168"/>
          <a:stretch>
            <a:fillRect/>
          </a:stretch>
        </p:blipFill>
        <p:spPr bwMode="auto">
          <a:xfrm>
            <a:off x="827584" y="836712"/>
            <a:ext cx="8316416" cy="173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6956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Задание: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Подберите степени сравнения к данным наречиям.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39552" y="2132856"/>
            <a:ext cx="8208912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 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Замечательно, безумно, легко, смертельно, жестоко, удивительно, отчаянно, страшно, покойно, крепко, тихо, сильно, невозмутимо, больно, строго, живо.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604448" y="623731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arina\Pictures\Картинки к презентациям\вставки в презентацию\с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980728"/>
            <a:ext cx="857743" cy="108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Слитное и раздельное написание не с наречиями на -о/ -е § 38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E:\7 класс\Русский язык\Наречие\Урок на сайт ТОИПКРО 2019\o-_e-5.jpg"/>
          <p:cNvPicPr>
            <a:picLocks noChangeAspect="1" noChangeArrowheads="1"/>
          </p:cNvPicPr>
          <p:nvPr/>
        </p:nvPicPr>
        <p:blipFill>
          <a:blip r:embed="rId3" cstate="print"/>
          <a:srcRect l="1884" t="9404" r="2579" b="5329"/>
          <a:stretch>
            <a:fillRect/>
          </a:stretch>
        </p:blipFill>
        <p:spPr bwMode="auto">
          <a:xfrm>
            <a:off x="1043608" y="2204864"/>
            <a:ext cx="8100392" cy="3456384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91880" y="1844824"/>
            <a:ext cx="355199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НЕ с наречиями на -о, -е пишется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</a:rPr>
              <a:t>Задание: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 Раскройте скобки. </a:t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Объясните написание не с наречиями.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84784"/>
            <a:ext cx="7920880" cy="5112568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        Ответил (не)допустимо;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 рассчитать (не)точно, а приблизительно;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 (не)искренне вздохнул;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(не)интересно, а скучно;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 идти (не)уклюже;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поступил (не)</a:t>
            </a:r>
            <a:r>
              <a:rPr lang="ru-RU" dirty="0" err="1" smtClean="0"/>
              <a:t>лепо</a:t>
            </a:r>
            <a:r>
              <a:rPr lang="ru-RU" dirty="0" smtClean="0"/>
              <a:t>;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вовсе (не)интересно;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говорил (не)торопливо;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 ничуть (не)утомителен;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 (не)быстро, а медленно;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 (не)редко, а часто.</a:t>
            </a: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23731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arina\Pictures\Картинки к презентациям\вставки в презентацию\с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980728"/>
            <a:ext cx="857743" cy="108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53536" cy="86409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Буквы </a:t>
            </a:r>
            <a:r>
              <a:rPr lang="ru-RU" sz="2800" dirty="0" err="1" smtClean="0">
                <a:solidFill>
                  <a:srgbClr val="C00000"/>
                </a:solidFill>
              </a:rPr>
              <a:t>е-и</a:t>
            </a:r>
            <a:r>
              <a:rPr lang="ru-RU" sz="2800" dirty="0" smtClean="0">
                <a:solidFill>
                  <a:srgbClr val="C00000"/>
                </a:solidFill>
              </a:rPr>
              <a:t> в приставках не- и ни- отрицательных наречий § 39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t="4551"/>
          <a:stretch>
            <a:fillRect/>
          </a:stretch>
        </p:blipFill>
        <p:spPr bwMode="auto">
          <a:xfrm>
            <a:off x="1043608" y="1484784"/>
            <a:ext cx="7859985" cy="140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1043608" y="2996952"/>
            <a:ext cx="7776864" cy="111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293096"/>
            <a:ext cx="8316416" cy="88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1097</Words>
  <Application>Microsoft Office PowerPoint</Application>
  <PresentationFormat>Экран (4:3)</PresentationFormat>
  <Paragraphs>160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Тема урока: «Обобщение и систематизация знаний по теме  «Наречие»</vt:lpstr>
      <vt:lpstr>Наречие</vt:lpstr>
      <vt:lpstr>Слайд 4</vt:lpstr>
      <vt:lpstr>Степени сравнения наречий § 36</vt:lpstr>
      <vt:lpstr>Задание: Подберите степени сравнения к данным наречиям.</vt:lpstr>
      <vt:lpstr>Слитное и раздельное написание не с наречиями на -о/ -е § 38</vt:lpstr>
      <vt:lpstr>Задание: Раскройте скобки.  Объясните написание не с наречиями. </vt:lpstr>
      <vt:lpstr>Буквы е-и в приставках не- и ни- отрицательных наречий § 39</vt:lpstr>
      <vt:lpstr>Задание:</vt:lpstr>
      <vt:lpstr>Одна и две буквы н в наречиях на -о/-е § 40</vt:lpstr>
      <vt:lpstr>Задание:</vt:lpstr>
      <vt:lpstr>Буквы о и е на конце наречий после шипящих §42</vt:lpstr>
      <vt:lpstr>Задание:  </vt:lpstr>
      <vt:lpstr>Буквы о и а на конце наречий § 43</vt:lpstr>
      <vt:lpstr>Задание: Вставьте пропущенные буквы. </vt:lpstr>
      <vt:lpstr>Дефис между частями слова в наречиях § 44</vt:lpstr>
      <vt:lpstr>Раскройте скобки, объясните выбор написания: слитно, через дефис, раздельно.</vt:lpstr>
      <vt:lpstr>Слитное и раздельное написание приставок</vt:lpstr>
      <vt:lpstr>Задание: Распределите словосочетания на две группы.</vt:lpstr>
      <vt:lpstr>Мягкий знак после шипящих на конце наречий § 46</vt:lpstr>
      <vt:lpstr>Игра «Третий лишний» Задание: Выпишите лишнее слово.</vt:lpstr>
      <vt:lpstr>Задание: Замените каждый из фразеологизмов одним словом (наречием).</vt:lpstr>
      <vt:lpstr>Задание: выполните тест  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 по теме «Наречие»</dc:title>
  <dc:creator>Marina</dc:creator>
  <cp:lastModifiedBy>HP</cp:lastModifiedBy>
  <cp:revision>71</cp:revision>
  <dcterms:created xsi:type="dcterms:W3CDTF">2019-06-02T03:51:35Z</dcterms:created>
  <dcterms:modified xsi:type="dcterms:W3CDTF">2019-06-09T15:41:21Z</dcterms:modified>
</cp:coreProperties>
</file>