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4"/>
  </p:notesMasterIdLst>
  <p:sldIdLst>
    <p:sldId id="256" r:id="rId2"/>
    <p:sldId id="712" r:id="rId3"/>
    <p:sldId id="714" r:id="rId4"/>
    <p:sldId id="715" r:id="rId5"/>
    <p:sldId id="716" r:id="rId6"/>
    <p:sldId id="725" r:id="rId7"/>
    <p:sldId id="726" r:id="rId8"/>
    <p:sldId id="713" r:id="rId9"/>
    <p:sldId id="735" r:id="rId10"/>
    <p:sldId id="723" r:id="rId11"/>
    <p:sldId id="731" r:id="rId12"/>
    <p:sldId id="733" r:id="rId13"/>
    <p:sldId id="734" r:id="rId14"/>
    <p:sldId id="720" r:id="rId15"/>
    <p:sldId id="721" r:id="rId16"/>
    <p:sldId id="724" r:id="rId17"/>
    <p:sldId id="722" r:id="rId18"/>
    <p:sldId id="727" r:id="rId19"/>
    <p:sldId id="729" r:id="rId20"/>
    <p:sldId id="752" r:id="rId21"/>
    <p:sldId id="717" r:id="rId22"/>
    <p:sldId id="718" r:id="rId23"/>
    <p:sldId id="730" r:id="rId24"/>
    <p:sldId id="732" r:id="rId25"/>
    <p:sldId id="740" r:id="rId26"/>
    <p:sldId id="736" r:id="rId27"/>
    <p:sldId id="737" r:id="rId28"/>
    <p:sldId id="738" r:id="rId29"/>
    <p:sldId id="739" r:id="rId30"/>
    <p:sldId id="741" r:id="rId31"/>
    <p:sldId id="742" r:id="rId32"/>
    <p:sldId id="745" r:id="rId33"/>
    <p:sldId id="746" r:id="rId34"/>
    <p:sldId id="751" r:id="rId35"/>
    <p:sldId id="743" r:id="rId36"/>
    <p:sldId id="747" r:id="rId37"/>
    <p:sldId id="748" r:id="rId38"/>
    <p:sldId id="750" r:id="rId39"/>
    <p:sldId id="753" r:id="rId40"/>
    <p:sldId id="754" r:id="rId41"/>
    <p:sldId id="755" r:id="rId42"/>
    <p:sldId id="756" r:id="rId43"/>
    <p:sldId id="764" r:id="rId44"/>
    <p:sldId id="757" r:id="rId45"/>
    <p:sldId id="758" r:id="rId46"/>
    <p:sldId id="759" r:id="rId47"/>
    <p:sldId id="760" r:id="rId48"/>
    <p:sldId id="761" r:id="rId49"/>
    <p:sldId id="762" r:id="rId50"/>
    <p:sldId id="763" r:id="rId51"/>
    <p:sldId id="719" r:id="rId52"/>
    <p:sldId id="262"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F763"/>
    <a:srgbClr val="B1F20E"/>
    <a:srgbClr val="ECDD1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659" autoAdjust="0"/>
  </p:normalViewPr>
  <p:slideViewPr>
    <p:cSldViewPr snapToGrid="0">
      <p:cViewPr varScale="1">
        <p:scale>
          <a:sx n="110" d="100"/>
          <a:sy n="110" d="100"/>
        </p:scale>
        <p:origin x="-60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0AA8A-7327-44F7-A2D4-28718B69412F}"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ru-RU"/>
        </a:p>
      </dgm:t>
    </dgm:pt>
    <dgm:pt modelId="{CC373022-C43B-4FFF-B20B-B5E4D117C95F}">
      <dgm:prSet phldrT="[Текст]"/>
      <dgm:spPr/>
      <dgm:t>
        <a:bodyPr/>
        <a:lstStyle/>
        <a:p>
          <a:r>
            <a:rPr lang="ru-RU" b="1" dirty="0"/>
            <a:t>Типы риторического обоснования</a:t>
          </a:r>
        </a:p>
      </dgm:t>
    </dgm:pt>
    <dgm:pt modelId="{014ADDA4-421D-4880-89B3-FEAE63AED560}" type="parTrans" cxnId="{0335845C-6D35-46A6-BABE-BC4E7EAC1164}">
      <dgm:prSet/>
      <dgm:spPr/>
      <dgm:t>
        <a:bodyPr/>
        <a:lstStyle/>
        <a:p>
          <a:endParaRPr lang="ru-RU"/>
        </a:p>
      </dgm:t>
    </dgm:pt>
    <dgm:pt modelId="{53FD9EE3-4BBF-4B14-9103-F974CF1F2E30}" type="sibTrans" cxnId="{0335845C-6D35-46A6-BABE-BC4E7EAC1164}">
      <dgm:prSet/>
      <dgm:spPr/>
      <dgm:t>
        <a:bodyPr/>
        <a:lstStyle/>
        <a:p>
          <a:endParaRPr lang="ru-RU"/>
        </a:p>
      </dgm:t>
    </dgm:pt>
    <dgm:pt modelId="{A3F84447-99EC-43B9-A8E2-1F6D1C3D6AC4}">
      <dgm:prSet phldrT="[Текст]"/>
      <dgm:spPr/>
      <dgm:t>
        <a:bodyPr/>
        <a:lstStyle/>
        <a:p>
          <a:r>
            <a:rPr lang="ru-RU" dirty="0"/>
            <a:t>Аргументы к обещанию</a:t>
          </a:r>
        </a:p>
      </dgm:t>
    </dgm:pt>
    <dgm:pt modelId="{340F0EDD-DE80-4AD8-8E82-326CF6818DA5}" type="parTrans" cxnId="{EF7FB0AE-C626-4D6B-8222-D956EBE4DA02}">
      <dgm:prSet/>
      <dgm:spPr/>
      <dgm:t>
        <a:bodyPr/>
        <a:lstStyle/>
        <a:p>
          <a:endParaRPr lang="ru-RU"/>
        </a:p>
      </dgm:t>
    </dgm:pt>
    <dgm:pt modelId="{900EDE2D-A674-40B3-99F5-8D5D012985EB}" type="sibTrans" cxnId="{EF7FB0AE-C626-4D6B-8222-D956EBE4DA02}">
      <dgm:prSet/>
      <dgm:spPr/>
      <dgm:t>
        <a:bodyPr/>
        <a:lstStyle/>
        <a:p>
          <a:endParaRPr lang="ru-RU"/>
        </a:p>
      </dgm:t>
    </dgm:pt>
    <dgm:pt modelId="{DB39A064-3922-4F54-BD19-CDBFDB5333A3}">
      <dgm:prSet phldrT="[Текст]"/>
      <dgm:spPr/>
      <dgm:t>
        <a:bodyPr/>
        <a:lstStyle/>
        <a:p>
          <a:r>
            <a:rPr lang="ru-RU" dirty="0">
              <a:cs typeface="Times New Roman" pitchFamily="18" charset="0"/>
            </a:rPr>
            <a:t>указание на что-либо желательное, рассматриваемое как хорошее, например общечеловеческие ценности</a:t>
          </a:r>
          <a:endParaRPr lang="ru-RU" dirty="0"/>
        </a:p>
      </dgm:t>
    </dgm:pt>
    <dgm:pt modelId="{5534CB98-EBE4-4344-8FDA-2FFBDE44C28C}" type="parTrans" cxnId="{AF8A9329-ED9A-4A95-9F57-DB7E53F46ED3}">
      <dgm:prSet/>
      <dgm:spPr/>
      <dgm:t>
        <a:bodyPr/>
        <a:lstStyle/>
        <a:p>
          <a:endParaRPr lang="ru-RU"/>
        </a:p>
      </dgm:t>
    </dgm:pt>
    <dgm:pt modelId="{93281871-2482-48D9-87F2-E0A1804A3A63}" type="sibTrans" cxnId="{AF8A9329-ED9A-4A95-9F57-DB7E53F46ED3}">
      <dgm:prSet/>
      <dgm:spPr/>
      <dgm:t>
        <a:bodyPr/>
        <a:lstStyle/>
        <a:p>
          <a:endParaRPr lang="ru-RU"/>
        </a:p>
      </dgm:t>
    </dgm:pt>
    <dgm:pt modelId="{EB7BE1D3-0B11-4C1B-993E-FB47B33FC03E}">
      <dgm:prSet phldrT="[Текст]"/>
      <dgm:spPr/>
      <dgm:t>
        <a:bodyPr/>
        <a:lstStyle/>
        <a:p>
          <a:r>
            <a:rPr lang="ru-RU" dirty="0"/>
            <a:t>Аргументы к угрозе</a:t>
          </a:r>
        </a:p>
      </dgm:t>
    </dgm:pt>
    <dgm:pt modelId="{F5D6DAFA-93AA-4D20-9007-001465A64C2B}" type="parTrans" cxnId="{76296550-B8C1-437B-8B71-C79A808F42D3}">
      <dgm:prSet/>
      <dgm:spPr/>
      <dgm:t>
        <a:bodyPr/>
        <a:lstStyle/>
        <a:p>
          <a:endParaRPr lang="ru-RU"/>
        </a:p>
      </dgm:t>
    </dgm:pt>
    <dgm:pt modelId="{81E52569-7241-4589-86E4-76C56D9954FC}" type="sibTrans" cxnId="{76296550-B8C1-437B-8B71-C79A808F42D3}">
      <dgm:prSet/>
      <dgm:spPr/>
      <dgm:t>
        <a:bodyPr/>
        <a:lstStyle/>
        <a:p>
          <a:endParaRPr lang="ru-RU"/>
        </a:p>
      </dgm:t>
    </dgm:pt>
    <dgm:pt modelId="{67692B67-BB6C-4C27-8F9C-50FB75A4158F}">
      <dgm:prSet phldrT="[Текст]"/>
      <dgm:spPr/>
      <dgm:t>
        <a:bodyPr/>
        <a:lstStyle/>
        <a:p>
          <a:r>
            <a:rPr lang="ru-RU" dirty="0">
              <a:cs typeface="Times New Roman" pitchFamily="18" charset="0"/>
            </a:rPr>
            <a:t>указание на что-либо нежелательное, оцениваемое как плохое, например социальные пороки </a:t>
          </a:r>
          <a:endParaRPr lang="ru-RU" dirty="0"/>
        </a:p>
      </dgm:t>
    </dgm:pt>
    <dgm:pt modelId="{3CBD5F35-9F2A-4768-A9A0-CB5569FB9FE9}" type="parTrans" cxnId="{7BD43598-8EA9-4580-B74F-C4D47494D0D3}">
      <dgm:prSet/>
      <dgm:spPr/>
      <dgm:t>
        <a:bodyPr/>
        <a:lstStyle/>
        <a:p>
          <a:endParaRPr lang="ru-RU"/>
        </a:p>
      </dgm:t>
    </dgm:pt>
    <dgm:pt modelId="{F4AF771F-B29C-471F-B674-EFE92F395893}" type="sibTrans" cxnId="{7BD43598-8EA9-4580-B74F-C4D47494D0D3}">
      <dgm:prSet/>
      <dgm:spPr/>
      <dgm:t>
        <a:bodyPr/>
        <a:lstStyle/>
        <a:p>
          <a:endParaRPr lang="ru-RU"/>
        </a:p>
      </dgm:t>
    </dgm:pt>
    <dgm:pt modelId="{6CE4C923-C22A-4FAA-AA96-A3F051A2E73B}" type="pres">
      <dgm:prSet presAssocID="{6B40AA8A-7327-44F7-A2D4-28718B69412F}" presName="hierChild1" presStyleCnt="0">
        <dgm:presLayoutVars>
          <dgm:chPref val="1"/>
          <dgm:dir/>
          <dgm:animOne val="branch"/>
          <dgm:animLvl val="lvl"/>
          <dgm:resizeHandles/>
        </dgm:presLayoutVars>
      </dgm:prSet>
      <dgm:spPr/>
      <dgm:t>
        <a:bodyPr/>
        <a:lstStyle/>
        <a:p>
          <a:endParaRPr lang="ru-RU"/>
        </a:p>
      </dgm:t>
    </dgm:pt>
    <dgm:pt modelId="{E84D2058-EA9E-4C57-9DC2-B5117931BB7C}" type="pres">
      <dgm:prSet presAssocID="{CC373022-C43B-4FFF-B20B-B5E4D117C95F}" presName="hierRoot1" presStyleCnt="0"/>
      <dgm:spPr/>
    </dgm:pt>
    <dgm:pt modelId="{E62812D0-7770-40C1-837D-5754BF61849F}" type="pres">
      <dgm:prSet presAssocID="{CC373022-C43B-4FFF-B20B-B5E4D117C95F}" presName="composite" presStyleCnt="0"/>
      <dgm:spPr/>
    </dgm:pt>
    <dgm:pt modelId="{88CCCCB7-DB3B-4126-92C0-EC7CAC27B0F0}" type="pres">
      <dgm:prSet presAssocID="{CC373022-C43B-4FFF-B20B-B5E4D117C95F}" presName="background" presStyleLbl="node0" presStyleIdx="0" presStyleCnt="1"/>
      <dgm:spPr/>
    </dgm:pt>
    <dgm:pt modelId="{609B898C-DCA4-42C4-A4B8-3510DA3190FA}" type="pres">
      <dgm:prSet presAssocID="{CC373022-C43B-4FFF-B20B-B5E4D117C95F}" presName="text" presStyleLbl="fgAcc0" presStyleIdx="0" presStyleCnt="1" custScaleX="148094" custScaleY="61570">
        <dgm:presLayoutVars>
          <dgm:chPref val="3"/>
        </dgm:presLayoutVars>
      </dgm:prSet>
      <dgm:spPr/>
      <dgm:t>
        <a:bodyPr/>
        <a:lstStyle/>
        <a:p>
          <a:endParaRPr lang="ru-RU"/>
        </a:p>
      </dgm:t>
    </dgm:pt>
    <dgm:pt modelId="{DCE8A1D2-0C81-4C4B-8C4F-4485EBB49188}" type="pres">
      <dgm:prSet presAssocID="{CC373022-C43B-4FFF-B20B-B5E4D117C95F}" presName="hierChild2" presStyleCnt="0"/>
      <dgm:spPr/>
    </dgm:pt>
    <dgm:pt modelId="{8A762DCE-B975-4C0C-A518-F5857702AD01}" type="pres">
      <dgm:prSet presAssocID="{340F0EDD-DE80-4AD8-8E82-326CF6818DA5}" presName="Name10" presStyleLbl="parChTrans1D2" presStyleIdx="0" presStyleCnt="2"/>
      <dgm:spPr/>
      <dgm:t>
        <a:bodyPr/>
        <a:lstStyle/>
        <a:p>
          <a:endParaRPr lang="ru-RU"/>
        </a:p>
      </dgm:t>
    </dgm:pt>
    <dgm:pt modelId="{AC85005F-A004-4D5C-9A1B-F9D336FB4ACF}" type="pres">
      <dgm:prSet presAssocID="{A3F84447-99EC-43B9-A8E2-1F6D1C3D6AC4}" presName="hierRoot2" presStyleCnt="0"/>
      <dgm:spPr/>
    </dgm:pt>
    <dgm:pt modelId="{1A32104C-5F25-4296-99A5-5AC1FEA76AB6}" type="pres">
      <dgm:prSet presAssocID="{A3F84447-99EC-43B9-A8E2-1F6D1C3D6AC4}" presName="composite2" presStyleCnt="0"/>
      <dgm:spPr/>
    </dgm:pt>
    <dgm:pt modelId="{8B9847D5-A8C2-44A7-A0B2-C0993EC547E1}" type="pres">
      <dgm:prSet presAssocID="{A3F84447-99EC-43B9-A8E2-1F6D1C3D6AC4}" presName="background2" presStyleLbl="node2" presStyleIdx="0" presStyleCnt="2"/>
      <dgm:spPr/>
    </dgm:pt>
    <dgm:pt modelId="{9D500A76-DE6E-476B-BF8E-0342D275DD74}" type="pres">
      <dgm:prSet presAssocID="{A3F84447-99EC-43B9-A8E2-1F6D1C3D6AC4}" presName="text2" presStyleLbl="fgAcc2" presStyleIdx="0" presStyleCnt="2" custScaleY="57052">
        <dgm:presLayoutVars>
          <dgm:chPref val="3"/>
        </dgm:presLayoutVars>
      </dgm:prSet>
      <dgm:spPr/>
      <dgm:t>
        <a:bodyPr/>
        <a:lstStyle/>
        <a:p>
          <a:endParaRPr lang="ru-RU"/>
        </a:p>
      </dgm:t>
    </dgm:pt>
    <dgm:pt modelId="{9B4693EA-7545-405B-993E-C80BEE17916F}" type="pres">
      <dgm:prSet presAssocID="{A3F84447-99EC-43B9-A8E2-1F6D1C3D6AC4}" presName="hierChild3" presStyleCnt="0"/>
      <dgm:spPr/>
    </dgm:pt>
    <dgm:pt modelId="{292261CD-3C71-4763-94DE-0B50503D823C}" type="pres">
      <dgm:prSet presAssocID="{5534CB98-EBE4-4344-8FDA-2FFBDE44C28C}" presName="Name17" presStyleLbl="parChTrans1D3" presStyleIdx="0" presStyleCnt="2"/>
      <dgm:spPr/>
      <dgm:t>
        <a:bodyPr/>
        <a:lstStyle/>
        <a:p>
          <a:endParaRPr lang="ru-RU"/>
        </a:p>
      </dgm:t>
    </dgm:pt>
    <dgm:pt modelId="{A73012E2-DE65-4B9B-955A-6AB2038D99C5}" type="pres">
      <dgm:prSet presAssocID="{DB39A064-3922-4F54-BD19-CDBFDB5333A3}" presName="hierRoot3" presStyleCnt="0"/>
      <dgm:spPr/>
    </dgm:pt>
    <dgm:pt modelId="{911E05F9-AB4B-45A2-B15D-B0F2B8BF5AA7}" type="pres">
      <dgm:prSet presAssocID="{DB39A064-3922-4F54-BD19-CDBFDB5333A3}" presName="composite3" presStyleCnt="0"/>
      <dgm:spPr/>
    </dgm:pt>
    <dgm:pt modelId="{57286BF3-2E58-49EA-97CD-FB083F3A6E6D}" type="pres">
      <dgm:prSet presAssocID="{DB39A064-3922-4F54-BD19-CDBFDB5333A3}" presName="background3" presStyleLbl="node3" presStyleIdx="0" presStyleCnt="2"/>
      <dgm:spPr/>
    </dgm:pt>
    <dgm:pt modelId="{89AC46E9-D3BA-4F6A-81D8-853BDB6B1FDF}" type="pres">
      <dgm:prSet presAssocID="{DB39A064-3922-4F54-BD19-CDBFDB5333A3}" presName="text3" presStyleLbl="fgAcc3" presStyleIdx="0" presStyleCnt="2" custScaleY="107662">
        <dgm:presLayoutVars>
          <dgm:chPref val="3"/>
        </dgm:presLayoutVars>
      </dgm:prSet>
      <dgm:spPr/>
      <dgm:t>
        <a:bodyPr/>
        <a:lstStyle/>
        <a:p>
          <a:endParaRPr lang="ru-RU"/>
        </a:p>
      </dgm:t>
    </dgm:pt>
    <dgm:pt modelId="{587BFF38-0D78-48E5-BC0C-02AD714931F9}" type="pres">
      <dgm:prSet presAssocID="{DB39A064-3922-4F54-BD19-CDBFDB5333A3}" presName="hierChild4" presStyleCnt="0"/>
      <dgm:spPr/>
    </dgm:pt>
    <dgm:pt modelId="{508C43F5-28A9-4FB0-8BE6-435C55A3D781}" type="pres">
      <dgm:prSet presAssocID="{F5D6DAFA-93AA-4D20-9007-001465A64C2B}" presName="Name10" presStyleLbl="parChTrans1D2" presStyleIdx="1" presStyleCnt="2"/>
      <dgm:spPr/>
      <dgm:t>
        <a:bodyPr/>
        <a:lstStyle/>
        <a:p>
          <a:endParaRPr lang="ru-RU"/>
        </a:p>
      </dgm:t>
    </dgm:pt>
    <dgm:pt modelId="{935FFA4D-DFDB-493E-9828-56D2109D7D2E}" type="pres">
      <dgm:prSet presAssocID="{EB7BE1D3-0B11-4C1B-993E-FB47B33FC03E}" presName="hierRoot2" presStyleCnt="0"/>
      <dgm:spPr/>
    </dgm:pt>
    <dgm:pt modelId="{08471C9F-3E1A-439E-8215-AF5DA86AAF79}" type="pres">
      <dgm:prSet presAssocID="{EB7BE1D3-0B11-4C1B-993E-FB47B33FC03E}" presName="composite2" presStyleCnt="0"/>
      <dgm:spPr/>
    </dgm:pt>
    <dgm:pt modelId="{D23E83D9-7536-43D6-A65F-094629133CB4}" type="pres">
      <dgm:prSet presAssocID="{EB7BE1D3-0B11-4C1B-993E-FB47B33FC03E}" presName="background2" presStyleLbl="node2" presStyleIdx="1" presStyleCnt="2"/>
      <dgm:spPr/>
    </dgm:pt>
    <dgm:pt modelId="{BC58060B-0A52-4E74-863B-A5DF181D8C4E}" type="pres">
      <dgm:prSet presAssocID="{EB7BE1D3-0B11-4C1B-993E-FB47B33FC03E}" presName="text2" presStyleLbl="fgAcc2" presStyleIdx="1" presStyleCnt="2" custScaleY="59379">
        <dgm:presLayoutVars>
          <dgm:chPref val="3"/>
        </dgm:presLayoutVars>
      </dgm:prSet>
      <dgm:spPr/>
      <dgm:t>
        <a:bodyPr/>
        <a:lstStyle/>
        <a:p>
          <a:endParaRPr lang="ru-RU"/>
        </a:p>
      </dgm:t>
    </dgm:pt>
    <dgm:pt modelId="{93A86BF2-C269-4534-89A8-0C19828D457C}" type="pres">
      <dgm:prSet presAssocID="{EB7BE1D3-0B11-4C1B-993E-FB47B33FC03E}" presName="hierChild3" presStyleCnt="0"/>
      <dgm:spPr/>
    </dgm:pt>
    <dgm:pt modelId="{282AACC2-E868-48E7-B799-C710A1C64B9E}" type="pres">
      <dgm:prSet presAssocID="{3CBD5F35-9F2A-4768-A9A0-CB5569FB9FE9}" presName="Name17" presStyleLbl="parChTrans1D3" presStyleIdx="1" presStyleCnt="2"/>
      <dgm:spPr/>
      <dgm:t>
        <a:bodyPr/>
        <a:lstStyle/>
        <a:p>
          <a:endParaRPr lang="ru-RU"/>
        </a:p>
      </dgm:t>
    </dgm:pt>
    <dgm:pt modelId="{08C2B957-5118-4807-9988-32DB558141CB}" type="pres">
      <dgm:prSet presAssocID="{67692B67-BB6C-4C27-8F9C-50FB75A4158F}" presName="hierRoot3" presStyleCnt="0"/>
      <dgm:spPr/>
    </dgm:pt>
    <dgm:pt modelId="{5984FE36-6809-4BF4-960C-9F9E714E79EB}" type="pres">
      <dgm:prSet presAssocID="{67692B67-BB6C-4C27-8F9C-50FB75A4158F}" presName="composite3" presStyleCnt="0"/>
      <dgm:spPr/>
    </dgm:pt>
    <dgm:pt modelId="{2F9DB11F-BF17-4521-854A-8AE08676280A}" type="pres">
      <dgm:prSet presAssocID="{67692B67-BB6C-4C27-8F9C-50FB75A4158F}" presName="background3" presStyleLbl="node3" presStyleIdx="1" presStyleCnt="2"/>
      <dgm:spPr/>
    </dgm:pt>
    <dgm:pt modelId="{EE5C6FC8-49E1-415C-8926-D722C03E27A0}" type="pres">
      <dgm:prSet presAssocID="{67692B67-BB6C-4C27-8F9C-50FB75A4158F}" presName="text3" presStyleLbl="fgAcc3" presStyleIdx="1" presStyleCnt="2" custScaleY="103897">
        <dgm:presLayoutVars>
          <dgm:chPref val="3"/>
        </dgm:presLayoutVars>
      </dgm:prSet>
      <dgm:spPr/>
      <dgm:t>
        <a:bodyPr/>
        <a:lstStyle/>
        <a:p>
          <a:endParaRPr lang="ru-RU"/>
        </a:p>
      </dgm:t>
    </dgm:pt>
    <dgm:pt modelId="{4D5CAC04-5FDB-4225-AA32-C8ABD0EFB692}" type="pres">
      <dgm:prSet presAssocID="{67692B67-BB6C-4C27-8F9C-50FB75A4158F}" presName="hierChild4" presStyleCnt="0"/>
      <dgm:spPr/>
    </dgm:pt>
  </dgm:ptLst>
  <dgm:cxnLst>
    <dgm:cxn modelId="{CB2E9371-14B1-46EE-AE6A-6EBC60312F24}" type="presOf" srcId="{DB39A064-3922-4F54-BD19-CDBFDB5333A3}" destId="{89AC46E9-D3BA-4F6A-81D8-853BDB6B1FDF}" srcOrd="0" destOrd="0" presId="urn:microsoft.com/office/officeart/2005/8/layout/hierarchy1"/>
    <dgm:cxn modelId="{5385B917-4465-4818-BD06-A3125DEA48B2}" type="presOf" srcId="{67692B67-BB6C-4C27-8F9C-50FB75A4158F}" destId="{EE5C6FC8-49E1-415C-8926-D722C03E27A0}" srcOrd="0" destOrd="0" presId="urn:microsoft.com/office/officeart/2005/8/layout/hierarchy1"/>
    <dgm:cxn modelId="{FE472381-2072-4E46-BA77-1027846426FF}" type="presOf" srcId="{6B40AA8A-7327-44F7-A2D4-28718B69412F}" destId="{6CE4C923-C22A-4FAA-AA96-A3F051A2E73B}" srcOrd="0" destOrd="0" presId="urn:microsoft.com/office/officeart/2005/8/layout/hierarchy1"/>
    <dgm:cxn modelId="{5A5D27B2-4D26-4CF9-83D5-2F8A6C621CCA}" type="presOf" srcId="{5534CB98-EBE4-4344-8FDA-2FFBDE44C28C}" destId="{292261CD-3C71-4763-94DE-0B50503D823C}" srcOrd="0" destOrd="0" presId="urn:microsoft.com/office/officeart/2005/8/layout/hierarchy1"/>
    <dgm:cxn modelId="{829875B0-3D0E-4604-BB18-3D0393240B84}" type="presOf" srcId="{A3F84447-99EC-43B9-A8E2-1F6D1C3D6AC4}" destId="{9D500A76-DE6E-476B-BF8E-0342D275DD74}" srcOrd="0" destOrd="0" presId="urn:microsoft.com/office/officeart/2005/8/layout/hierarchy1"/>
    <dgm:cxn modelId="{EF7FB0AE-C626-4D6B-8222-D956EBE4DA02}" srcId="{CC373022-C43B-4FFF-B20B-B5E4D117C95F}" destId="{A3F84447-99EC-43B9-A8E2-1F6D1C3D6AC4}" srcOrd="0" destOrd="0" parTransId="{340F0EDD-DE80-4AD8-8E82-326CF6818DA5}" sibTransId="{900EDE2D-A674-40B3-99F5-8D5D012985EB}"/>
    <dgm:cxn modelId="{0335845C-6D35-46A6-BABE-BC4E7EAC1164}" srcId="{6B40AA8A-7327-44F7-A2D4-28718B69412F}" destId="{CC373022-C43B-4FFF-B20B-B5E4D117C95F}" srcOrd="0" destOrd="0" parTransId="{014ADDA4-421D-4880-89B3-FEAE63AED560}" sibTransId="{53FD9EE3-4BBF-4B14-9103-F974CF1F2E30}"/>
    <dgm:cxn modelId="{91BC3182-C785-4628-952B-6725828A2771}" type="presOf" srcId="{3CBD5F35-9F2A-4768-A9A0-CB5569FB9FE9}" destId="{282AACC2-E868-48E7-B799-C710A1C64B9E}" srcOrd="0" destOrd="0" presId="urn:microsoft.com/office/officeart/2005/8/layout/hierarchy1"/>
    <dgm:cxn modelId="{76296550-B8C1-437B-8B71-C79A808F42D3}" srcId="{CC373022-C43B-4FFF-B20B-B5E4D117C95F}" destId="{EB7BE1D3-0B11-4C1B-993E-FB47B33FC03E}" srcOrd="1" destOrd="0" parTransId="{F5D6DAFA-93AA-4D20-9007-001465A64C2B}" sibTransId="{81E52569-7241-4589-86E4-76C56D9954FC}"/>
    <dgm:cxn modelId="{15EC08CF-AD3E-4B8D-9882-02DAEA7788FD}" type="presOf" srcId="{F5D6DAFA-93AA-4D20-9007-001465A64C2B}" destId="{508C43F5-28A9-4FB0-8BE6-435C55A3D781}" srcOrd="0" destOrd="0" presId="urn:microsoft.com/office/officeart/2005/8/layout/hierarchy1"/>
    <dgm:cxn modelId="{BC4CF7F9-6097-48AC-AFBF-00AF646A2D8C}" type="presOf" srcId="{340F0EDD-DE80-4AD8-8E82-326CF6818DA5}" destId="{8A762DCE-B975-4C0C-A518-F5857702AD01}" srcOrd="0" destOrd="0" presId="urn:microsoft.com/office/officeart/2005/8/layout/hierarchy1"/>
    <dgm:cxn modelId="{7BD43598-8EA9-4580-B74F-C4D47494D0D3}" srcId="{EB7BE1D3-0B11-4C1B-993E-FB47B33FC03E}" destId="{67692B67-BB6C-4C27-8F9C-50FB75A4158F}" srcOrd="0" destOrd="0" parTransId="{3CBD5F35-9F2A-4768-A9A0-CB5569FB9FE9}" sibTransId="{F4AF771F-B29C-471F-B674-EFE92F395893}"/>
    <dgm:cxn modelId="{7B293DFB-519A-4C5C-AE76-BADE40E7F1F4}" type="presOf" srcId="{CC373022-C43B-4FFF-B20B-B5E4D117C95F}" destId="{609B898C-DCA4-42C4-A4B8-3510DA3190FA}" srcOrd="0" destOrd="0" presId="urn:microsoft.com/office/officeart/2005/8/layout/hierarchy1"/>
    <dgm:cxn modelId="{D2E38510-64D4-4AA6-8EF7-0C87EB0F3275}" type="presOf" srcId="{EB7BE1D3-0B11-4C1B-993E-FB47B33FC03E}" destId="{BC58060B-0A52-4E74-863B-A5DF181D8C4E}" srcOrd="0" destOrd="0" presId="urn:microsoft.com/office/officeart/2005/8/layout/hierarchy1"/>
    <dgm:cxn modelId="{AF8A9329-ED9A-4A95-9F57-DB7E53F46ED3}" srcId="{A3F84447-99EC-43B9-A8E2-1F6D1C3D6AC4}" destId="{DB39A064-3922-4F54-BD19-CDBFDB5333A3}" srcOrd="0" destOrd="0" parTransId="{5534CB98-EBE4-4344-8FDA-2FFBDE44C28C}" sibTransId="{93281871-2482-48D9-87F2-E0A1804A3A63}"/>
    <dgm:cxn modelId="{94C8949C-8C21-4587-AB84-4A3627A0EAFB}" type="presParOf" srcId="{6CE4C923-C22A-4FAA-AA96-A3F051A2E73B}" destId="{E84D2058-EA9E-4C57-9DC2-B5117931BB7C}" srcOrd="0" destOrd="0" presId="urn:microsoft.com/office/officeart/2005/8/layout/hierarchy1"/>
    <dgm:cxn modelId="{39B6F340-5A2F-43B4-B521-E2AA94350818}" type="presParOf" srcId="{E84D2058-EA9E-4C57-9DC2-B5117931BB7C}" destId="{E62812D0-7770-40C1-837D-5754BF61849F}" srcOrd="0" destOrd="0" presId="urn:microsoft.com/office/officeart/2005/8/layout/hierarchy1"/>
    <dgm:cxn modelId="{E26CA082-5D86-4B03-8E1C-3983A723F4C5}" type="presParOf" srcId="{E62812D0-7770-40C1-837D-5754BF61849F}" destId="{88CCCCB7-DB3B-4126-92C0-EC7CAC27B0F0}" srcOrd="0" destOrd="0" presId="urn:microsoft.com/office/officeart/2005/8/layout/hierarchy1"/>
    <dgm:cxn modelId="{01FC4C00-B9B2-4C0B-BD8E-C9F78B53A25E}" type="presParOf" srcId="{E62812D0-7770-40C1-837D-5754BF61849F}" destId="{609B898C-DCA4-42C4-A4B8-3510DA3190FA}" srcOrd="1" destOrd="0" presId="urn:microsoft.com/office/officeart/2005/8/layout/hierarchy1"/>
    <dgm:cxn modelId="{623FC7C8-9118-42E9-B5E2-96551243DB35}" type="presParOf" srcId="{E84D2058-EA9E-4C57-9DC2-B5117931BB7C}" destId="{DCE8A1D2-0C81-4C4B-8C4F-4485EBB49188}" srcOrd="1" destOrd="0" presId="urn:microsoft.com/office/officeart/2005/8/layout/hierarchy1"/>
    <dgm:cxn modelId="{09C20BC2-47D1-4559-8DB0-D815CB60CE1A}" type="presParOf" srcId="{DCE8A1D2-0C81-4C4B-8C4F-4485EBB49188}" destId="{8A762DCE-B975-4C0C-A518-F5857702AD01}" srcOrd="0" destOrd="0" presId="urn:microsoft.com/office/officeart/2005/8/layout/hierarchy1"/>
    <dgm:cxn modelId="{6396659F-7383-4161-8E47-ED37CF6DD942}" type="presParOf" srcId="{DCE8A1D2-0C81-4C4B-8C4F-4485EBB49188}" destId="{AC85005F-A004-4D5C-9A1B-F9D336FB4ACF}" srcOrd="1" destOrd="0" presId="urn:microsoft.com/office/officeart/2005/8/layout/hierarchy1"/>
    <dgm:cxn modelId="{F021F6E5-070E-4522-A5CA-2C6AAEE54B4D}" type="presParOf" srcId="{AC85005F-A004-4D5C-9A1B-F9D336FB4ACF}" destId="{1A32104C-5F25-4296-99A5-5AC1FEA76AB6}" srcOrd="0" destOrd="0" presId="urn:microsoft.com/office/officeart/2005/8/layout/hierarchy1"/>
    <dgm:cxn modelId="{13BB8D2D-49EA-4041-90C2-E4BB1A3FD443}" type="presParOf" srcId="{1A32104C-5F25-4296-99A5-5AC1FEA76AB6}" destId="{8B9847D5-A8C2-44A7-A0B2-C0993EC547E1}" srcOrd="0" destOrd="0" presId="urn:microsoft.com/office/officeart/2005/8/layout/hierarchy1"/>
    <dgm:cxn modelId="{1179171F-F0FF-41B8-BB2E-3A77A1B2F4EF}" type="presParOf" srcId="{1A32104C-5F25-4296-99A5-5AC1FEA76AB6}" destId="{9D500A76-DE6E-476B-BF8E-0342D275DD74}" srcOrd="1" destOrd="0" presId="urn:microsoft.com/office/officeart/2005/8/layout/hierarchy1"/>
    <dgm:cxn modelId="{28896A94-D3B4-44E0-A227-3C04B3A499A0}" type="presParOf" srcId="{AC85005F-A004-4D5C-9A1B-F9D336FB4ACF}" destId="{9B4693EA-7545-405B-993E-C80BEE17916F}" srcOrd="1" destOrd="0" presId="urn:microsoft.com/office/officeart/2005/8/layout/hierarchy1"/>
    <dgm:cxn modelId="{63158B21-8EE5-4383-A395-D58FEEDB6A12}" type="presParOf" srcId="{9B4693EA-7545-405B-993E-C80BEE17916F}" destId="{292261CD-3C71-4763-94DE-0B50503D823C}" srcOrd="0" destOrd="0" presId="urn:microsoft.com/office/officeart/2005/8/layout/hierarchy1"/>
    <dgm:cxn modelId="{B387C759-E29C-4D11-9D7E-6A3108619655}" type="presParOf" srcId="{9B4693EA-7545-405B-993E-C80BEE17916F}" destId="{A73012E2-DE65-4B9B-955A-6AB2038D99C5}" srcOrd="1" destOrd="0" presId="urn:microsoft.com/office/officeart/2005/8/layout/hierarchy1"/>
    <dgm:cxn modelId="{C48B92A7-A094-449F-9414-06254FAFE45A}" type="presParOf" srcId="{A73012E2-DE65-4B9B-955A-6AB2038D99C5}" destId="{911E05F9-AB4B-45A2-B15D-B0F2B8BF5AA7}" srcOrd="0" destOrd="0" presId="urn:microsoft.com/office/officeart/2005/8/layout/hierarchy1"/>
    <dgm:cxn modelId="{410A44CC-BDA5-4CB1-9B5A-0D812F4779A5}" type="presParOf" srcId="{911E05F9-AB4B-45A2-B15D-B0F2B8BF5AA7}" destId="{57286BF3-2E58-49EA-97CD-FB083F3A6E6D}" srcOrd="0" destOrd="0" presId="urn:microsoft.com/office/officeart/2005/8/layout/hierarchy1"/>
    <dgm:cxn modelId="{06DEA543-D7FA-4EFB-99C0-248ECC54A5A3}" type="presParOf" srcId="{911E05F9-AB4B-45A2-B15D-B0F2B8BF5AA7}" destId="{89AC46E9-D3BA-4F6A-81D8-853BDB6B1FDF}" srcOrd="1" destOrd="0" presId="urn:microsoft.com/office/officeart/2005/8/layout/hierarchy1"/>
    <dgm:cxn modelId="{C4023F72-A9AF-4139-86BC-D923FAD5C61C}" type="presParOf" srcId="{A73012E2-DE65-4B9B-955A-6AB2038D99C5}" destId="{587BFF38-0D78-48E5-BC0C-02AD714931F9}" srcOrd="1" destOrd="0" presId="urn:microsoft.com/office/officeart/2005/8/layout/hierarchy1"/>
    <dgm:cxn modelId="{84CB5545-B0FB-48EE-9CA2-2D24C9AD71F3}" type="presParOf" srcId="{DCE8A1D2-0C81-4C4B-8C4F-4485EBB49188}" destId="{508C43F5-28A9-4FB0-8BE6-435C55A3D781}" srcOrd="2" destOrd="0" presId="urn:microsoft.com/office/officeart/2005/8/layout/hierarchy1"/>
    <dgm:cxn modelId="{796530C1-5CA3-4161-A858-8B2EA7AA5C12}" type="presParOf" srcId="{DCE8A1D2-0C81-4C4B-8C4F-4485EBB49188}" destId="{935FFA4D-DFDB-493E-9828-56D2109D7D2E}" srcOrd="3" destOrd="0" presId="urn:microsoft.com/office/officeart/2005/8/layout/hierarchy1"/>
    <dgm:cxn modelId="{3B06BD8A-30E8-4643-A4BB-66D099ADF433}" type="presParOf" srcId="{935FFA4D-DFDB-493E-9828-56D2109D7D2E}" destId="{08471C9F-3E1A-439E-8215-AF5DA86AAF79}" srcOrd="0" destOrd="0" presId="urn:microsoft.com/office/officeart/2005/8/layout/hierarchy1"/>
    <dgm:cxn modelId="{0E6F8FAD-BAB5-45EC-99C2-7806A34DE625}" type="presParOf" srcId="{08471C9F-3E1A-439E-8215-AF5DA86AAF79}" destId="{D23E83D9-7536-43D6-A65F-094629133CB4}" srcOrd="0" destOrd="0" presId="urn:microsoft.com/office/officeart/2005/8/layout/hierarchy1"/>
    <dgm:cxn modelId="{90FA0BEB-FEDD-469F-9BD2-A523078A6DD5}" type="presParOf" srcId="{08471C9F-3E1A-439E-8215-AF5DA86AAF79}" destId="{BC58060B-0A52-4E74-863B-A5DF181D8C4E}" srcOrd="1" destOrd="0" presId="urn:microsoft.com/office/officeart/2005/8/layout/hierarchy1"/>
    <dgm:cxn modelId="{35E8A937-1442-4534-B4F0-604F7A621055}" type="presParOf" srcId="{935FFA4D-DFDB-493E-9828-56D2109D7D2E}" destId="{93A86BF2-C269-4534-89A8-0C19828D457C}" srcOrd="1" destOrd="0" presId="urn:microsoft.com/office/officeart/2005/8/layout/hierarchy1"/>
    <dgm:cxn modelId="{A8B3A41B-1BCD-4F32-BBB9-C650991DE953}" type="presParOf" srcId="{93A86BF2-C269-4534-89A8-0C19828D457C}" destId="{282AACC2-E868-48E7-B799-C710A1C64B9E}" srcOrd="0" destOrd="0" presId="urn:microsoft.com/office/officeart/2005/8/layout/hierarchy1"/>
    <dgm:cxn modelId="{A760D10F-7309-4776-89F3-12822FE3623A}" type="presParOf" srcId="{93A86BF2-C269-4534-89A8-0C19828D457C}" destId="{08C2B957-5118-4807-9988-32DB558141CB}" srcOrd="1" destOrd="0" presId="urn:microsoft.com/office/officeart/2005/8/layout/hierarchy1"/>
    <dgm:cxn modelId="{A3A78B58-EF06-403C-9120-B916A2954FC7}" type="presParOf" srcId="{08C2B957-5118-4807-9988-32DB558141CB}" destId="{5984FE36-6809-4BF4-960C-9F9E714E79EB}" srcOrd="0" destOrd="0" presId="urn:microsoft.com/office/officeart/2005/8/layout/hierarchy1"/>
    <dgm:cxn modelId="{75031EF4-DAAB-47D6-9712-563F5798D75B}" type="presParOf" srcId="{5984FE36-6809-4BF4-960C-9F9E714E79EB}" destId="{2F9DB11F-BF17-4521-854A-8AE08676280A}" srcOrd="0" destOrd="0" presId="urn:microsoft.com/office/officeart/2005/8/layout/hierarchy1"/>
    <dgm:cxn modelId="{32AA5082-E464-46F4-97CF-8789AEE40561}" type="presParOf" srcId="{5984FE36-6809-4BF4-960C-9F9E714E79EB}" destId="{EE5C6FC8-49E1-415C-8926-D722C03E27A0}" srcOrd="1" destOrd="0" presId="urn:microsoft.com/office/officeart/2005/8/layout/hierarchy1"/>
    <dgm:cxn modelId="{449B7478-CA57-4ACC-87FE-B619978E61D9}" type="presParOf" srcId="{08C2B957-5118-4807-9988-32DB558141CB}" destId="{4D5CAC04-5FDB-4225-AA32-C8ABD0EFB692}"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22CF8E-1E72-4B4E-89DA-161B6C90DBBE}" type="doc">
      <dgm:prSet loTypeId="urn:microsoft.com/office/officeart/2005/8/layout/pyramid2" loCatId="pyramid" qsTypeId="urn:microsoft.com/office/officeart/2005/8/quickstyle/3d7" qsCatId="3D" csTypeId="urn:microsoft.com/office/officeart/2005/8/colors/accent1_2" csCatId="accent1" phldr="1"/>
      <dgm:spPr/>
      <dgm:t>
        <a:bodyPr/>
        <a:lstStyle/>
        <a:p>
          <a:endParaRPr lang="ru-RU"/>
        </a:p>
      </dgm:t>
    </dgm:pt>
    <dgm:pt modelId="{7ECC6123-2475-4422-8C92-6E6EC5DB9C46}">
      <dgm:prSet phldrT="[Текст]"/>
      <dgm:spPr/>
      <dgm:t>
        <a:bodyPr/>
        <a:lstStyle/>
        <a:p>
          <a:pPr algn="ctr"/>
          <a:r>
            <a:rPr lang="ru-RU" dirty="0"/>
            <a:t>Тезис</a:t>
          </a:r>
        </a:p>
      </dgm:t>
    </dgm:pt>
    <dgm:pt modelId="{8F918ED0-896B-4509-BFF1-8C3BEF64FBF7}" type="parTrans" cxnId="{1B78A646-4F60-4FC6-B100-625077A7AE48}">
      <dgm:prSet/>
      <dgm:spPr/>
      <dgm:t>
        <a:bodyPr/>
        <a:lstStyle/>
        <a:p>
          <a:pPr algn="ctr"/>
          <a:endParaRPr lang="ru-RU"/>
        </a:p>
      </dgm:t>
    </dgm:pt>
    <dgm:pt modelId="{0D0C161B-3954-45F5-923F-AF468E04B004}" type="sibTrans" cxnId="{1B78A646-4F60-4FC6-B100-625077A7AE48}">
      <dgm:prSet/>
      <dgm:spPr/>
      <dgm:t>
        <a:bodyPr/>
        <a:lstStyle/>
        <a:p>
          <a:pPr algn="ctr"/>
          <a:endParaRPr lang="ru-RU"/>
        </a:p>
      </dgm:t>
    </dgm:pt>
    <dgm:pt modelId="{78BDC6DB-324E-474C-BA03-C94AFF83C90C}">
      <dgm:prSet phldrT="[Текст]"/>
      <dgm:spPr/>
      <dgm:t>
        <a:bodyPr/>
        <a:lstStyle/>
        <a:p>
          <a:pPr algn="ctr"/>
          <a:r>
            <a:rPr lang="ru-RU" dirty="0"/>
            <a:t>Логический переход</a:t>
          </a:r>
        </a:p>
      </dgm:t>
    </dgm:pt>
    <dgm:pt modelId="{C77617C6-6706-46E6-B28F-75B59B31FC66}" type="parTrans" cxnId="{416A517B-372D-40DD-BB6D-95467BE8C32F}">
      <dgm:prSet/>
      <dgm:spPr/>
      <dgm:t>
        <a:bodyPr/>
        <a:lstStyle/>
        <a:p>
          <a:pPr algn="ctr"/>
          <a:endParaRPr lang="ru-RU"/>
        </a:p>
      </dgm:t>
    </dgm:pt>
    <dgm:pt modelId="{557045A8-2347-411C-8D4B-A6F15B9B4DB4}" type="sibTrans" cxnId="{416A517B-372D-40DD-BB6D-95467BE8C32F}">
      <dgm:prSet/>
      <dgm:spPr/>
      <dgm:t>
        <a:bodyPr/>
        <a:lstStyle/>
        <a:p>
          <a:pPr algn="ctr"/>
          <a:endParaRPr lang="ru-RU"/>
        </a:p>
      </dgm:t>
    </dgm:pt>
    <dgm:pt modelId="{835970F5-C6B8-477A-A4F1-8D5893DBAA60}">
      <dgm:prSet phldrT="[Текст]"/>
      <dgm:spPr/>
      <dgm:t>
        <a:bodyPr/>
        <a:lstStyle/>
        <a:p>
          <a:pPr algn="ctr"/>
          <a:r>
            <a:rPr lang="ru-RU" b="1" dirty="0"/>
            <a:t>Иллюстративная часть</a:t>
          </a:r>
        </a:p>
      </dgm:t>
    </dgm:pt>
    <dgm:pt modelId="{D2A1B1AC-2F27-4DEA-A8C6-22457048605C}" type="parTrans" cxnId="{FD39C361-80F6-4043-8ABA-D91233BDA277}">
      <dgm:prSet/>
      <dgm:spPr/>
      <dgm:t>
        <a:bodyPr/>
        <a:lstStyle/>
        <a:p>
          <a:pPr algn="ctr"/>
          <a:endParaRPr lang="ru-RU"/>
        </a:p>
      </dgm:t>
    </dgm:pt>
    <dgm:pt modelId="{9A8797AA-061B-4293-9A2E-E2233DE8C2D0}" type="sibTrans" cxnId="{FD39C361-80F6-4043-8ABA-D91233BDA277}">
      <dgm:prSet/>
      <dgm:spPr/>
      <dgm:t>
        <a:bodyPr/>
        <a:lstStyle/>
        <a:p>
          <a:pPr algn="ctr"/>
          <a:endParaRPr lang="ru-RU"/>
        </a:p>
      </dgm:t>
    </dgm:pt>
    <dgm:pt modelId="{D2731CAA-D00E-46EA-B100-AD19B3EB9DB5}">
      <dgm:prSet/>
      <dgm:spPr/>
      <dgm:t>
        <a:bodyPr/>
        <a:lstStyle/>
        <a:p>
          <a:pPr algn="ctr"/>
          <a:r>
            <a:rPr lang="ru-RU" dirty="0" err="1"/>
            <a:t>Микровывод</a:t>
          </a:r>
          <a:endParaRPr lang="ru-RU" dirty="0"/>
        </a:p>
      </dgm:t>
    </dgm:pt>
    <dgm:pt modelId="{ABE1146A-EF5E-4147-B8C7-C6BF2924E2CE}" type="parTrans" cxnId="{737548DD-EE33-4BDB-A69A-84BF8D7EE98F}">
      <dgm:prSet/>
      <dgm:spPr/>
      <dgm:t>
        <a:bodyPr/>
        <a:lstStyle/>
        <a:p>
          <a:pPr algn="ctr"/>
          <a:endParaRPr lang="ru-RU"/>
        </a:p>
      </dgm:t>
    </dgm:pt>
    <dgm:pt modelId="{51430E89-6DF0-4D47-AFA6-BD3EC47B23FD}" type="sibTrans" cxnId="{737548DD-EE33-4BDB-A69A-84BF8D7EE98F}">
      <dgm:prSet/>
      <dgm:spPr/>
      <dgm:t>
        <a:bodyPr/>
        <a:lstStyle/>
        <a:p>
          <a:pPr algn="ctr"/>
          <a:endParaRPr lang="ru-RU"/>
        </a:p>
      </dgm:t>
    </dgm:pt>
    <dgm:pt modelId="{D3C0D7D3-A9DD-4A85-966F-0A0DF1A7D34D}" type="pres">
      <dgm:prSet presAssocID="{CB22CF8E-1E72-4B4E-89DA-161B6C90DBBE}" presName="compositeShape" presStyleCnt="0">
        <dgm:presLayoutVars>
          <dgm:dir/>
          <dgm:resizeHandles/>
        </dgm:presLayoutVars>
      </dgm:prSet>
      <dgm:spPr/>
      <dgm:t>
        <a:bodyPr/>
        <a:lstStyle/>
        <a:p>
          <a:endParaRPr lang="ru-RU"/>
        </a:p>
      </dgm:t>
    </dgm:pt>
    <dgm:pt modelId="{B27D144B-E194-4B7C-8096-6699C3FBFE92}" type="pres">
      <dgm:prSet presAssocID="{CB22CF8E-1E72-4B4E-89DA-161B6C90DBBE}" presName="pyramid" presStyleLbl="node1" presStyleIdx="0" presStyleCnt="1"/>
      <dgm:spPr/>
    </dgm:pt>
    <dgm:pt modelId="{93396110-9D32-4CCE-B9AA-8DE92BC430FE}" type="pres">
      <dgm:prSet presAssocID="{CB22CF8E-1E72-4B4E-89DA-161B6C90DBBE}" presName="theList" presStyleCnt="0"/>
      <dgm:spPr/>
    </dgm:pt>
    <dgm:pt modelId="{7990501E-854B-49A7-87AF-5D4FFB9AFE67}" type="pres">
      <dgm:prSet presAssocID="{7ECC6123-2475-4422-8C92-6E6EC5DB9C46}" presName="aNode" presStyleLbl="fgAcc1" presStyleIdx="0" presStyleCnt="4">
        <dgm:presLayoutVars>
          <dgm:bulletEnabled val="1"/>
        </dgm:presLayoutVars>
      </dgm:prSet>
      <dgm:spPr/>
      <dgm:t>
        <a:bodyPr/>
        <a:lstStyle/>
        <a:p>
          <a:endParaRPr lang="ru-RU"/>
        </a:p>
      </dgm:t>
    </dgm:pt>
    <dgm:pt modelId="{FA8D8460-8CE6-49E5-B116-E944845B9735}" type="pres">
      <dgm:prSet presAssocID="{7ECC6123-2475-4422-8C92-6E6EC5DB9C46}" presName="aSpace" presStyleCnt="0"/>
      <dgm:spPr/>
    </dgm:pt>
    <dgm:pt modelId="{EC474B2E-0D7A-4D10-B995-9CE78C60EB0B}" type="pres">
      <dgm:prSet presAssocID="{78BDC6DB-324E-474C-BA03-C94AFF83C90C}" presName="aNode" presStyleLbl="fgAcc1" presStyleIdx="1" presStyleCnt="4">
        <dgm:presLayoutVars>
          <dgm:bulletEnabled val="1"/>
        </dgm:presLayoutVars>
      </dgm:prSet>
      <dgm:spPr/>
      <dgm:t>
        <a:bodyPr/>
        <a:lstStyle/>
        <a:p>
          <a:endParaRPr lang="ru-RU"/>
        </a:p>
      </dgm:t>
    </dgm:pt>
    <dgm:pt modelId="{6F4EA8DA-CF0B-43B0-94C7-24207A5A5ECC}" type="pres">
      <dgm:prSet presAssocID="{78BDC6DB-324E-474C-BA03-C94AFF83C90C}" presName="aSpace" presStyleCnt="0"/>
      <dgm:spPr/>
    </dgm:pt>
    <dgm:pt modelId="{81658013-DD1E-4554-BC51-AEB461B31506}" type="pres">
      <dgm:prSet presAssocID="{835970F5-C6B8-477A-A4F1-8D5893DBAA60}" presName="aNode" presStyleLbl="fgAcc1" presStyleIdx="2" presStyleCnt="4">
        <dgm:presLayoutVars>
          <dgm:bulletEnabled val="1"/>
        </dgm:presLayoutVars>
      </dgm:prSet>
      <dgm:spPr/>
      <dgm:t>
        <a:bodyPr/>
        <a:lstStyle/>
        <a:p>
          <a:endParaRPr lang="ru-RU"/>
        </a:p>
      </dgm:t>
    </dgm:pt>
    <dgm:pt modelId="{2D1DD1EA-49DB-4BD5-AE2A-C7AA51900BBD}" type="pres">
      <dgm:prSet presAssocID="{835970F5-C6B8-477A-A4F1-8D5893DBAA60}" presName="aSpace" presStyleCnt="0"/>
      <dgm:spPr/>
    </dgm:pt>
    <dgm:pt modelId="{AEAC421E-59FF-4E1F-A09B-0C17225B2177}" type="pres">
      <dgm:prSet presAssocID="{D2731CAA-D00E-46EA-B100-AD19B3EB9DB5}" presName="aNode" presStyleLbl="fgAcc1" presStyleIdx="3" presStyleCnt="4">
        <dgm:presLayoutVars>
          <dgm:bulletEnabled val="1"/>
        </dgm:presLayoutVars>
      </dgm:prSet>
      <dgm:spPr/>
      <dgm:t>
        <a:bodyPr/>
        <a:lstStyle/>
        <a:p>
          <a:endParaRPr lang="ru-RU"/>
        </a:p>
      </dgm:t>
    </dgm:pt>
    <dgm:pt modelId="{2D70C999-6F97-4F76-9389-51C3BD3B40B2}" type="pres">
      <dgm:prSet presAssocID="{D2731CAA-D00E-46EA-B100-AD19B3EB9DB5}" presName="aSpace" presStyleCnt="0"/>
      <dgm:spPr/>
    </dgm:pt>
  </dgm:ptLst>
  <dgm:cxnLst>
    <dgm:cxn modelId="{AB9E07C5-D30C-43A5-8881-145B0A7FF539}" type="presOf" srcId="{7ECC6123-2475-4422-8C92-6E6EC5DB9C46}" destId="{7990501E-854B-49A7-87AF-5D4FFB9AFE67}" srcOrd="0" destOrd="0" presId="urn:microsoft.com/office/officeart/2005/8/layout/pyramid2"/>
    <dgm:cxn modelId="{685173DB-1485-4EDE-8169-A90DC60C33A2}" type="presOf" srcId="{CB22CF8E-1E72-4B4E-89DA-161B6C90DBBE}" destId="{D3C0D7D3-A9DD-4A85-966F-0A0DF1A7D34D}" srcOrd="0" destOrd="0" presId="urn:microsoft.com/office/officeart/2005/8/layout/pyramid2"/>
    <dgm:cxn modelId="{1B78A646-4F60-4FC6-B100-625077A7AE48}" srcId="{CB22CF8E-1E72-4B4E-89DA-161B6C90DBBE}" destId="{7ECC6123-2475-4422-8C92-6E6EC5DB9C46}" srcOrd="0" destOrd="0" parTransId="{8F918ED0-896B-4509-BFF1-8C3BEF64FBF7}" sibTransId="{0D0C161B-3954-45F5-923F-AF468E04B004}"/>
    <dgm:cxn modelId="{D46B4C11-1981-42E1-863A-7F15F3EA4A32}" type="presOf" srcId="{78BDC6DB-324E-474C-BA03-C94AFF83C90C}" destId="{EC474B2E-0D7A-4D10-B995-9CE78C60EB0B}" srcOrd="0" destOrd="0" presId="urn:microsoft.com/office/officeart/2005/8/layout/pyramid2"/>
    <dgm:cxn modelId="{98DB4831-8187-484D-B091-4C54C9C70CE4}" type="presOf" srcId="{835970F5-C6B8-477A-A4F1-8D5893DBAA60}" destId="{81658013-DD1E-4554-BC51-AEB461B31506}" srcOrd="0" destOrd="0" presId="urn:microsoft.com/office/officeart/2005/8/layout/pyramid2"/>
    <dgm:cxn modelId="{416A517B-372D-40DD-BB6D-95467BE8C32F}" srcId="{CB22CF8E-1E72-4B4E-89DA-161B6C90DBBE}" destId="{78BDC6DB-324E-474C-BA03-C94AFF83C90C}" srcOrd="1" destOrd="0" parTransId="{C77617C6-6706-46E6-B28F-75B59B31FC66}" sibTransId="{557045A8-2347-411C-8D4B-A6F15B9B4DB4}"/>
    <dgm:cxn modelId="{3B33A76E-DA49-429A-BBFD-5FD9431726A5}" type="presOf" srcId="{D2731CAA-D00E-46EA-B100-AD19B3EB9DB5}" destId="{AEAC421E-59FF-4E1F-A09B-0C17225B2177}" srcOrd="0" destOrd="0" presId="urn:microsoft.com/office/officeart/2005/8/layout/pyramid2"/>
    <dgm:cxn modelId="{737548DD-EE33-4BDB-A69A-84BF8D7EE98F}" srcId="{CB22CF8E-1E72-4B4E-89DA-161B6C90DBBE}" destId="{D2731CAA-D00E-46EA-B100-AD19B3EB9DB5}" srcOrd="3" destOrd="0" parTransId="{ABE1146A-EF5E-4147-B8C7-C6BF2924E2CE}" sibTransId="{51430E89-6DF0-4D47-AFA6-BD3EC47B23FD}"/>
    <dgm:cxn modelId="{FD39C361-80F6-4043-8ABA-D91233BDA277}" srcId="{CB22CF8E-1E72-4B4E-89DA-161B6C90DBBE}" destId="{835970F5-C6B8-477A-A4F1-8D5893DBAA60}" srcOrd="2" destOrd="0" parTransId="{D2A1B1AC-2F27-4DEA-A8C6-22457048605C}" sibTransId="{9A8797AA-061B-4293-9A2E-E2233DE8C2D0}"/>
    <dgm:cxn modelId="{6327BC99-AB8F-4374-9FCC-EC1128D85528}" type="presParOf" srcId="{D3C0D7D3-A9DD-4A85-966F-0A0DF1A7D34D}" destId="{B27D144B-E194-4B7C-8096-6699C3FBFE92}" srcOrd="0" destOrd="0" presId="urn:microsoft.com/office/officeart/2005/8/layout/pyramid2"/>
    <dgm:cxn modelId="{B0BCA012-3C30-494D-A92A-85B0D5B1F95A}" type="presParOf" srcId="{D3C0D7D3-A9DD-4A85-966F-0A0DF1A7D34D}" destId="{93396110-9D32-4CCE-B9AA-8DE92BC430FE}" srcOrd="1" destOrd="0" presId="urn:microsoft.com/office/officeart/2005/8/layout/pyramid2"/>
    <dgm:cxn modelId="{E35EB818-404D-4CAC-8440-674FA4ECE6AB}" type="presParOf" srcId="{93396110-9D32-4CCE-B9AA-8DE92BC430FE}" destId="{7990501E-854B-49A7-87AF-5D4FFB9AFE67}" srcOrd="0" destOrd="0" presId="urn:microsoft.com/office/officeart/2005/8/layout/pyramid2"/>
    <dgm:cxn modelId="{97446E42-DA78-41AD-909D-33A3C3292867}" type="presParOf" srcId="{93396110-9D32-4CCE-B9AA-8DE92BC430FE}" destId="{FA8D8460-8CE6-49E5-B116-E944845B9735}" srcOrd="1" destOrd="0" presId="urn:microsoft.com/office/officeart/2005/8/layout/pyramid2"/>
    <dgm:cxn modelId="{D8F1523C-0761-4895-A121-88B170A54175}" type="presParOf" srcId="{93396110-9D32-4CCE-B9AA-8DE92BC430FE}" destId="{EC474B2E-0D7A-4D10-B995-9CE78C60EB0B}" srcOrd="2" destOrd="0" presId="urn:microsoft.com/office/officeart/2005/8/layout/pyramid2"/>
    <dgm:cxn modelId="{F47303B4-781F-4D70-BCD6-1E83F4DAEECB}" type="presParOf" srcId="{93396110-9D32-4CCE-B9AA-8DE92BC430FE}" destId="{6F4EA8DA-CF0B-43B0-94C7-24207A5A5ECC}" srcOrd="3" destOrd="0" presId="urn:microsoft.com/office/officeart/2005/8/layout/pyramid2"/>
    <dgm:cxn modelId="{61569D77-5D37-447C-8366-34F75FB2FCD7}" type="presParOf" srcId="{93396110-9D32-4CCE-B9AA-8DE92BC430FE}" destId="{81658013-DD1E-4554-BC51-AEB461B31506}" srcOrd="4" destOrd="0" presId="urn:microsoft.com/office/officeart/2005/8/layout/pyramid2"/>
    <dgm:cxn modelId="{6D65C241-BB58-436C-A3D9-3E97F475C0EE}" type="presParOf" srcId="{93396110-9D32-4CCE-B9AA-8DE92BC430FE}" destId="{2D1DD1EA-49DB-4BD5-AE2A-C7AA51900BBD}" srcOrd="5" destOrd="0" presId="urn:microsoft.com/office/officeart/2005/8/layout/pyramid2"/>
    <dgm:cxn modelId="{2BF75570-D9A8-4151-AD17-F75395D081F3}" type="presParOf" srcId="{93396110-9D32-4CCE-B9AA-8DE92BC430FE}" destId="{AEAC421E-59FF-4E1F-A09B-0C17225B2177}" srcOrd="6" destOrd="0" presId="urn:microsoft.com/office/officeart/2005/8/layout/pyramid2"/>
    <dgm:cxn modelId="{662D0E0B-7DDF-4AA2-815E-62DA3482C4AC}" type="presParOf" srcId="{93396110-9D32-4CCE-B9AA-8DE92BC430FE}" destId="{2D70C999-6F97-4F76-9389-51C3BD3B40B2}" srcOrd="7" destOrd="0" presId="urn:microsoft.com/office/officeart/2005/8/layout/pyramid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AACC2-E868-48E7-B799-C710A1C64B9E}">
      <dsp:nvSpPr>
        <dsp:cNvPr id="0" name=""/>
        <dsp:cNvSpPr/>
      </dsp:nvSpPr>
      <dsp:spPr>
        <a:xfrm>
          <a:off x="7155162" y="3108496"/>
          <a:ext cx="91440" cy="853051"/>
        </a:xfrm>
        <a:custGeom>
          <a:avLst/>
          <a:gdLst/>
          <a:ahLst/>
          <a:cxnLst/>
          <a:rect l="0" t="0" r="0" b="0"/>
          <a:pathLst>
            <a:path>
              <a:moveTo>
                <a:pt x="45720" y="0"/>
              </a:moveTo>
              <a:lnTo>
                <a:pt x="45720" y="853051"/>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8C43F5-28A9-4FB0-8BE6-435C55A3D781}">
      <dsp:nvSpPr>
        <dsp:cNvPr id="0" name=""/>
        <dsp:cNvSpPr/>
      </dsp:nvSpPr>
      <dsp:spPr>
        <a:xfrm>
          <a:off x="5408414" y="1149489"/>
          <a:ext cx="1792467" cy="853051"/>
        </a:xfrm>
        <a:custGeom>
          <a:avLst/>
          <a:gdLst/>
          <a:ahLst/>
          <a:cxnLst/>
          <a:rect l="0" t="0" r="0" b="0"/>
          <a:pathLst>
            <a:path>
              <a:moveTo>
                <a:pt x="0" y="0"/>
              </a:moveTo>
              <a:lnTo>
                <a:pt x="0" y="581329"/>
              </a:lnTo>
              <a:lnTo>
                <a:pt x="1792467" y="581329"/>
              </a:lnTo>
              <a:lnTo>
                <a:pt x="1792467" y="853051"/>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2261CD-3C71-4763-94DE-0B50503D823C}">
      <dsp:nvSpPr>
        <dsp:cNvPr id="0" name=""/>
        <dsp:cNvSpPr/>
      </dsp:nvSpPr>
      <dsp:spPr>
        <a:xfrm>
          <a:off x="3570227" y="3065154"/>
          <a:ext cx="91440" cy="853051"/>
        </a:xfrm>
        <a:custGeom>
          <a:avLst/>
          <a:gdLst/>
          <a:ahLst/>
          <a:cxnLst/>
          <a:rect l="0" t="0" r="0" b="0"/>
          <a:pathLst>
            <a:path>
              <a:moveTo>
                <a:pt x="45720" y="0"/>
              </a:moveTo>
              <a:lnTo>
                <a:pt x="45720" y="853051"/>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A762DCE-B975-4C0C-A518-F5857702AD01}">
      <dsp:nvSpPr>
        <dsp:cNvPr id="0" name=""/>
        <dsp:cNvSpPr/>
      </dsp:nvSpPr>
      <dsp:spPr>
        <a:xfrm>
          <a:off x="3615947" y="1149489"/>
          <a:ext cx="1792467" cy="853051"/>
        </a:xfrm>
        <a:custGeom>
          <a:avLst/>
          <a:gdLst/>
          <a:ahLst/>
          <a:cxnLst/>
          <a:rect l="0" t="0" r="0" b="0"/>
          <a:pathLst>
            <a:path>
              <a:moveTo>
                <a:pt x="1792467" y="0"/>
              </a:moveTo>
              <a:lnTo>
                <a:pt x="1792467" y="581329"/>
              </a:lnTo>
              <a:lnTo>
                <a:pt x="0" y="581329"/>
              </a:lnTo>
              <a:lnTo>
                <a:pt x="0" y="853051"/>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CCCCB7-DB3B-4126-92C0-EC7CAC27B0F0}">
      <dsp:nvSpPr>
        <dsp:cNvPr id="0" name=""/>
        <dsp:cNvSpPr/>
      </dsp:nvSpPr>
      <dsp:spPr>
        <a:xfrm>
          <a:off x="3236521" y="2725"/>
          <a:ext cx="4343787" cy="1146763"/>
        </a:xfrm>
        <a:prstGeom prst="roundRect">
          <a:avLst>
            <a:gd name="adj" fmla="val 10000"/>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sp>
    <dsp:sp modelId="{609B898C-DCA4-42C4-A4B8-3510DA3190FA}">
      <dsp:nvSpPr>
        <dsp:cNvPr id="0" name=""/>
        <dsp:cNvSpPr/>
      </dsp:nvSpPr>
      <dsp:spPr>
        <a:xfrm>
          <a:off x="3562424" y="312333"/>
          <a:ext cx="4343787" cy="1146763"/>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b="1" kern="1200" dirty="0"/>
            <a:t>Типы риторического обоснования</a:t>
          </a:r>
        </a:p>
      </dsp:txBody>
      <dsp:txXfrm>
        <a:off x="3596012" y="345921"/>
        <a:ext cx="4276611" cy="1079587"/>
      </dsp:txXfrm>
    </dsp:sp>
    <dsp:sp modelId="{8B9847D5-A8C2-44A7-A0B2-C0993EC547E1}">
      <dsp:nvSpPr>
        <dsp:cNvPr id="0" name=""/>
        <dsp:cNvSpPr/>
      </dsp:nvSpPr>
      <dsp:spPr>
        <a:xfrm>
          <a:off x="2149383" y="2002540"/>
          <a:ext cx="2933128" cy="1062614"/>
        </a:xfrm>
        <a:prstGeom prst="roundRect">
          <a:avLst>
            <a:gd name="adj" fmla="val 10000"/>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sp>
    <dsp:sp modelId="{9D500A76-DE6E-476B-BF8E-0342D275DD74}">
      <dsp:nvSpPr>
        <dsp:cNvPr id="0" name=""/>
        <dsp:cNvSpPr/>
      </dsp:nvSpPr>
      <dsp:spPr>
        <a:xfrm>
          <a:off x="2475286" y="2312148"/>
          <a:ext cx="2933128" cy="1062614"/>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t>Аргументы к обещанию</a:t>
          </a:r>
        </a:p>
      </dsp:txBody>
      <dsp:txXfrm>
        <a:off x="2506409" y="2343271"/>
        <a:ext cx="2870882" cy="1000368"/>
      </dsp:txXfrm>
    </dsp:sp>
    <dsp:sp modelId="{57286BF3-2E58-49EA-97CD-FB083F3A6E6D}">
      <dsp:nvSpPr>
        <dsp:cNvPr id="0" name=""/>
        <dsp:cNvSpPr/>
      </dsp:nvSpPr>
      <dsp:spPr>
        <a:xfrm>
          <a:off x="2149383" y="3918206"/>
          <a:ext cx="2933128" cy="2005244"/>
        </a:xfrm>
        <a:prstGeom prst="roundRect">
          <a:avLst>
            <a:gd name="adj" fmla="val 10000"/>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sp>
    <dsp:sp modelId="{89AC46E9-D3BA-4F6A-81D8-853BDB6B1FDF}">
      <dsp:nvSpPr>
        <dsp:cNvPr id="0" name=""/>
        <dsp:cNvSpPr/>
      </dsp:nvSpPr>
      <dsp:spPr>
        <a:xfrm>
          <a:off x="2475286" y="4227814"/>
          <a:ext cx="2933128" cy="2005244"/>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cs typeface="Times New Roman" pitchFamily="18" charset="0"/>
            </a:rPr>
            <a:t>указание на что-либо желательное, рассматриваемое как хорошее, например общечеловеческие ценности</a:t>
          </a:r>
          <a:endParaRPr lang="ru-RU" sz="1700" kern="1200" dirty="0"/>
        </a:p>
      </dsp:txBody>
      <dsp:txXfrm>
        <a:off x="2534018" y="4286546"/>
        <a:ext cx="2815664" cy="1887780"/>
      </dsp:txXfrm>
    </dsp:sp>
    <dsp:sp modelId="{D23E83D9-7536-43D6-A65F-094629133CB4}">
      <dsp:nvSpPr>
        <dsp:cNvPr id="0" name=""/>
        <dsp:cNvSpPr/>
      </dsp:nvSpPr>
      <dsp:spPr>
        <a:xfrm>
          <a:off x="5734318" y="2002540"/>
          <a:ext cx="2933128" cy="1105955"/>
        </a:xfrm>
        <a:prstGeom prst="roundRect">
          <a:avLst>
            <a:gd name="adj" fmla="val 10000"/>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sp>
    <dsp:sp modelId="{BC58060B-0A52-4E74-863B-A5DF181D8C4E}">
      <dsp:nvSpPr>
        <dsp:cNvPr id="0" name=""/>
        <dsp:cNvSpPr/>
      </dsp:nvSpPr>
      <dsp:spPr>
        <a:xfrm>
          <a:off x="6060221" y="2312148"/>
          <a:ext cx="2933128" cy="1105955"/>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t>Аргументы к угрозе</a:t>
          </a:r>
        </a:p>
      </dsp:txBody>
      <dsp:txXfrm>
        <a:off x="6092613" y="2344540"/>
        <a:ext cx="2868344" cy="1041171"/>
      </dsp:txXfrm>
    </dsp:sp>
    <dsp:sp modelId="{2F9DB11F-BF17-4521-854A-8AE08676280A}">
      <dsp:nvSpPr>
        <dsp:cNvPr id="0" name=""/>
        <dsp:cNvSpPr/>
      </dsp:nvSpPr>
      <dsp:spPr>
        <a:xfrm>
          <a:off x="5734318" y="3961547"/>
          <a:ext cx="2933128" cy="1935119"/>
        </a:xfrm>
        <a:prstGeom prst="roundRect">
          <a:avLst>
            <a:gd name="adj" fmla="val 10000"/>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sp>
    <dsp:sp modelId="{EE5C6FC8-49E1-415C-8926-D722C03E27A0}">
      <dsp:nvSpPr>
        <dsp:cNvPr id="0" name=""/>
        <dsp:cNvSpPr/>
      </dsp:nvSpPr>
      <dsp:spPr>
        <a:xfrm>
          <a:off x="6060221" y="4271155"/>
          <a:ext cx="2933128" cy="193511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cs typeface="Times New Roman" pitchFamily="18" charset="0"/>
            </a:rPr>
            <a:t>указание на что-либо нежелательное, оцениваемое как плохое, например социальные пороки </a:t>
          </a:r>
          <a:endParaRPr lang="ru-RU" sz="1700" kern="1200" dirty="0"/>
        </a:p>
      </dsp:txBody>
      <dsp:txXfrm>
        <a:off x="6116899" y="4327833"/>
        <a:ext cx="2819772" cy="18217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D144B-E194-4B7C-8096-6699C3FBFE92}">
      <dsp:nvSpPr>
        <dsp:cNvPr id="0" name=""/>
        <dsp:cNvSpPr/>
      </dsp:nvSpPr>
      <dsp:spPr>
        <a:xfrm>
          <a:off x="2564805" y="0"/>
          <a:ext cx="4370664" cy="4370664"/>
        </a:xfrm>
        <a:prstGeom prst="triangl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990501E-854B-49A7-87AF-5D4FFB9AFE67}">
      <dsp:nvSpPr>
        <dsp:cNvPr id="0" name=""/>
        <dsp:cNvSpPr/>
      </dsp:nvSpPr>
      <dsp:spPr>
        <a:xfrm>
          <a:off x="4750137" y="437493"/>
          <a:ext cx="2840931" cy="776817"/>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a:t>Тезис</a:t>
          </a:r>
        </a:p>
      </dsp:txBody>
      <dsp:txXfrm>
        <a:off x="4788058" y="475414"/>
        <a:ext cx="2765089" cy="700975"/>
      </dsp:txXfrm>
    </dsp:sp>
    <dsp:sp modelId="{EC474B2E-0D7A-4D10-B995-9CE78C60EB0B}">
      <dsp:nvSpPr>
        <dsp:cNvPr id="0" name=""/>
        <dsp:cNvSpPr/>
      </dsp:nvSpPr>
      <dsp:spPr>
        <a:xfrm>
          <a:off x="4750137" y="1311412"/>
          <a:ext cx="2840931" cy="776817"/>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a:t>Логический переход</a:t>
          </a:r>
        </a:p>
      </dsp:txBody>
      <dsp:txXfrm>
        <a:off x="4788058" y="1349333"/>
        <a:ext cx="2765089" cy="700975"/>
      </dsp:txXfrm>
    </dsp:sp>
    <dsp:sp modelId="{81658013-DD1E-4554-BC51-AEB461B31506}">
      <dsp:nvSpPr>
        <dsp:cNvPr id="0" name=""/>
        <dsp:cNvSpPr/>
      </dsp:nvSpPr>
      <dsp:spPr>
        <a:xfrm>
          <a:off x="4750137" y="2185331"/>
          <a:ext cx="2840931" cy="776817"/>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b="1" kern="1200" dirty="0"/>
            <a:t>Иллюстративная часть</a:t>
          </a:r>
        </a:p>
      </dsp:txBody>
      <dsp:txXfrm>
        <a:off x="4788058" y="2223252"/>
        <a:ext cx="2765089" cy="700975"/>
      </dsp:txXfrm>
    </dsp:sp>
    <dsp:sp modelId="{AEAC421E-59FF-4E1F-A09B-0C17225B2177}">
      <dsp:nvSpPr>
        <dsp:cNvPr id="0" name=""/>
        <dsp:cNvSpPr/>
      </dsp:nvSpPr>
      <dsp:spPr>
        <a:xfrm>
          <a:off x="4750137" y="3059251"/>
          <a:ext cx="2840931" cy="776817"/>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err="1"/>
            <a:t>Микровывод</a:t>
          </a:r>
          <a:endParaRPr lang="ru-RU" sz="1900" kern="1200" dirty="0"/>
        </a:p>
      </dsp:txBody>
      <dsp:txXfrm>
        <a:off x="4788058" y="3097172"/>
        <a:ext cx="2765089" cy="7009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D2E79-2B4D-4E62-864A-02151B231A53}" type="datetimeFigureOut">
              <a:rPr lang="ru-RU" smtClean="0"/>
              <a:pPr/>
              <a:t>12.03.2019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B573F-8AD4-43D7-A286-EB271D56E441}" type="slidenum">
              <a:rPr lang="ru-RU" smtClean="0"/>
              <a:pPr/>
              <a:t>‹#›</a:t>
            </a:fld>
            <a:endParaRPr lang="ru-RU"/>
          </a:p>
        </p:txBody>
      </p:sp>
    </p:spTree>
    <p:extLst>
      <p:ext uri="{BB962C8B-B14F-4D97-AF65-F5344CB8AC3E}">
        <p14:creationId xmlns="" xmlns:p14="http://schemas.microsoft.com/office/powerpoint/2010/main" val="1270008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683848E-2172-40CD-9DDA-2153FC49032A}" type="slidenum">
              <a:rPr lang="ru-RU" smtClean="0"/>
              <a:pPr/>
              <a:t>2</a:t>
            </a:fld>
            <a:endParaRPr lang="ru-RU" dirty="0"/>
          </a:p>
        </p:txBody>
      </p:sp>
    </p:spTree>
    <p:extLst>
      <p:ext uri="{BB962C8B-B14F-4D97-AF65-F5344CB8AC3E}">
        <p14:creationId xmlns="" xmlns:p14="http://schemas.microsoft.com/office/powerpoint/2010/main" val="3110357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683848E-2172-40CD-9DDA-2153FC49032A}" type="slidenum">
              <a:rPr lang="ru-RU" smtClean="0"/>
              <a:pPr/>
              <a:t>3</a:t>
            </a:fld>
            <a:endParaRPr lang="ru-RU" dirty="0"/>
          </a:p>
        </p:txBody>
      </p:sp>
    </p:spTree>
    <p:extLst>
      <p:ext uri="{BB962C8B-B14F-4D97-AF65-F5344CB8AC3E}">
        <p14:creationId xmlns="" xmlns:p14="http://schemas.microsoft.com/office/powerpoint/2010/main" val="3110357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772955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372578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380737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348388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1117845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668158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2831765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96597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423801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56954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401419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289370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249830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245185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40620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903199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8AF0905-9866-44C5-B21D-829DAAC96340}" type="datetimeFigureOut">
              <a:rPr lang="ru-RU" smtClean="0"/>
              <a:pPr/>
              <a:t>12.03.2019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329331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43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8AF0905-9866-44C5-B21D-829DAAC96340}" type="datetimeFigureOut">
              <a:rPr lang="ru-RU" smtClean="0"/>
              <a:pPr/>
              <a:t>12.03.2019</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9B9422D-E73C-4633-BCE6-A78DC64F07C0}" type="slidenum">
              <a:rPr lang="ru-RU" smtClean="0"/>
              <a:pPr/>
              <a:t>‹#›</a:t>
            </a:fld>
            <a:endParaRPr lang="ru-RU"/>
          </a:p>
        </p:txBody>
      </p:sp>
    </p:spTree>
    <p:extLst>
      <p:ext uri="{BB962C8B-B14F-4D97-AF65-F5344CB8AC3E}">
        <p14:creationId xmlns="" xmlns:p14="http://schemas.microsoft.com/office/powerpoint/2010/main" val="371108548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7D63A52-78BF-48FA-B153-23980DD80566}"/>
              </a:ext>
            </a:extLst>
          </p:cNvPr>
          <p:cNvSpPr>
            <a:spLocks noGrp="1"/>
          </p:cNvSpPr>
          <p:nvPr>
            <p:ph type="ctrTitle"/>
          </p:nvPr>
        </p:nvSpPr>
        <p:spPr>
          <a:xfrm>
            <a:off x="684212" y="533401"/>
            <a:ext cx="10663726" cy="2781300"/>
          </a:xfrm>
        </p:spPr>
        <p:txBody>
          <a:bodyPr>
            <a:normAutofit/>
          </a:bodyPr>
          <a:lstStyle/>
          <a:p>
            <a:pPr algn="ctr"/>
            <a:r>
              <a:rPr lang="ru-RU" sz="1800" b="1" dirty="0" err="1">
                <a:solidFill>
                  <a:schemeClr val="bg1"/>
                </a:solidFill>
              </a:rPr>
              <a:t>Вебинар</a:t>
            </a:r>
            <a:r>
              <a:rPr lang="ru-RU" sz="1800" b="1" dirty="0">
                <a:solidFill>
                  <a:schemeClr val="bg1"/>
                </a:solidFill>
              </a:rPr>
              <a:t> 4</a:t>
            </a:r>
            <a:br>
              <a:rPr lang="ru-RU" sz="1800" b="1" dirty="0">
                <a:solidFill>
                  <a:schemeClr val="bg1"/>
                </a:solidFill>
              </a:rPr>
            </a:br>
            <a:r>
              <a:rPr lang="ru-RU" sz="2400" b="1" dirty="0">
                <a:solidFill>
                  <a:schemeClr val="bg1"/>
                </a:solidFill>
              </a:rPr>
              <a:t/>
            </a:r>
            <a:br>
              <a:rPr lang="ru-RU" sz="2400" b="1" dirty="0">
                <a:solidFill>
                  <a:schemeClr val="bg1"/>
                </a:solidFill>
              </a:rPr>
            </a:br>
            <a:r>
              <a:rPr lang="ru-RU" sz="3600" b="1" dirty="0">
                <a:solidFill>
                  <a:schemeClr val="bg1"/>
                </a:solidFill>
              </a:rPr>
              <a:t>Как обосновать свое отношение</a:t>
            </a:r>
            <a:br>
              <a:rPr lang="ru-RU" sz="3600" b="1" dirty="0">
                <a:solidFill>
                  <a:schemeClr val="bg1"/>
                </a:solidFill>
              </a:rPr>
            </a:br>
            <a:r>
              <a:rPr lang="ru-RU" sz="3600" b="1" dirty="0">
                <a:solidFill>
                  <a:schemeClr val="bg1"/>
                </a:solidFill>
              </a:rPr>
              <a:t>к позиции автора</a:t>
            </a:r>
            <a:r>
              <a:rPr lang="ru-RU" b="1" dirty="0">
                <a:solidFill>
                  <a:schemeClr val="bg1"/>
                </a:solidFill>
              </a:rPr>
              <a:t/>
            </a:r>
            <a:br>
              <a:rPr lang="ru-RU" b="1" dirty="0">
                <a:solidFill>
                  <a:schemeClr val="bg1"/>
                </a:solidFill>
              </a:rPr>
            </a:br>
            <a:r>
              <a:rPr lang="ru-RU" b="1" dirty="0">
                <a:solidFill>
                  <a:schemeClr val="bg1"/>
                </a:solidFill>
                <a:effectLst>
                  <a:outerShdw blurRad="38100" dist="38100" dir="2700000" algn="tl">
                    <a:srgbClr val="000000">
                      <a:alpha val="43137"/>
                    </a:srgbClr>
                  </a:outerShdw>
                </a:effectLst>
              </a:rPr>
              <a:t> </a:t>
            </a:r>
          </a:p>
        </p:txBody>
      </p:sp>
      <p:sp>
        <p:nvSpPr>
          <p:cNvPr id="3" name="Подзаголовок 2">
            <a:extLst>
              <a:ext uri="{FF2B5EF4-FFF2-40B4-BE49-F238E27FC236}">
                <a16:creationId xmlns="" xmlns:a16="http://schemas.microsoft.com/office/drawing/2014/main" id="{4E1D295F-E63F-4A90-A423-8FAB025BFD84}"/>
              </a:ext>
            </a:extLst>
          </p:cNvPr>
          <p:cNvSpPr>
            <a:spLocks noGrp="1"/>
          </p:cNvSpPr>
          <p:nvPr>
            <p:ph type="subTitle" idx="1"/>
          </p:nvPr>
        </p:nvSpPr>
        <p:spPr>
          <a:xfrm>
            <a:off x="684212" y="4513277"/>
            <a:ext cx="10663726" cy="1811322"/>
          </a:xfrm>
        </p:spPr>
        <p:txBody>
          <a:bodyPr>
            <a:normAutofit/>
          </a:bodyPr>
          <a:lstStyle/>
          <a:p>
            <a:r>
              <a:rPr lang="ru-RU" sz="2800">
                <a:solidFill>
                  <a:schemeClr val="bg1"/>
                </a:solidFill>
              </a:rPr>
              <a:t>Нарушевич Андрей Георгиевич</a:t>
            </a:r>
            <a:endParaRPr lang="ru-RU" sz="2800" dirty="0">
              <a:solidFill>
                <a:schemeClr val="bg1"/>
              </a:solidFill>
            </a:endParaRPr>
          </a:p>
        </p:txBody>
      </p:sp>
    </p:spTree>
    <p:extLst>
      <p:ext uri="{BB962C8B-B14F-4D97-AF65-F5344CB8AC3E}">
        <p14:creationId xmlns="" xmlns:p14="http://schemas.microsoft.com/office/powerpoint/2010/main" val="4187209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4998" y="417038"/>
            <a:ext cx="8534400" cy="1507067"/>
          </a:xfrm>
        </p:spPr>
        <p:txBody>
          <a:bodyPr/>
          <a:lstStyle/>
          <a:p>
            <a:pPr algn="ctr"/>
            <a:r>
              <a:rPr lang="ru-RU" b="1" dirty="0">
                <a:solidFill>
                  <a:schemeClr val="bg1"/>
                </a:solidFill>
                <a:effectLst>
                  <a:outerShdw blurRad="38100" dist="38100" dir="2700000" algn="tl">
                    <a:srgbClr val="000000">
                      <a:alpha val="43137"/>
                    </a:srgbClr>
                  </a:outerShdw>
                </a:effectLst>
              </a:rPr>
              <a:t> поддерживающая аргументация </a:t>
            </a:r>
          </a:p>
        </p:txBody>
      </p:sp>
      <p:graphicFrame>
        <p:nvGraphicFramePr>
          <p:cNvPr id="4" name="Содержимое 3"/>
          <p:cNvGraphicFramePr>
            <a:graphicFrameLocks noGrp="1"/>
          </p:cNvGraphicFramePr>
          <p:nvPr>
            <p:ph idx="1"/>
          </p:nvPr>
        </p:nvGraphicFramePr>
        <p:xfrm>
          <a:off x="744466" y="2133755"/>
          <a:ext cx="9313933" cy="4023360"/>
        </p:xfrm>
        <a:graphic>
          <a:graphicData uri="http://schemas.openxmlformats.org/drawingml/2006/table">
            <a:tbl>
              <a:tblPr firstRow="1" bandRow="1">
                <a:tableStyleId>{2D5ABB26-0587-4C30-8999-92F81FD0307C}</a:tableStyleId>
              </a:tblPr>
              <a:tblGrid>
                <a:gridCol w="2298077">
                  <a:extLst>
                    <a:ext uri="{9D8B030D-6E8A-4147-A177-3AD203B41FA5}">
                      <a16:colId xmlns="" xmlns:a16="http://schemas.microsoft.com/office/drawing/2014/main" val="20000"/>
                    </a:ext>
                  </a:extLst>
                </a:gridCol>
                <a:gridCol w="7015856">
                  <a:extLst>
                    <a:ext uri="{9D8B030D-6E8A-4147-A177-3AD203B41FA5}">
                      <a16:colId xmlns="" xmlns:a16="http://schemas.microsoft.com/office/drawing/2014/main" val="20001"/>
                    </a:ext>
                  </a:extLst>
                </a:gridCol>
              </a:tblGrid>
              <a:tr h="370840">
                <a:tc>
                  <a:txBody>
                    <a:bodyPr/>
                    <a:lstStyle/>
                    <a:p>
                      <a:r>
                        <a:rPr lang="ru-RU" b="1" dirty="0">
                          <a:solidFill>
                            <a:schemeClr val="bg1"/>
                          </a:solidFill>
                        </a:rPr>
                        <a:t>Тезис (собственная позиция)</a:t>
                      </a:r>
                    </a:p>
                  </a:txBody>
                  <a:tcPr/>
                </a:tc>
                <a:tc>
                  <a:txBody>
                    <a:bodyPr/>
                    <a:lstStyle/>
                    <a:p>
                      <a:pPr indent="457200"/>
                      <a:r>
                        <a:rPr lang="ru-RU" dirty="0">
                          <a:solidFill>
                            <a:schemeClr val="bg1"/>
                          </a:solidFill>
                        </a:rPr>
                        <a:t>Я думаю, с автором будет</a:t>
                      </a:r>
                      <a:r>
                        <a:rPr lang="ru-RU" baseline="0" dirty="0">
                          <a:solidFill>
                            <a:schemeClr val="bg1"/>
                          </a:solidFill>
                        </a:rPr>
                        <a:t> согласен каждый</a:t>
                      </a:r>
                      <a:r>
                        <a:rPr lang="ru-RU" dirty="0">
                          <a:solidFill>
                            <a:schemeClr val="bg1"/>
                          </a:solidFill>
                        </a:rPr>
                        <a:t>:  человек должен находить в себе силы делать добрые</a:t>
                      </a:r>
                      <a:r>
                        <a:rPr lang="ru-RU" baseline="0" dirty="0">
                          <a:solidFill>
                            <a:schemeClr val="bg1"/>
                          </a:solidFill>
                        </a:rPr>
                        <a:t> дела.</a:t>
                      </a:r>
                      <a:endParaRPr lang="ru-RU" dirty="0">
                        <a:solidFill>
                          <a:schemeClr val="bg1"/>
                        </a:solidFill>
                      </a:endParaRPr>
                    </a:p>
                  </a:txBody>
                  <a:tcPr/>
                </a:tc>
                <a:extLst>
                  <a:ext uri="{0D108BD9-81ED-4DB2-BD59-A6C34878D82A}">
                    <a16:rowId xmlns="" xmlns:a16="http://schemas.microsoft.com/office/drawing/2014/main" val="10000"/>
                  </a:ext>
                </a:extLst>
              </a:tr>
              <a:tr h="1112520">
                <a:tc>
                  <a:txBody>
                    <a:bodyPr/>
                    <a:lstStyle/>
                    <a:p>
                      <a:r>
                        <a:rPr lang="ru-RU" b="1" dirty="0">
                          <a:solidFill>
                            <a:schemeClr val="bg1"/>
                          </a:solidFill>
                        </a:rPr>
                        <a:t>Логический</a:t>
                      </a:r>
                      <a:r>
                        <a:rPr lang="ru-RU" b="1" baseline="0" dirty="0">
                          <a:solidFill>
                            <a:schemeClr val="bg1"/>
                          </a:solidFill>
                        </a:rPr>
                        <a:t> переход</a:t>
                      </a:r>
                      <a:endParaRPr lang="ru-RU" b="1" dirty="0">
                        <a:solidFill>
                          <a:schemeClr val="bg1"/>
                        </a:solidFill>
                      </a:endParaRPr>
                    </a:p>
                    <a:p>
                      <a:endParaRPr lang="ru-RU" b="1" dirty="0">
                        <a:solidFill>
                          <a:schemeClr val="bg1"/>
                        </a:solidFill>
                      </a:endParaRPr>
                    </a:p>
                    <a:p>
                      <a:r>
                        <a:rPr lang="ru-RU" b="1" dirty="0">
                          <a:solidFill>
                            <a:schemeClr val="bg1"/>
                          </a:solidFill>
                        </a:rPr>
                        <a:t>Пример (иллюстративная часть)</a:t>
                      </a:r>
                    </a:p>
                    <a:p>
                      <a:endParaRPr lang="ru-RU" b="1" dirty="0">
                        <a:solidFill>
                          <a:schemeClr val="bg1"/>
                        </a:solidFill>
                      </a:endParaRPr>
                    </a:p>
                    <a:p>
                      <a:endParaRPr lang="ru-RU" b="1" dirty="0">
                        <a:solidFill>
                          <a:schemeClr val="bg1"/>
                        </a:solidFill>
                      </a:endParaRPr>
                    </a:p>
                    <a:p>
                      <a:r>
                        <a:rPr lang="ru-RU" b="1" dirty="0" err="1">
                          <a:solidFill>
                            <a:schemeClr val="bg1"/>
                          </a:solidFill>
                        </a:rPr>
                        <a:t>Микровывод</a:t>
                      </a:r>
                      <a:endParaRPr lang="ru-RU" b="1" dirty="0">
                        <a:solidFill>
                          <a:schemeClr val="bg1"/>
                        </a:solidFill>
                      </a:endParaRPr>
                    </a:p>
                  </a:txBody>
                  <a:tcPr/>
                </a:tc>
                <a:tc>
                  <a:txBody>
                    <a:bodyPr/>
                    <a:lstStyle/>
                    <a:p>
                      <a:pPr indent="457200" algn="just"/>
                      <a:r>
                        <a:rPr lang="en-US" dirty="0" smtClean="0">
                          <a:solidFill>
                            <a:schemeClr val="bg1"/>
                          </a:solidFill>
                        </a:rPr>
                        <a:t> </a:t>
                      </a:r>
                      <a:r>
                        <a:rPr lang="ru-RU" dirty="0" smtClean="0">
                          <a:solidFill>
                            <a:schemeClr val="bg1"/>
                          </a:solidFill>
                        </a:rPr>
                        <a:t>Чтобы</a:t>
                      </a:r>
                      <a:r>
                        <a:rPr lang="ru-RU" baseline="0" dirty="0" smtClean="0">
                          <a:solidFill>
                            <a:schemeClr val="bg1"/>
                          </a:solidFill>
                        </a:rPr>
                        <a:t> обосновать свою мысль</a:t>
                      </a:r>
                      <a:r>
                        <a:rPr lang="ru-RU" dirty="0" smtClean="0">
                          <a:solidFill>
                            <a:schemeClr val="bg1"/>
                          </a:solidFill>
                        </a:rPr>
                        <a:t>, </a:t>
                      </a:r>
                      <a:r>
                        <a:rPr lang="ru-RU" dirty="0">
                          <a:solidFill>
                            <a:schemeClr val="bg1"/>
                          </a:solidFill>
                        </a:rPr>
                        <a:t>я хочу обратиться к  </a:t>
                      </a:r>
                      <a:r>
                        <a:rPr lang="ru-RU" dirty="0" smtClean="0">
                          <a:solidFill>
                            <a:schemeClr val="bg1"/>
                          </a:solidFill>
                        </a:rPr>
                        <a:t>опыту русской </a:t>
                      </a:r>
                      <a:r>
                        <a:rPr lang="ru-RU" dirty="0">
                          <a:solidFill>
                            <a:schemeClr val="bg1"/>
                          </a:solidFill>
                        </a:rPr>
                        <a:t>классической</a:t>
                      </a:r>
                      <a:r>
                        <a:rPr lang="ru-RU" baseline="0" dirty="0">
                          <a:solidFill>
                            <a:schemeClr val="bg1"/>
                          </a:solidFill>
                        </a:rPr>
                        <a:t> литературы, которая всегда защищала нравственные ценности. </a:t>
                      </a:r>
                      <a:r>
                        <a:rPr lang="ru-RU" dirty="0">
                          <a:solidFill>
                            <a:schemeClr val="bg1"/>
                          </a:solidFill>
                        </a:rPr>
                        <a:t>Так, в</a:t>
                      </a:r>
                      <a:r>
                        <a:rPr lang="ru-RU" baseline="0" dirty="0">
                          <a:solidFill>
                            <a:schemeClr val="bg1"/>
                          </a:solidFill>
                        </a:rPr>
                        <a:t> романе </a:t>
                      </a:r>
                      <a:r>
                        <a:rPr lang="ru-RU" baseline="0" dirty="0" smtClean="0">
                          <a:solidFill>
                            <a:schemeClr val="bg1"/>
                          </a:solidFill>
                        </a:rPr>
                        <a:t>Ф.М.Достоевского </a:t>
                      </a:r>
                      <a:r>
                        <a:rPr lang="ru-RU" baseline="0" dirty="0">
                          <a:solidFill>
                            <a:schemeClr val="bg1"/>
                          </a:solidFill>
                        </a:rPr>
                        <a:t>«Преступление и наказание» в образе Разумихина воплощен пример деятельного добра – искреннее, бескорыстное желание помочь другу, попавшему в беду. Этот герой не рассуждает о важности добрых дел, а совершает их. </a:t>
                      </a:r>
                      <a:r>
                        <a:rPr lang="ru-RU" dirty="0">
                          <a:solidFill>
                            <a:schemeClr val="bg1"/>
                          </a:solidFill>
                        </a:rPr>
                        <a:t>Таким</a:t>
                      </a:r>
                      <a:r>
                        <a:rPr lang="ru-RU" baseline="0" dirty="0">
                          <a:solidFill>
                            <a:schemeClr val="bg1"/>
                          </a:solidFill>
                        </a:rPr>
                        <a:t> образом,</a:t>
                      </a:r>
                      <a:r>
                        <a:rPr lang="ru-RU" dirty="0">
                          <a:solidFill>
                            <a:schemeClr val="bg1"/>
                          </a:solidFill>
                        </a:rPr>
                        <a:t> Достоевский даёт читателям важный нравственный урок: подлинное добро находит свой источник в человеческой душе.</a:t>
                      </a:r>
                    </a:p>
                  </a:txBody>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4998" y="417039"/>
            <a:ext cx="8534400" cy="849700"/>
          </a:xfrm>
        </p:spPr>
        <p:txBody>
          <a:bodyPr/>
          <a:lstStyle/>
          <a:p>
            <a:pPr algn="ctr"/>
            <a:r>
              <a:rPr lang="ru-RU" b="1" dirty="0">
                <a:solidFill>
                  <a:schemeClr val="bg1"/>
                </a:solidFill>
                <a:effectLst>
                  <a:outerShdw blurRad="38100" dist="38100" dir="2700000" algn="tl">
                    <a:srgbClr val="000000">
                      <a:alpha val="43137"/>
                    </a:srgbClr>
                  </a:outerShdw>
                </a:effectLst>
              </a:rPr>
              <a:t> опровергающая аргументация</a:t>
            </a:r>
          </a:p>
        </p:txBody>
      </p:sp>
      <p:graphicFrame>
        <p:nvGraphicFramePr>
          <p:cNvPr id="4" name="Содержимое 3"/>
          <p:cNvGraphicFramePr>
            <a:graphicFrameLocks noGrp="1"/>
          </p:cNvGraphicFramePr>
          <p:nvPr>
            <p:ph idx="1"/>
            <p:extLst>
              <p:ext uri="{D42A27DB-BD31-4B8C-83A1-F6EECF244321}">
                <p14:modId xmlns="" xmlns:p14="http://schemas.microsoft.com/office/powerpoint/2010/main" val="2128867943"/>
              </p:ext>
            </p:extLst>
          </p:nvPr>
        </p:nvGraphicFramePr>
        <p:xfrm>
          <a:off x="744466" y="1442906"/>
          <a:ext cx="9313933" cy="5208198"/>
        </p:xfrm>
        <a:graphic>
          <a:graphicData uri="http://schemas.openxmlformats.org/drawingml/2006/table">
            <a:tbl>
              <a:tblPr firstRow="1" bandRow="1">
                <a:tableStyleId>{2D5ABB26-0587-4C30-8999-92F81FD0307C}</a:tableStyleId>
              </a:tblPr>
              <a:tblGrid>
                <a:gridCol w="2298077">
                  <a:extLst>
                    <a:ext uri="{9D8B030D-6E8A-4147-A177-3AD203B41FA5}">
                      <a16:colId xmlns="" xmlns:a16="http://schemas.microsoft.com/office/drawing/2014/main" val="20000"/>
                    </a:ext>
                  </a:extLst>
                </a:gridCol>
                <a:gridCol w="7015856">
                  <a:extLst>
                    <a:ext uri="{9D8B030D-6E8A-4147-A177-3AD203B41FA5}">
                      <a16:colId xmlns="" xmlns:a16="http://schemas.microsoft.com/office/drawing/2014/main" val="20001"/>
                    </a:ext>
                  </a:extLst>
                </a:gridCol>
              </a:tblGrid>
              <a:tr h="562063">
                <a:tc>
                  <a:txBody>
                    <a:bodyPr/>
                    <a:lstStyle/>
                    <a:p>
                      <a:r>
                        <a:rPr lang="ru-RU" b="1" dirty="0">
                          <a:solidFill>
                            <a:schemeClr val="bg1"/>
                          </a:solidFill>
                        </a:rPr>
                        <a:t>Позиция автора</a:t>
                      </a:r>
                    </a:p>
                  </a:txBody>
                  <a:tcPr/>
                </a:tc>
                <a:tc>
                  <a:txBody>
                    <a:bodyPr/>
                    <a:lstStyle/>
                    <a:p>
                      <a:pPr indent="457200" algn="just"/>
                      <a:r>
                        <a:rPr lang="ru-RU" sz="1600" dirty="0">
                          <a:solidFill>
                            <a:schemeClr val="bg1"/>
                          </a:solidFill>
                        </a:rPr>
                        <a:t>Война помогает человеку осознать ценность человеческой жизни.</a:t>
                      </a:r>
                    </a:p>
                  </a:txBody>
                  <a:tcPr/>
                </a:tc>
                <a:extLst>
                  <a:ext uri="{0D108BD9-81ED-4DB2-BD59-A6C34878D82A}">
                    <a16:rowId xmlns="" xmlns:a16="http://schemas.microsoft.com/office/drawing/2014/main" val="10000"/>
                  </a:ext>
                </a:extLst>
              </a:tr>
              <a:tr h="73949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b="1" dirty="0" err="1">
                          <a:solidFill>
                            <a:schemeClr val="bg1"/>
                          </a:solidFill>
                        </a:rPr>
                        <a:t>Контртезис</a:t>
                      </a:r>
                      <a:r>
                        <a:rPr lang="ru-RU" b="1" dirty="0">
                          <a:solidFill>
                            <a:schemeClr val="bg1"/>
                          </a:solidFill>
                        </a:rPr>
                        <a:t> (собственная позиция)</a:t>
                      </a:r>
                    </a:p>
                    <a:p>
                      <a:endParaRPr lang="ru-RU" dirty="0"/>
                    </a:p>
                  </a:txBody>
                  <a:tcPr/>
                </a:tc>
                <a:tc>
                  <a:txBody>
                    <a:bodyPr/>
                    <a:lstStyle/>
                    <a:p>
                      <a:pPr marL="0" marR="0" lvl="0" indent="457200" algn="just" defTabSz="457200" rtl="0" eaLnBrk="1" fontAlgn="auto" latinLnBrk="0" hangingPunct="1">
                        <a:lnSpc>
                          <a:spcPct val="100000"/>
                        </a:lnSpc>
                        <a:spcBef>
                          <a:spcPts val="0"/>
                        </a:spcBef>
                        <a:spcAft>
                          <a:spcPts val="0"/>
                        </a:spcAft>
                        <a:buClrTx/>
                        <a:buSzTx/>
                        <a:buFontTx/>
                        <a:buNone/>
                        <a:tabLst/>
                        <a:defRPr/>
                      </a:pPr>
                      <a:r>
                        <a:rPr lang="ru-RU" sz="1600" dirty="0">
                          <a:solidFill>
                            <a:schemeClr val="bg1"/>
                          </a:solidFill>
                        </a:rPr>
                        <a:t> Я не могу согласиться с автором: очень часто люди, оказавшиеся в нечеловеческих условиях войны, вообще теряют нравственные ориентиры и перестают воспринимать чужую жизнь как безусловную ценность.</a:t>
                      </a:r>
                    </a:p>
                  </a:txBody>
                  <a:tcPr/>
                </a:tc>
                <a:extLst>
                  <a:ext uri="{0D108BD9-81ED-4DB2-BD59-A6C34878D82A}">
                    <a16:rowId xmlns="" xmlns:a16="http://schemas.microsoft.com/office/drawing/2014/main" val="3564098885"/>
                  </a:ext>
                </a:extLst>
              </a:tr>
              <a:tr h="3440358">
                <a:tc>
                  <a:txBody>
                    <a:bodyPr/>
                    <a:lstStyle/>
                    <a:p>
                      <a:r>
                        <a:rPr lang="ru-RU" b="1" dirty="0">
                          <a:solidFill>
                            <a:schemeClr val="bg1"/>
                          </a:solidFill>
                        </a:rPr>
                        <a:t> </a:t>
                      </a:r>
                    </a:p>
                    <a:p>
                      <a:endParaRPr lang="ru-RU" b="1" dirty="0">
                        <a:solidFill>
                          <a:schemeClr val="bg1"/>
                        </a:solidFill>
                      </a:endParaRPr>
                    </a:p>
                    <a:p>
                      <a:r>
                        <a:rPr lang="ru-RU" b="1" dirty="0">
                          <a:solidFill>
                            <a:schemeClr val="bg1"/>
                          </a:solidFill>
                        </a:rPr>
                        <a:t>Пример (иллюстративная часть)</a:t>
                      </a:r>
                    </a:p>
                    <a:p>
                      <a:endParaRPr lang="ru-RU" b="1" dirty="0">
                        <a:solidFill>
                          <a:schemeClr val="bg1"/>
                        </a:solidFill>
                      </a:endParaRPr>
                    </a:p>
                    <a:p>
                      <a:endParaRPr lang="ru-RU" b="1" dirty="0">
                        <a:solidFill>
                          <a:schemeClr val="bg1"/>
                        </a:solidFill>
                      </a:endParaRPr>
                    </a:p>
                    <a:p>
                      <a:r>
                        <a:rPr lang="ru-RU" b="1" dirty="0" err="1">
                          <a:solidFill>
                            <a:schemeClr val="bg1"/>
                          </a:solidFill>
                        </a:rPr>
                        <a:t>Микровывод</a:t>
                      </a:r>
                      <a:endParaRPr lang="ru-RU" b="1" dirty="0">
                        <a:solidFill>
                          <a:schemeClr val="bg1"/>
                        </a:solidFill>
                      </a:endParaRPr>
                    </a:p>
                  </a:txBody>
                  <a:tcPr/>
                </a:tc>
                <a:tc>
                  <a:txBody>
                    <a:bodyPr/>
                    <a:lstStyle/>
                    <a:p>
                      <a:pPr indent="457200" algn="just"/>
                      <a:r>
                        <a:rPr lang="ru-RU" sz="1600" dirty="0">
                          <a:solidFill>
                            <a:schemeClr val="bg1"/>
                          </a:solidFill>
                        </a:rPr>
                        <a:t>В качестве примера можно привести людей «потерянного поколения» - так </a:t>
                      </a:r>
                      <a:r>
                        <a:rPr lang="ru-RU" sz="1600" dirty="0" smtClean="0">
                          <a:solidFill>
                            <a:schemeClr val="bg1"/>
                          </a:solidFill>
                        </a:rPr>
                        <a:t>называли </a:t>
                      </a:r>
                      <a:r>
                        <a:rPr lang="ru-RU" sz="1600" dirty="0">
                          <a:solidFill>
                            <a:schemeClr val="bg1"/>
                          </a:solidFill>
                        </a:rPr>
                        <a:t>молодых фронтовиков, которые воевали между 1914 и 1918 годами и вернулись домой морально или физически искалеченными. Их также называют «неучтенными жертвами войны». Вернувшись с фронта, эти люди  не могли начать нормальную жизнь. После перенесенных ужасов войны все казалось им мелочным и недостойным внимания.</a:t>
                      </a:r>
                    </a:p>
                    <a:p>
                      <a:pPr indent="457200" algn="just"/>
                      <a:r>
                        <a:rPr lang="ru-RU" sz="1600" dirty="0">
                          <a:solidFill>
                            <a:schemeClr val="bg1"/>
                          </a:solidFill>
                        </a:rPr>
                        <a:t>Таким образом, любая война скорее разрушает нравственные ценности, чем позволяет осознать их значимость. История двух мировых войн служит грозным предупреждением для всех, кто думает, что война -  это лишь щекочущее нервы приключение, позволяющее острее ощутить полноту жизни. </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 xmlns:p14="http://schemas.microsoft.com/office/powerpoint/2010/main" val="329164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2304" y="554602"/>
            <a:ext cx="8534400" cy="1507067"/>
          </a:xfrm>
        </p:spPr>
        <p:txBody>
          <a:bodyPr/>
          <a:lstStyle/>
          <a:p>
            <a:endParaRPr lang="ru-RU" dirty="0"/>
          </a:p>
        </p:txBody>
      </p:sp>
      <p:sp>
        <p:nvSpPr>
          <p:cNvPr id="3" name="Содержимое 2"/>
          <p:cNvSpPr>
            <a:spLocks noGrp="1"/>
          </p:cNvSpPr>
          <p:nvPr>
            <p:ph idx="1"/>
          </p:nvPr>
        </p:nvSpPr>
        <p:spPr>
          <a:xfrm>
            <a:off x="659935" y="768744"/>
            <a:ext cx="10134839" cy="5830462"/>
          </a:xfrm>
        </p:spPr>
        <p:txBody>
          <a:bodyPr>
            <a:normAutofit/>
          </a:bodyPr>
          <a:lstStyle/>
          <a:p>
            <a:pPr indent="285750" algn="just">
              <a:spcBef>
                <a:spcPts val="0"/>
              </a:spcBef>
              <a:spcAft>
                <a:spcPts val="0"/>
              </a:spcAft>
              <a:buNone/>
            </a:pPr>
            <a:r>
              <a:rPr lang="ru-RU" dirty="0">
                <a:solidFill>
                  <a:schemeClr val="bg1"/>
                </a:solidFill>
              </a:rPr>
              <a:t>В наши дни профессионализм почему-то отождествили с высокой квалификацией и высоким качеством выполняемых работ и оказываемых услуг. А это неверно. Все врачи — профессионалы, но мы прекрасно знаем: есть среди них и плохие, и хорошие. Все слесари — профессионалы, но и они бывают разные. Короче говоря, профессиональное — это не обязательно гарантирующее высокое качество, но обязательно выражающее определённое отношение между производителем и потребителем, между исполнителем и заказчиком. Профессионал — это работник, который за плату, дающую ему средства к существованию, обязуется исполнить заказ любого обратившегося к нему клиента.</a:t>
            </a:r>
          </a:p>
          <a:p>
            <a:pPr indent="285750" algn="just">
              <a:spcBef>
                <a:spcPts val="0"/>
              </a:spcBef>
              <a:spcAft>
                <a:spcPts val="0"/>
              </a:spcAft>
              <a:buNone/>
            </a:pPr>
            <a:r>
              <a:rPr lang="ru-RU" dirty="0">
                <a:solidFill>
                  <a:schemeClr val="bg1"/>
                </a:solidFill>
              </a:rPr>
              <a:t>Вот почему я с грустью смотрю на людей, называющих себя</a:t>
            </a:r>
            <a:r>
              <a:rPr lang="ru-RU" b="1" dirty="0">
                <a:solidFill>
                  <a:schemeClr val="bg1"/>
                </a:solidFill>
              </a:rPr>
              <a:t> </a:t>
            </a:r>
            <a:r>
              <a:rPr lang="ru-RU" dirty="0">
                <a:solidFill>
                  <a:schemeClr val="bg1"/>
                </a:solidFill>
              </a:rPr>
              <a:t>профессиональными политиками.</a:t>
            </a:r>
          </a:p>
          <a:p>
            <a:pPr indent="285750" algn="just">
              <a:spcBef>
                <a:spcPts val="0"/>
              </a:spcBef>
              <a:spcAft>
                <a:spcPts val="0"/>
              </a:spcAft>
              <a:buNone/>
            </a:pPr>
            <a:r>
              <a:rPr lang="ru-RU" dirty="0">
                <a:solidFill>
                  <a:schemeClr val="bg1"/>
                </a:solidFill>
              </a:rPr>
              <a:t>«Э-эх! — думаю я. — Чем ты гордишься? Тем, что готов за деньги выполнить политический заказ любого обратившегося к тебе клиента? Но достоинство ли это?» </a:t>
            </a:r>
            <a:r>
              <a:rPr lang="ru-RU" i="1" dirty="0">
                <a:solidFill>
                  <a:schemeClr val="bg1"/>
                </a:solidFill>
              </a:rPr>
              <a:t>(По Г. Смирнову)</a:t>
            </a:r>
            <a:endParaRPr lang="ru-RU" dirty="0">
              <a:solidFill>
                <a:schemeClr val="bg1"/>
              </a:solidFill>
            </a:endParaRPr>
          </a:p>
          <a:p>
            <a:pPr indent="285750">
              <a:spcBef>
                <a:spcPts val="0"/>
              </a:spcBef>
              <a:spcAft>
                <a:spcPts val="0"/>
              </a:spcAft>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2303" y="339865"/>
            <a:ext cx="10087550" cy="1060058"/>
          </a:xfrm>
        </p:spPr>
        <p:txBody>
          <a:bodyPr/>
          <a:lstStyle/>
          <a:p>
            <a:pPr algn="ctr"/>
            <a:r>
              <a:rPr lang="ru-RU" b="1" dirty="0">
                <a:solidFill>
                  <a:schemeClr val="bg1"/>
                </a:solidFill>
                <a:effectLst>
                  <a:outerShdw blurRad="38100" dist="38100" dir="2700000" algn="tl">
                    <a:srgbClr val="000000">
                      <a:alpha val="43137"/>
                    </a:srgbClr>
                  </a:outerShdw>
                </a:effectLst>
              </a:rPr>
              <a:t>Опровергающая аргументация</a:t>
            </a:r>
          </a:p>
        </p:txBody>
      </p:sp>
      <p:sp>
        <p:nvSpPr>
          <p:cNvPr id="3" name="Содержимое 2"/>
          <p:cNvSpPr>
            <a:spLocks noGrp="1"/>
          </p:cNvSpPr>
          <p:nvPr>
            <p:ph idx="1"/>
          </p:nvPr>
        </p:nvSpPr>
        <p:spPr>
          <a:xfrm>
            <a:off x="659936" y="1456566"/>
            <a:ext cx="10725558" cy="5142639"/>
          </a:xfrm>
        </p:spPr>
        <p:txBody>
          <a:bodyPr>
            <a:normAutofit/>
          </a:bodyPr>
          <a:lstStyle/>
          <a:p>
            <a:pPr indent="285750" algn="just">
              <a:spcBef>
                <a:spcPts val="0"/>
              </a:spcBef>
              <a:spcAft>
                <a:spcPts val="0"/>
              </a:spcAft>
              <a:buNone/>
            </a:pPr>
            <a:r>
              <a:rPr lang="en-US" dirty="0"/>
              <a:t> </a:t>
            </a:r>
            <a:endParaRPr lang="ru-RU" dirty="0"/>
          </a:p>
          <a:p>
            <a:pPr indent="285750">
              <a:spcBef>
                <a:spcPts val="0"/>
              </a:spcBef>
              <a:spcAft>
                <a:spcPts val="0"/>
              </a:spcAft>
              <a:buNone/>
            </a:pPr>
            <a:endParaRPr lang="ru-RU" dirty="0"/>
          </a:p>
        </p:txBody>
      </p:sp>
      <p:graphicFrame>
        <p:nvGraphicFramePr>
          <p:cNvPr id="6" name="Таблица 5"/>
          <p:cNvGraphicFramePr>
            <a:graphicFrameLocks noGrp="1"/>
          </p:cNvGraphicFramePr>
          <p:nvPr/>
        </p:nvGraphicFramePr>
        <p:xfrm>
          <a:off x="493614" y="1521303"/>
          <a:ext cx="10398265" cy="4632960"/>
        </p:xfrm>
        <a:graphic>
          <a:graphicData uri="http://schemas.openxmlformats.org/drawingml/2006/table">
            <a:tbl>
              <a:tblPr firstRow="1" bandRow="1">
                <a:tableStyleId>{2D5ABB26-0587-4C30-8999-92F81FD0307C}</a:tableStyleId>
              </a:tblPr>
              <a:tblGrid>
                <a:gridCol w="2314322">
                  <a:extLst>
                    <a:ext uri="{9D8B030D-6E8A-4147-A177-3AD203B41FA5}">
                      <a16:colId xmlns="" xmlns:a16="http://schemas.microsoft.com/office/drawing/2014/main" val="20000"/>
                    </a:ext>
                  </a:extLst>
                </a:gridCol>
                <a:gridCol w="8083943">
                  <a:extLst>
                    <a:ext uri="{9D8B030D-6E8A-4147-A177-3AD203B41FA5}">
                      <a16:colId xmlns="" xmlns:a16="http://schemas.microsoft.com/office/drawing/2014/main" val="20001"/>
                    </a:ext>
                  </a:extLst>
                </a:gridCol>
              </a:tblGrid>
              <a:tr h="4538298">
                <a:tc>
                  <a:txBody>
                    <a:bodyPr/>
                    <a:lstStyle/>
                    <a:p>
                      <a:r>
                        <a:rPr lang="ru-RU" b="1" dirty="0" err="1">
                          <a:solidFill>
                            <a:schemeClr val="bg1"/>
                          </a:solidFill>
                        </a:rPr>
                        <a:t>Контртезис</a:t>
                      </a:r>
                      <a:endParaRPr lang="ru-RU" b="1" dirty="0">
                        <a:solidFill>
                          <a:schemeClr val="bg1"/>
                        </a:solidFill>
                      </a:endParaRPr>
                    </a:p>
                    <a:p>
                      <a:endParaRPr lang="ru-RU" dirty="0">
                        <a:solidFill>
                          <a:schemeClr val="bg1"/>
                        </a:solidFill>
                      </a:endParaRPr>
                    </a:p>
                    <a:p>
                      <a:endParaRPr lang="ru-RU" dirty="0">
                        <a:solidFill>
                          <a:schemeClr val="bg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ru-RU" b="1" dirty="0">
                        <a:solidFill>
                          <a:schemeClr val="bg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ru-RU" b="1" dirty="0">
                          <a:solidFill>
                            <a:schemeClr val="bg1"/>
                          </a:solidFill>
                        </a:rPr>
                        <a:t>Пример (иллюстративная часть)</a:t>
                      </a:r>
                    </a:p>
                    <a:p>
                      <a:endParaRPr lang="ru-RU" dirty="0">
                        <a:solidFill>
                          <a:schemeClr val="bg1"/>
                        </a:solidFill>
                      </a:endParaRPr>
                    </a:p>
                    <a:p>
                      <a:endParaRPr lang="ru-RU" dirty="0">
                        <a:solidFill>
                          <a:schemeClr val="bg1"/>
                        </a:solidFill>
                      </a:endParaRPr>
                    </a:p>
                    <a:p>
                      <a:endParaRPr lang="ru-RU" dirty="0">
                        <a:solidFill>
                          <a:schemeClr val="bg1"/>
                        </a:solidFill>
                      </a:endParaRPr>
                    </a:p>
                    <a:p>
                      <a:endParaRPr lang="ru-RU" dirty="0">
                        <a:solidFill>
                          <a:schemeClr val="bg1"/>
                        </a:solidFill>
                      </a:endParaRPr>
                    </a:p>
                    <a:p>
                      <a:endParaRPr lang="ru-RU" dirty="0">
                        <a:solidFill>
                          <a:schemeClr val="bg1"/>
                        </a:solidFill>
                      </a:endParaRPr>
                    </a:p>
                    <a:p>
                      <a:r>
                        <a:rPr lang="ru-RU" b="1" dirty="0" err="1">
                          <a:solidFill>
                            <a:schemeClr val="bg1"/>
                          </a:solidFill>
                        </a:rPr>
                        <a:t>Микровывод</a:t>
                      </a:r>
                      <a:endParaRPr lang="ru-RU" b="1" dirty="0">
                        <a:solidFill>
                          <a:schemeClr val="bg1"/>
                        </a:solidFill>
                      </a:endParaRPr>
                    </a:p>
                  </a:txBody>
                  <a:tcPr/>
                </a:tc>
                <a:tc>
                  <a:txBody>
                    <a:bodyPr/>
                    <a:lstStyle/>
                    <a:p>
                      <a:pPr marL="0" marR="0" indent="457200" algn="just" defTabSz="457200" rtl="0" eaLnBrk="1" fontAlgn="auto" latinLnBrk="0" hangingPunct="1">
                        <a:lnSpc>
                          <a:spcPct val="100000"/>
                        </a:lnSpc>
                        <a:spcBef>
                          <a:spcPts val="0"/>
                        </a:spcBef>
                        <a:spcAft>
                          <a:spcPts val="0"/>
                        </a:spcAft>
                        <a:buClrTx/>
                        <a:buSzTx/>
                        <a:buFontTx/>
                        <a:buNone/>
                        <a:tabLst/>
                        <a:defRPr/>
                      </a:pPr>
                      <a:r>
                        <a:rPr lang="ru-RU" sz="2000" dirty="0">
                          <a:solidFill>
                            <a:schemeClr val="bg1"/>
                          </a:solidFill>
                        </a:rPr>
                        <a:t>Я не  согласен с позицией автора. По моему мнению, профессионализм — это не только принадлежность к определённой профессии, но и профессиональное мастерство. Например, плохого врача язык не повернётся назвать профессионалом. Если врач не может поставить правильный диагноз и его лечение может навредить человеку, как же такой «профессионал» может сдержать клятву Гиппократа?! Конечно, кроме профессионализма, есть честь, совесть, человеческое достоинство, но все эти качества только направляют человеческие умения в нужное русло. Мне кажется, многие беды нашей страны связаны с нехваткой профессиональных врачей, учителей и политиков, а также с неумением государства ценить труд настоящего профессионала.</a:t>
                      </a:r>
                    </a:p>
                    <a:p>
                      <a:endParaRPr lang="ru-RU" dirty="0"/>
                    </a:p>
                  </a:txBody>
                  <a:tcPr/>
                </a:tc>
                <a:extLst>
                  <a:ext uri="{0D108BD9-81ED-4DB2-BD59-A6C34878D82A}">
                    <a16:rowId xmlns="" xmlns:a16="http://schemas.microsoft.com/office/drawing/2014/main" val="1000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2629" y="433222"/>
            <a:ext cx="9163795" cy="1136633"/>
          </a:xfrm>
        </p:spPr>
        <p:txBody>
          <a:bodyPr/>
          <a:lstStyle/>
          <a:p>
            <a:pPr algn="ctr"/>
            <a:r>
              <a:rPr lang="ru-RU" b="1" dirty="0">
                <a:solidFill>
                  <a:schemeClr val="bg1"/>
                </a:solidFill>
                <a:effectLst>
                  <a:outerShdw blurRad="38100" dist="38100" dir="2700000" algn="tl">
                    <a:srgbClr val="000000">
                      <a:alpha val="43137"/>
                    </a:srgbClr>
                  </a:outerShdw>
                </a:effectLst>
              </a:rPr>
              <a:t>Примеры из истории</a:t>
            </a:r>
          </a:p>
        </p:txBody>
      </p:sp>
      <p:sp>
        <p:nvSpPr>
          <p:cNvPr id="3" name="Содержимое 2"/>
          <p:cNvSpPr>
            <a:spLocks noGrp="1"/>
          </p:cNvSpPr>
          <p:nvPr>
            <p:ph idx="1"/>
          </p:nvPr>
        </p:nvSpPr>
        <p:spPr>
          <a:xfrm>
            <a:off x="684211" y="1594131"/>
            <a:ext cx="9600765" cy="5085995"/>
          </a:xfrm>
        </p:spPr>
        <p:txBody>
          <a:bodyPr/>
          <a:lstStyle/>
          <a:p>
            <a:pPr indent="285750" algn="just">
              <a:spcBef>
                <a:spcPts val="0"/>
              </a:spcBef>
              <a:spcAft>
                <a:spcPts val="0"/>
              </a:spcAft>
              <a:buNone/>
            </a:pPr>
            <a:r>
              <a:rPr lang="ru-RU" b="1" dirty="0">
                <a:solidFill>
                  <a:schemeClr val="bg1"/>
                </a:solidFill>
              </a:rPr>
              <a:t>Тезис: </a:t>
            </a:r>
            <a:r>
              <a:rPr lang="ru-RU" dirty="0">
                <a:solidFill>
                  <a:schemeClr val="bg1"/>
                </a:solidFill>
              </a:rPr>
              <a:t>человек на чужбине будет продолжать любить свою родину.</a:t>
            </a:r>
          </a:p>
          <a:p>
            <a:pPr indent="285750" algn="just">
              <a:spcBef>
                <a:spcPts val="0"/>
              </a:spcBef>
              <a:spcAft>
                <a:spcPts val="0"/>
              </a:spcAft>
              <a:buNone/>
            </a:pPr>
            <a:endParaRPr lang="ru-RU" dirty="0">
              <a:solidFill>
                <a:schemeClr val="bg1"/>
              </a:solidFill>
            </a:endParaRPr>
          </a:p>
          <a:p>
            <a:pPr indent="285750" algn="just">
              <a:spcBef>
                <a:spcPts val="0"/>
              </a:spcBef>
              <a:spcAft>
                <a:spcPts val="0"/>
              </a:spcAft>
              <a:buNone/>
            </a:pPr>
            <a:r>
              <a:rPr lang="ru-RU" dirty="0">
                <a:solidFill>
                  <a:schemeClr val="bg1"/>
                </a:solidFill>
              </a:rPr>
              <a:t>История многих людей, волею судьбы оказавшихся вдали от родины, подтверждает мысль о том, что человек всегда носит родину в своём сердце. Иван Бунин, Игорь Северянин, Георгий Иванов и многие другие русские поэты-эмигранты до конца жизни черпали вдохновение в образе России Таким образом, родина – неотъемлемая часть духовного мира человека, и любовь к ней навсегда останется в сердце каждого из нас.</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2629" y="433222"/>
            <a:ext cx="9163795" cy="1136633"/>
          </a:xfrm>
        </p:spPr>
        <p:txBody>
          <a:bodyPr/>
          <a:lstStyle/>
          <a:p>
            <a:pPr algn="ctr"/>
            <a:r>
              <a:rPr lang="ru-RU" b="1" dirty="0">
                <a:solidFill>
                  <a:schemeClr val="bg1"/>
                </a:solidFill>
                <a:effectLst>
                  <a:outerShdw blurRad="38100" dist="38100" dir="2700000" algn="tl">
                    <a:srgbClr val="000000">
                      <a:alpha val="43137"/>
                    </a:srgbClr>
                  </a:outerShdw>
                </a:effectLst>
              </a:rPr>
              <a:t>Предположительный пример</a:t>
            </a:r>
          </a:p>
        </p:txBody>
      </p:sp>
      <p:sp>
        <p:nvSpPr>
          <p:cNvPr id="3" name="Содержимое 2"/>
          <p:cNvSpPr>
            <a:spLocks noGrp="1"/>
          </p:cNvSpPr>
          <p:nvPr>
            <p:ph idx="1"/>
          </p:nvPr>
        </p:nvSpPr>
        <p:spPr>
          <a:xfrm>
            <a:off x="684211" y="1594131"/>
            <a:ext cx="9600765" cy="5085995"/>
          </a:xfrm>
        </p:spPr>
        <p:txBody>
          <a:bodyPr/>
          <a:lstStyle/>
          <a:p>
            <a:pPr indent="285750">
              <a:spcBef>
                <a:spcPts val="0"/>
              </a:spcBef>
              <a:spcAft>
                <a:spcPts val="0"/>
              </a:spcAft>
              <a:buNone/>
            </a:pPr>
            <a:r>
              <a:rPr lang="ru-RU" b="1" dirty="0">
                <a:solidFill>
                  <a:schemeClr val="bg1"/>
                </a:solidFill>
              </a:rPr>
              <a:t>Тезис. </a:t>
            </a:r>
            <a:r>
              <a:rPr lang="ru-RU" dirty="0">
                <a:solidFill>
                  <a:schemeClr val="bg1"/>
                </a:solidFill>
              </a:rPr>
              <a:t>Умение сочувствовать, сопереживать — одно из важнейших качеств человека.</a:t>
            </a:r>
          </a:p>
          <a:p>
            <a:pPr indent="285750">
              <a:spcBef>
                <a:spcPts val="0"/>
              </a:spcBef>
              <a:spcAft>
                <a:spcPts val="0"/>
              </a:spcAft>
              <a:buNone/>
            </a:pPr>
            <a:endParaRPr lang="ru-RU" b="1" dirty="0">
              <a:solidFill>
                <a:schemeClr val="bg1"/>
              </a:solidFill>
            </a:endParaRPr>
          </a:p>
          <a:p>
            <a:pPr indent="285750" algn="just">
              <a:spcBef>
                <a:spcPts val="0"/>
              </a:spcBef>
              <a:spcAft>
                <a:spcPts val="0"/>
              </a:spcAft>
              <a:buNone/>
            </a:pPr>
            <a:r>
              <a:rPr lang="ru-RU" dirty="0">
                <a:solidFill>
                  <a:schemeClr val="bg1"/>
                </a:solidFill>
              </a:rPr>
              <a:t>Давайте на минуту представим себе мир, в котором нет людей, способных к сочувствию. У вас трудности, вам нужна помощь, а лучший друг (впрочем, возможны ли в таком мире друзья?) говорит: «Мне некогда! Разбирайся сам». Вы заболели, вам плохо, а родители равнодушно заявляют: «Сходи к врачу», — и как ни в чём не бывало принимаются за домашние дела… Хотелось бы вам жить в таком равнодушном мире? Думаю, нет. От людей, которые нас окружают, мы ждём сочувствия, готовности разделить с нами горе и радость. Именно внимание окружающих помогает человеку понять, что он не одинок, что ему есть для чего жить в этом мире.</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2629" y="433222"/>
            <a:ext cx="9163795" cy="1136633"/>
          </a:xfrm>
        </p:spPr>
        <p:txBody>
          <a:bodyPr/>
          <a:lstStyle/>
          <a:p>
            <a:pPr algn="ctr"/>
            <a:r>
              <a:rPr lang="ru-RU" b="1" dirty="0">
                <a:solidFill>
                  <a:schemeClr val="bg1"/>
                </a:solidFill>
                <a:effectLst>
                  <a:outerShdw blurRad="38100" dist="38100" dir="2700000" algn="tl">
                    <a:srgbClr val="000000">
                      <a:alpha val="43137"/>
                    </a:srgbClr>
                  </a:outerShdw>
                </a:effectLst>
              </a:rPr>
              <a:t>   пример из личного опыта</a:t>
            </a:r>
          </a:p>
        </p:txBody>
      </p:sp>
      <p:sp>
        <p:nvSpPr>
          <p:cNvPr id="3" name="Содержимое 2"/>
          <p:cNvSpPr>
            <a:spLocks noGrp="1"/>
          </p:cNvSpPr>
          <p:nvPr>
            <p:ph idx="1"/>
          </p:nvPr>
        </p:nvSpPr>
        <p:spPr>
          <a:xfrm>
            <a:off x="684211" y="1594131"/>
            <a:ext cx="9600765" cy="5085995"/>
          </a:xfrm>
        </p:spPr>
        <p:txBody>
          <a:bodyPr/>
          <a:lstStyle/>
          <a:p>
            <a:pPr indent="285750">
              <a:spcBef>
                <a:spcPts val="0"/>
              </a:spcBef>
              <a:spcAft>
                <a:spcPts val="0"/>
              </a:spcAft>
              <a:buNone/>
            </a:pPr>
            <a:r>
              <a:rPr lang="ru-RU" b="1" dirty="0">
                <a:solidFill>
                  <a:schemeClr val="bg1"/>
                </a:solidFill>
              </a:rPr>
              <a:t> Тезис:</a:t>
            </a:r>
            <a:r>
              <a:rPr lang="ru-RU" dirty="0">
                <a:solidFill>
                  <a:schemeClr val="bg1"/>
                </a:solidFill>
              </a:rPr>
              <a:t> человек должен находить в себе силы делать добрые дела.</a:t>
            </a:r>
          </a:p>
          <a:p>
            <a:pPr indent="285750">
              <a:spcBef>
                <a:spcPts val="0"/>
              </a:spcBef>
              <a:spcAft>
                <a:spcPts val="0"/>
              </a:spcAft>
              <a:buNone/>
            </a:pPr>
            <a:endParaRPr lang="ru-RU" b="1" dirty="0">
              <a:solidFill>
                <a:schemeClr val="bg1"/>
              </a:solidFill>
            </a:endParaRPr>
          </a:p>
          <a:p>
            <a:pPr indent="285750" algn="just">
              <a:spcBef>
                <a:spcPts val="0"/>
              </a:spcBef>
              <a:spcAft>
                <a:spcPts val="0"/>
              </a:spcAft>
              <a:buNone/>
            </a:pPr>
            <a:r>
              <a:rPr lang="ru-RU" dirty="0">
                <a:solidFill>
                  <a:schemeClr val="bg1"/>
                </a:solidFill>
              </a:rPr>
              <a:t>В том, что люди способны на добрые дела, моей семье пришлось убедиться на </a:t>
            </a:r>
            <a:r>
              <a:rPr lang="ru-RU" dirty="0" smtClean="0">
                <a:solidFill>
                  <a:schemeClr val="bg1"/>
                </a:solidFill>
              </a:rPr>
              <a:t>собственном </a:t>
            </a:r>
            <a:r>
              <a:rPr lang="ru-RU" dirty="0">
                <a:solidFill>
                  <a:schemeClr val="bg1"/>
                </a:solidFill>
              </a:rPr>
              <a:t>опыте. Однажды в наш дом пришла беда: случился большой пожар, круто изменивший всю </a:t>
            </a:r>
            <a:r>
              <a:rPr lang="ru-RU" dirty="0" smtClean="0">
                <a:solidFill>
                  <a:schemeClr val="bg1"/>
                </a:solidFill>
              </a:rPr>
              <a:t>нашу </a:t>
            </a:r>
            <a:r>
              <a:rPr lang="ru-RU" dirty="0">
                <a:solidFill>
                  <a:schemeClr val="bg1"/>
                </a:solidFill>
              </a:rPr>
              <a:t>жизнь. И в это тяжелое </a:t>
            </a:r>
            <a:r>
              <a:rPr lang="ru-RU" dirty="0" smtClean="0">
                <a:solidFill>
                  <a:schemeClr val="bg1"/>
                </a:solidFill>
              </a:rPr>
              <a:t> </a:t>
            </a:r>
            <a:r>
              <a:rPr lang="ru-RU" dirty="0">
                <a:solidFill>
                  <a:schemeClr val="bg1"/>
                </a:solidFill>
              </a:rPr>
              <a:t>время мы узнали, что окружены поистине добрыми людьми, которые помогали нам кто чем мог: деньгами, вещами, своим трудом. Этот случай многое открыл для меня в людях и научил не жалеть ни времени, ни сил для тех, кто нуждается в моей помощи.</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2629" y="433222"/>
            <a:ext cx="9598167" cy="1136633"/>
          </a:xfrm>
        </p:spPr>
        <p:txBody>
          <a:bodyPr>
            <a:normAutofit fontScale="90000"/>
          </a:bodyPr>
          <a:lstStyle/>
          <a:p>
            <a:pPr algn="ctr"/>
            <a:r>
              <a:rPr lang="ru-RU" b="1" dirty="0">
                <a:solidFill>
                  <a:schemeClr val="bg1"/>
                </a:solidFill>
                <a:effectLst>
                  <a:outerShdw blurRad="38100" dist="38100" dir="2700000" algn="tl">
                    <a:srgbClr val="000000">
                      <a:alpha val="43137"/>
                    </a:srgbClr>
                  </a:outerShdw>
                </a:effectLst>
              </a:rPr>
              <a:t> ссылка на авторитет </a:t>
            </a:r>
            <a:br>
              <a:rPr lang="ru-RU" b="1" dirty="0">
                <a:solidFill>
                  <a:schemeClr val="bg1"/>
                </a:solidFill>
                <a:effectLst>
                  <a:outerShdw blurRad="38100" dist="38100" dir="2700000" algn="tl">
                    <a:srgbClr val="000000">
                      <a:alpha val="43137"/>
                    </a:srgbClr>
                  </a:outerShdw>
                </a:effectLst>
              </a:rPr>
            </a:br>
            <a:r>
              <a:rPr lang="ru-RU" b="1" dirty="0">
                <a:solidFill>
                  <a:schemeClr val="bg1"/>
                </a:solidFill>
                <a:effectLst>
                  <a:outerShdw blurRad="38100" dist="38100" dir="2700000" algn="tl">
                    <a:srgbClr val="000000">
                      <a:alpha val="43137"/>
                    </a:srgbClr>
                  </a:outerShdw>
                </a:effectLst>
              </a:rPr>
              <a:t>(народная мудрость)</a:t>
            </a:r>
          </a:p>
        </p:txBody>
      </p:sp>
      <p:sp>
        <p:nvSpPr>
          <p:cNvPr id="3" name="Содержимое 2"/>
          <p:cNvSpPr>
            <a:spLocks noGrp="1"/>
          </p:cNvSpPr>
          <p:nvPr>
            <p:ph idx="1"/>
          </p:nvPr>
        </p:nvSpPr>
        <p:spPr>
          <a:xfrm>
            <a:off x="684211" y="1594131"/>
            <a:ext cx="9986585" cy="5085995"/>
          </a:xfrm>
        </p:spPr>
        <p:txBody>
          <a:bodyPr>
            <a:normAutofit/>
          </a:bodyPr>
          <a:lstStyle/>
          <a:p>
            <a:pPr lvl="0" indent="285750" algn="just">
              <a:spcBef>
                <a:spcPts val="0"/>
              </a:spcBef>
              <a:spcAft>
                <a:spcPts val="0"/>
              </a:spcAft>
              <a:buNone/>
            </a:pPr>
            <a:r>
              <a:rPr lang="ru-RU" sz="2400" b="1" dirty="0">
                <a:solidFill>
                  <a:schemeClr val="bg1"/>
                </a:solidFill>
              </a:rPr>
              <a:t>Тезис: </a:t>
            </a:r>
            <a:r>
              <a:rPr lang="ru-RU" sz="2400" dirty="0">
                <a:solidFill>
                  <a:schemeClr val="bg1"/>
                </a:solidFill>
              </a:rPr>
              <a:t>писатель должен быть правдив. </a:t>
            </a:r>
          </a:p>
          <a:p>
            <a:pPr lvl="0" indent="285750" algn="just">
              <a:spcBef>
                <a:spcPts val="0"/>
              </a:spcBef>
              <a:spcAft>
                <a:spcPts val="0"/>
              </a:spcAft>
              <a:buNone/>
            </a:pPr>
            <a:endParaRPr lang="ru-RU" sz="2400" dirty="0">
              <a:solidFill>
                <a:schemeClr val="bg1"/>
              </a:solidFill>
            </a:endParaRPr>
          </a:p>
          <a:p>
            <a:pPr lvl="0" indent="285750" algn="just">
              <a:spcBef>
                <a:spcPts val="0"/>
              </a:spcBef>
              <a:spcAft>
                <a:spcPts val="0"/>
              </a:spcAft>
              <a:buNone/>
            </a:pPr>
            <a:r>
              <a:rPr lang="ru-RU" sz="2400" dirty="0">
                <a:solidFill>
                  <a:schemeClr val="bg1"/>
                </a:solidFill>
              </a:rPr>
              <a:t>В русском языке излюблены пословицы о правде. Они настойчиво выражают немалый народный тяжёлый опыт, и иногда поразительно: </a:t>
            </a:r>
            <a:r>
              <a:rPr lang="ru-RU" sz="2400" i="1" dirty="0">
                <a:solidFill>
                  <a:schemeClr val="bg1"/>
                </a:solidFill>
              </a:rPr>
              <a:t>одно слово правды весь мир перетянет.</a:t>
            </a:r>
            <a:r>
              <a:rPr lang="ru-RU" sz="2400" dirty="0">
                <a:solidFill>
                  <a:schemeClr val="bg1"/>
                </a:solidFill>
              </a:rPr>
              <a:t> Вот на таком мнимо-фантастическом нарушении закона сохранения масс и энергий основана и моя собственная деятельность, и мой призыв к писателям всего мира</a:t>
            </a:r>
            <a:r>
              <a:rPr lang="ru-RU" sz="2400" i="1" dirty="0">
                <a:solidFill>
                  <a:schemeClr val="bg1"/>
                </a:solidFill>
              </a:rPr>
              <a:t>. (А. Солженицын)</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2629" y="433222"/>
            <a:ext cx="9163795" cy="1136633"/>
          </a:xfrm>
        </p:spPr>
        <p:txBody>
          <a:bodyPr>
            <a:normAutofit fontScale="90000"/>
          </a:bodyPr>
          <a:lstStyle/>
          <a:p>
            <a:pPr algn="ctr"/>
            <a:r>
              <a:rPr lang="ru-RU" b="1" dirty="0">
                <a:solidFill>
                  <a:schemeClr val="bg1"/>
                </a:solidFill>
                <a:effectLst>
                  <a:outerShdw blurRad="38100" dist="38100" dir="2700000" algn="tl">
                    <a:srgbClr val="000000">
                      <a:alpha val="43137"/>
                    </a:srgbClr>
                  </a:outerShdw>
                </a:effectLst>
              </a:rPr>
              <a:t> ссылка на авторитет </a:t>
            </a:r>
            <a:br>
              <a:rPr lang="ru-RU" b="1" dirty="0">
                <a:solidFill>
                  <a:schemeClr val="bg1"/>
                </a:solidFill>
                <a:effectLst>
                  <a:outerShdw blurRad="38100" dist="38100" dir="2700000" algn="tl">
                    <a:srgbClr val="000000">
                      <a:alpha val="43137"/>
                    </a:srgbClr>
                  </a:outerShdw>
                </a:effectLst>
              </a:rPr>
            </a:br>
            <a:r>
              <a:rPr lang="ru-RU" b="1" dirty="0">
                <a:solidFill>
                  <a:schemeClr val="bg1"/>
                </a:solidFill>
                <a:effectLst>
                  <a:outerShdw blurRad="38100" dist="38100" dir="2700000" algn="tl">
                    <a:srgbClr val="000000">
                      <a:alpha val="43137"/>
                    </a:srgbClr>
                  </a:outerShdw>
                </a:effectLst>
              </a:rPr>
              <a:t>(цитата)</a:t>
            </a:r>
          </a:p>
        </p:txBody>
      </p:sp>
      <p:sp>
        <p:nvSpPr>
          <p:cNvPr id="3" name="Содержимое 2"/>
          <p:cNvSpPr>
            <a:spLocks noGrp="1"/>
          </p:cNvSpPr>
          <p:nvPr>
            <p:ph idx="1"/>
          </p:nvPr>
        </p:nvSpPr>
        <p:spPr>
          <a:xfrm>
            <a:off x="684211" y="1594131"/>
            <a:ext cx="9600765" cy="5085995"/>
          </a:xfrm>
        </p:spPr>
        <p:txBody>
          <a:bodyPr>
            <a:normAutofit/>
          </a:bodyPr>
          <a:lstStyle/>
          <a:p>
            <a:pPr lvl="0" indent="285750" algn="just">
              <a:spcBef>
                <a:spcPts val="0"/>
              </a:spcBef>
              <a:spcAft>
                <a:spcPts val="0"/>
              </a:spcAft>
              <a:buNone/>
            </a:pPr>
            <a:r>
              <a:rPr lang="ru-RU" sz="2400" b="1" dirty="0">
                <a:solidFill>
                  <a:schemeClr val="bg1"/>
                </a:solidFill>
              </a:rPr>
              <a:t>Тезис: </a:t>
            </a:r>
            <a:r>
              <a:rPr lang="ru-RU" sz="2400" dirty="0">
                <a:solidFill>
                  <a:schemeClr val="bg1"/>
                </a:solidFill>
              </a:rPr>
              <a:t>человек должен уважительно относиться к природе.</a:t>
            </a:r>
          </a:p>
          <a:p>
            <a:pPr lvl="0" indent="285750" algn="just">
              <a:spcBef>
                <a:spcPts val="0"/>
              </a:spcBef>
              <a:spcAft>
                <a:spcPts val="0"/>
              </a:spcAft>
              <a:buNone/>
            </a:pPr>
            <a:r>
              <a:rPr lang="ru-RU" sz="2400" dirty="0">
                <a:solidFill>
                  <a:schemeClr val="bg1"/>
                </a:solidFill>
              </a:rPr>
              <a:t>«Для меня природа – это среда, из которой, как цветы, выросли все наши человеческие таланты», - написал Михаил Пришвин.  Я думаю, все мы должны научиться видеть в природе  не дрова, уголь или руду, а особый живой мир, взрастивший человека и до сих пор дающий силы каждому из нас. </a:t>
            </a:r>
          </a:p>
          <a:p>
            <a:pPr lvl="0" indent="285750" algn="just">
              <a:spcBef>
                <a:spcPts val="0"/>
              </a:spcBef>
              <a:spcAft>
                <a:spcPts val="0"/>
              </a:spcAft>
              <a:buNone/>
            </a:pPr>
            <a:endParaRPr lang="ru-RU" sz="2400" dirty="0">
              <a:solidFill>
                <a:schemeClr val="bg1"/>
              </a:solidFill>
            </a:endParaRPr>
          </a:p>
          <a:p>
            <a:pPr lvl="0" indent="285750" algn="just">
              <a:spcBef>
                <a:spcPts val="0"/>
              </a:spcBef>
              <a:spcAft>
                <a:spcPts val="0"/>
              </a:spcAft>
              <a:buNone/>
            </a:pPr>
            <a:r>
              <a:rPr lang="ru-RU" sz="2400" dirty="0">
                <a:solidFill>
                  <a:schemeClr val="bg1"/>
                </a:solidFill>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2629" y="433222"/>
            <a:ext cx="9163795" cy="1136633"/>
          </a:xfrm>
        </p:spPr>
        <p:txBody>
          <a:bodyPr>
            <a:noAutofit/>
          </a:bodyPr>
          <a:lstStyle/>
          <a:p>
            <a:pPr algn="ctr"/>
            <a:r>
              <a:rPr lang="ru-RU" b="1" dirty="0">
                <a:solidFill>
                  <a:schemeClr val="bg1"/>
                </a:solidFill>
                <a:effectLst>
                  <a:outerShdw blurRad="38100" dist="38100" dir="2700000" algn="tl">
                    <a:srgbClr val="000000">
                      <a:alpha val="43137"/>
                    </a:srgbClr>
                  </a:outerShdw>
                </a:effectLst>
              </a:rPr>
              <a:t>  пример</a:t>
            </a:r>
            <a:br>
              <a:rPr lang="ru-RU" b="1" dirty="0">
                <a:solidFill>
                  <a:schemeClr val="bg1"/>
                </a:solidFill>
                <a:effectLst>
                  <a:outerShdw blurRad="38100" dist="38100" dir="2700000" algn="tl">
                    <a:srgbClr val="000000">
                      <a:alpha val="43137"/>
                    </a:srgbClr>
                  </a:outerShdw>
                </a:effectLst>
              </a:rPr>
            </a:br>
            <a:r>
              <a:rPr lang="ru-RU" b="1" dirty="0">
                <a:solidFill>
                  <a:schemeClr val="bg1"/>
                </a:solidFill>
                <a:effectLst>
                  <a:outerShdw blurRad="38100" dist="38100" dir="2700000" algn="tl">
                    <a:srgbClr val="000000">
                      <a:alpha val="43137"/>
                    </a:srgbClr>
                  </a:outerShdw>
                </a:effectLst>
              </a:rPr>
              <a:t> из художественной литературы</a:t>
            </a:r>
          </a:p>
        </p:txBody>
      </p:sp>
      <p:sp>
        <p:nvSpPr>
          <p:cNvPr id="3" name="Содержимое 2"/>
          <p:cNvSpPr>
            <a:spLocks noGrp="1"/>
          </p:cNvSpPr>
          <p:nvPr>
            <p:ph idx="1"/>
          </p:nvPr>
        </p:nvSpPr>
        <p:spPr>
          <a:xfrm>
            <a:off x="684211" y="1594131"/>
            <a:ext cx="9600765" cy="5085995"/>
          </a:xfrm>
        </p:spPr>
        <p:txBody>
          <a:bodyPr>
            <a:normAutofit/>
          </a:bodyPr>
          <a:lstStyle/>
          <a:p>
            <a:pPr lvl="0" indent="285750" algn="just">
              <a:spcBef>
                <a:spcPts val="0"/>
              </a:spcBef>
              <a:spcAft>
                <a:spcPts val="0"/>
              </a:spcAft>
              <a:buNone/>
            </a:pPr>
            <a:r>
              <a:rPr lang="ru-RU" sz="2400" b="1" dirty="0">
                <a:solidFill>
                  <a:schemeClr val="bg1"/>
                </a:solidFill>
              </a:rPr>
              <a:t>Тезис: </a:t>
            </a:r>
            <a:r>
              <a:rPr lang="ru-RU" sz="2400" dirty="0">
                <a:solidFill>
                  <a:schemeClr val="bg1"/>
                </a:solidFill>
              </a:rPr>
              <a:t> отношения в семье во многом определяют характер человека.</a:t>
            </a:r>
          </a:p>
          <a:p>
            <a:pPr lvl="0" indent="285750" algn="just">
              <a:spcBef>
                <a:spcPts val="0"/>
              </a:spcBef>
              <a:spcAft>
                <a:spcPts val="0"/>
              </a:spcAft>
              <a:buNone/>
            </a:pPr>
            <a:endParaRPr lang="ru-RU" sz="2400" b="1" dirty="0">
              <a:solidFill>
                <a:schemeClr val="bg1"/>
              </a:solidFill>
            </a:endParaRPr>
          </a:p>
          <a:p>
            <a:pPr marL="0" indent="457200" algn="just">
              <a:spcBef>
                <a:spcPts val="0"/>
              </a:spcBef>
              <a:spcAft>
                <a:spcPts val="0"/>
              </a:spcAft>
              <a:buNone/>
            </a:pPr>
            <a:r>
              <a:rPr lang="ru-RU" dirty="0">
                <a:solidFill>
                  <a:schemeClr val="bg1"/>
                </a:solidFill>
              </a:rPr>
              <a:t>Обратимся к роману-эпопее Л.Н. Толстого «Война и мир». </a:t>
            </a:r>
            <a:r>
              <a:rPr lang="ru-RU" dirty="0" err="1">
                <a:solidFill>
                  <a:schemeClr val="bg1"/>
                </a:solidFill>
              </a:rPr>
              <a:t>Ростовы</a:t>
            </a:r>
            <a:r>
              <a:rPr lang="ru-RU" dirty="0">
                <a:solidFill>
                  <a:schemeClr val="bg1"/>
                </a:solidFill>
              </a:rPr>
              <a:t> –   это удивительная семья, где все стремятся помочь друг другу, прощают невинные выходки детей (например, шалости Наташи во время званого обеда). Когда дети растут в атмосфере теплоты и доверия, они  становятся хорошими людьми. Пример тому – Петя Ростов, показавший перед своей гибелью все лучшие черты «ростовской породы», унаследованные им от родителей: доброту, искренность, желание помочь ближнему в трудную минуту</a:t>
            </a:r>
            <a:r>
              <a:rPr lang="ru-RU" dirty="0" smtClean="0">
                <a:solidFill>
                  <a:schemeClr val="bg1"/>
                </a:solidFill>
              </a:rPr>
              <a:t>. Таким образом, именно в семье, в отношениях между близкими следует искать истоки характера человека.</a:t>
            </a:r>
            <a:endParaRPr lang="ru-RU" dirty="0">
              <a:solidFill>
                <a:schemeClr val="bg1"/>
              </a:solidFill>
            </a:endParaRPr>
          </a:p>
          <a:p>
            <a:pPr lvl="0" indent="285750" algn="just">
              <a:spcBef>
                <a:spcPts val="0"/>
              </a:spcBef>
              <a:spcAft>
                <a:spcPts val="0"/>
              </a:spcAft>
              <a:buNone/>
            </a:pPr>
            <a:endParaRPr lang="ru-RU" sz="2400" dirty="0">
              <a:solidFill>
                <a:schemeClr val="bg1"/>
              </a:solidFill>
            </a:endParaRPr>
          </a:p>
          <a:p>
            <a:pPr lvl="0" indent="285750" algn="just">
              <a:spcBef>
                <a:spcPts val="0"/>
              </a:spcBef>
              <a:spcAft>
                <a:spcPts val="0"/>
              </a:spcAft>
              <a:buNone/>
            </a:pPr>
            <a:r>
              <a:rPr lang="ru-RU" sz="2400" dirty="0">
                <a:solidFill>
                  <a:schemeClr val="bg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215845"/>
            <a:ext cx="10364451" cy="1034115"/>
          </a:xfrm>
        </p:spPr>
        <p:txBody>
          <a:bodyPr/>
          <a:lstStyle/>
          <a:p>
            <a:pPr algn="ctr"/>
            <a:r>
              <a:rPr lang="ru-RU" dirty="0">
                <a:solidFill>
                  <a:schemeClr val="bg2">
                    <a:lumMod val="75000"/>
                  </a:schemeClr>
                </a:solidFill>
                <a:effectLst>
                  <a:outerShdw blurRad="38100" dist="38100" dir="2700000" algn="tl">
                    <a:srgbClr val="000000">
                      <a:alpha val="43137"/>
                    </a:srgbClr>
                  </a:outerShdw>
                </a:effectLst>
              </a:rPr>
              <a:t> </a:t>
            </a:r>
            <a:r>
              <a:rPr lang="ru-RU" b="1" dirty="0">
                <a:solidFill>
                  <a:schemeClr val="bg1"/>
                </a:solidFill>
                <a:effectLst>
                  <a:outerShdw blurRad="38100" dist="38100" dir="2700000" algn="tl">
                    <a:srgbClr val="000000">
                      <a:alpha val="43137"/>
                    </a:srgbClr>
                  </a:outerShdw>
                </a:effectLst>
              </a:rPr>
              <a:t>Формулировка задания</a:t>
            </a:r>
          </a:p>
        </p:txBody>
      </p:sp>
      <p:sp>
        <p:nvSpPr>
          <p:cNvPr id="3" name="Содержимое 2"/>
          <p:cNvSpPr>
            <a:spLocks noGrp="1"/>
          </p:cNvSpPr>
          <p:nvPr>
            <p:ph idx="1"/>
          </p:nvPr>
        </p:nvSpPr>
        <p:spPr>
          <a:xfrm>
            <a:off x="1031845" y="1459685"/>
            <a:ext cx="10498516" cy="4874208"/>
          </a:xfrm>
        </p:spPr>
        <p:txBody>
          <a:bodyPr>
            <a:normAutofit/>
          </a:bodyPr>
          <a:lstStyle/>
          <a:p>
            <a:pPr marL="0" indent="0" algn="just">
              <a:buNone/>
            </a:pPr>
            <a:r>
              <a:rPr lang="ru-RU" dirty="0"/>
              <a:t>     </a:t>
            </a:r>
            <a:r>
              <a:rPr lang="ru-RU" dirty="0">
                <a:solidFill>
                  <a:schemeClr val="bg1"/>
                </a:solidFill>
              </a:rPr>
              <a:t>Напишите сочинение по прочитанному тексту.</a:t>
            </a:r>
          </a:p>
          <a:p>
            <a:pPr marL="0" indent="0" algn="just">
              <a:buNone/>
            </a:pPr>
            <a:r>
              <a:rPr lang="ru-RU" dirty="0">
                <a:solidFill>
                  <a:schemeClr val="bg1"/>
                </a:solidFill>
              </a:rPr>
              <a:t>     Сформулируйте одну из проблем, поставленных автором текста.</a:t>
            </a:r>
          </a:p>
          <a:p>
            <a:pPr marL="0" indent="0" algn="just">
              <a:buNone/>
            </a:pPr>
            <a:r>
              <a:rPr lang="ru-RU" dirty="0">
                <a:solidFill>
                  <a:schemeClr val="bg1"/>
                </a:solidFill>
              </a:rPr>
              <a:t>     Прокомментируйте сформулированную </a:t>
            </a:r>
            <a:r>
              <a:rPr lang="ru-RU" dirty="0" smtClean="0">
                <a:solidFill>
                  <a:schemeClr val="bg1"/>
                </a:solidFill>
              </a:rPr>
              <a:t>проблему. Включите </a:t>
            </a:r>
            <a:r>
              <a:rPr lang="ru-RU" dirty="0">
                <a:solidFill>
                  <a:schemeClr val="bg1"/>
                </a:solidFill>
              </a:rPr>
              <a:t>в комментарий два примера-иллюстрации из прочитанного текста, которые, по Вашему мнению, важны для понимания проблемы исходного текста (избегайте чрезмерного цитирования). Поясните значение каждого примера и укажите смысловую связь между ними.</a:t>
            </a:r>
          </a:p>
          <a:p>
            <a:pPr marL="0" indent="0" algn="just">
              <a:buNone/>
            </a:pPr>
            <a:r>
              <a:rPr lang="ru-RU" b="1" dirty="0">
                <a:solidFill>
                  <a:schemeClr val="bg1"/>
                </a:solidFill>
              </a:rPr>
              <a:t>     </a:t>
            </a:r>
            <a:r>
              <a:rPr lang="ru-RU" dirty="0">
                <a:solidFill>
                  <a:schemeClr val="bg1"/>
                </a:solidFill>
              </a:rPr>
              <a:t>Сформулируйте позицию автора (рассказчика). </a:t>
            </a:r>
            <a:r>
              <a:rPr lang="ru-RU" b="1" dirty="0">
                <a:solidFill>
                  <a:schemeClr val="bg1"/>
                </a:solidFill>
              </a:rPr>
              <a:t>Выразите своё отношение к позиции автора по проблеме исходного текста (согласие или несогласие) и обоснуйте его.</a:t>
            </a: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2629" y="433222"/>
            <a:ext cx="9163795" cy="1136633"/>
          </a:xfrm>
        </p:spPr>
        <p:txBody>
          <a:bodyPr>
            <a:normAutofit/>
          </a:bodyPr>
          <a:lstStyle/>
          <a:p>
            <a:pPr algn="ctr"/>
            <a:r>
              <a:rPr lang="ru-RU" b="1" dirty="0">
                <a:solidFill>
                  <a:schemeClr val="bg1"/>
                </a:solidFill>
                <a:effectLst>
                  <a:outerShdw blurRad="38100" dist="38100" dir="2700000" algn="tl">
                    <a:srgbClr val="000000">
                      <a:alpha val="43137"/>
                    </a:srgbClr>
                  </a:outerShdw>
                </a:effectLst>
              </a:rPr>
              <a:t>  пример из научной литературы</a:t>
            </a:r>
          </a:p>
        </p:txBody>
      </p:sp>
      <p:sp>
        <p:nvSpPr>
          <p:cNvPr id="3" name="Содержимое 2"/>
          <p:cNvSpPr>
            <a:spLocks noGrp="1"/>
          </p:cNvSpPr>
          <p:nvPr>
            <p:ph idx="1"/>
          </p:nvPr>
        </p:nvSpPr>
        <p:spPr>
          <a:xfrm>
            <a:off x="684211" y="1594131"/>
            <a:ext cx="9938211" cy="5085995"/>
          </a:xfrm>
        </p:spPr>
        <p:txBody>
          <a:bodyPr>
            <a:normAutofit/>
          </a:bodyPr>
          <a:lstStyle/>
          <a:p>
            <a:pPr lvl="0" indent="285750" algn="just">
              <a:spcBef>
                <a:spcPts val="0"/>
              </a:spcBef>
              <a:spcAft>
                <a:spcPts val="0"/>
              </a:spcAft>
              <a:buNone/>
            </a:pPr>
            <a:r>
              <a:rPr lang="ru-RU" sz="2400" b="1" dirty="0">
                <a:solidFill>
                  <a:schemeClr val="bg1"/>
                </a:solidFill>
              </a:rPr>
              <a:t>Тезис: </a:t>
            </a:r>
            <a:r>
              <a:rPr lang="ru-RU" sz="2400" dirty="0">
                <a:solidFill>
                  <a:schemeClr val="bg1"/>
                </a:solidFill>
              </a:rPr>
              <a:t>человек должен учиться преодолевать жизненные трудности.</a:t>
            </a:r>
          </a:p>
          <a:p>
            <a:pPr lvl="0" indent="285750" algn="just">
              <a:spcBef>
                <a:spcPts val="0"/>
              </a:spcBef>
              <a:spcAft>
                <a:spcPts val="0"/>
              </a:spcAft>
              <a:buNone/>
            </a:pPr>
            <a:endParaRPr lang="ru-RU" sz="2400" b="1" dirty="0">
              <a:solidFill>
                <a:schemeClr val="bg1"/>
              </a:solidFill>
            </a:endParaRPr>
          </a:p>
          <a:p>
            <a:pPr lvl="0" indent="285750" algn="just">
              <a:spcBef>
                <a:spcPts val="0"/>
              </a:spcBef>
              <a:spcAft>
                <a:spcPts val="0"/>
              </a:spcAft>
              <a:buNone/>
            </a:pPr>
            <a:r>
              <a:rPr lang="ru-RU" sz="2400" dirty="0">
                <a:solidFill>
                  <a:schemeClr val="bg1"/>
                </a:solidFill>
              </a:rPr>
              <a:t>Я тоже считаю, что человек не должен бояться жизненных трудностей. Смелые люди – это хозяева своей судьбы. Например, историк Лев Гумилев в своей работе «Этногенез и биосфера Земли» описал особый тип людей, которых назвал </a:t>
            </a:r>
            <a:r>
              <a:rPr lang="ru-RU" sz="2400" dirty="0" err="1">
                <a:solidFill>
                  <a:schemeClr val="bg1"/>
                </a:solidFill>
              </a:rPr>
              <a:t>пассионариями</a:t>
            </a:r>
            <a:r>
              <a:rPr lang="ru-RU" sz="2400" dirty="0">
                <a:solidFill>
                  <a:schemeClr val="bg1"/>
                </a:solidFill>
              </a:rPr>
              <a:t>. </a:t>
            </a:r>
            <a:r>
              <a:rPr lang="ru-RU" sz="2400" dirty="0" err="1">
                <a:solidFill>
                  <a:schemeClr val="bg1"/>
                </a:solidFill>
              </a:rPr>
              <a:t>Пассионарий</a:t>
            </a:r>
            <a:r>
              <a:rPr lang="ru-RU" sz="2400" dirty="0">
                <a:solidFill>
                  <a:schemeClr val="bg1"/>
                </a:solidFill>
              </a:rPr>
              <a:t> – это активный человек, стремящийся к обновлению, развитию, лидерству. Именно такие люди способны внести вклад в развитие общества , изменить наш мир к лучшему.</a:t>
            </a:r>
          </a:p>
          <a:p>
            <a:pPr lvl="0" indent="285750" algn="just">
              <a:spcBef>
                <a:spcPts val="0"/>
              </a:spcBef>
              <a:spcAft>
                <a:spcPts val="0"/>
              </a:spcAft>
              <a:buNone/>
            </a:pPr>
            <a:endParaRPr lang="ru-RU" sz="2400" dirty="0">
              <a:solidFill>
                <a:schemeClr val="bg1"/>
              </a:solidFill>
            </a:endParaRPr>
          </a:p>
          <a:p>
            <a:pPr lvl="0" indent="285750" algn="just">
              <a:spcBef>
                <a:spcPts val="0"/>
              </a:spcBef>
              <a:spcAft>
                <a:spcPts val="0"/>
              </a:spcAft>
              <a:buNone/>
            </a:pPr>
            <a:r>
              <a:rPr lang="ru-RU" sz="2400" dirty="0">
                <a:solidFill>
                  <a:schemeClr val="bg1"/>
                </a:solidFill>
              </a:rPr>
              <a:t> </a:t>
            </a:r>
          </a:p>
        </p:txBody>
      </p:sp>
    </p:spTree>
    <p:extLst>
      <p:ext uri="{BB962C8B-B14F-4D97-AF65-F5344CB8AC3E}">
        <p14:creationId xmlns="" xmlns:p14="http://schemas.microsoft.com/office/powerpoint/2010/main" val="141763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1FF7C79-1AB2-448E-A99D-7780D3F77587}"/>
              </a:ext>
            </a:extLst>
          </p:cNvPr>
          <p:cNvSpPr>
            <a:spLocks noGrp="1"/>
          </p:cNvSpPr>
          <p:nvPr>
            <p:ph type="title"/>
          </p:nvPr>
        </p:nvSpPr>
        <p:spPr>
          <a:xfrm>
            <a:off x="663546" y="368487"/>
            <a:ext cx="9912743" cy="999068"/>
          </a:xfrm>
        </p:spPr>
        <p:txBody>
          <a:bodyPr>
            <a:normAutofit fontScale="90000"/>
          </a:bodyPr>
          <a:lstStyle/>
          <a:p>
            <a:pPr algn="ctr"/>
            <a:r>
              <a:rPr lang="ru-RU" dirty="0">
                <a:solidFill>
                  <a:schemeClr val="bg1"/>
                </a:solidFill>
                <a:effectLst>
                  <a:outerShdw blurRad="38100" dist="38100" dir="2700000" algn="tl">
                    <a:srgbClr val="000000">
                      <a:alpha val="43137"/>
                    </a:srgbClr>
                  </a:outerShdw>
                </a:effectLst>
                <a:latin typeface="Gilroy ExtraBold" panose="00000900000000000000" charset="-52"/>
              </a:rPr>
              <a:t> </a:t>
            </a:r>
            <a:r>
              <a:rPr lang="ru-RU" dirty="0"/>
              <a:t/>
            </a:r>
            <a:br>
              <a:rPr lang="ru-RU" dirty="0"/>
            </a:br>
            <a:r>
              <a:rPr lang="ru-RU" b="1" dirty="0">
                <a:solidFill>
                  <a:schemeClr val="bg1"/>
                </a:solidFill>
                <a:effectLst>
                  <a:outerShdw blurRad="38100" dist="38100" dir="2700000" algn="tl">
                    <a:srgbClr val="000000">
                      <a:alpha val="43137"/>
                    </a:srgbClr>
                  </a:outerShdw>
                </a:effectLst>
              </a:rPr>
              <a:t>Определение  понятия</a:t>
            </a:r>
          </a:p>
        </p:txBody>
      </p:sp>
      <p:sp>
        <p:nvSpPr>
          <p:cNvPr id="3" name="Объект 2">
            <a:extLst>
              <a:ext uri="{FF2B5EF4-FFF2-40B4-BE49-F238E27FC236}">
                <a16:creationId xmlns="" xmlns:a16="http://schemas.microsoft.com/office/drawing/2014/main" id="{ADDE22D6-99F2-4664-990B-8EEA8ADE1F4C}"/>
              </a:ext>
            </a:extLst>
          </p:cNvPr>
          <p:cNvSpPr>
            <a:spLocks noGrp="1"/>
          </p:cNvSpPr>
          <p:nvPr>
            <p:ph idx="1"/>
          </p:nvPr>
        </p:nvSpPr>
        <p:spPr>
          <a:xfrm>
            <a:off x="838200" y="1828800"/>
            <a:ext cx="10515600" cy="4348163"/>
          </a:xfrm>
        </p:spPr>
        <p:txBody>
          <a:bodyPr>
            <a:normAutofit lnSpcReduction="10000"/>
          </a:bodyPr>
          <a:lstStyle/>
          <a:p>
            <a:pPr marL="0" indent="0" algn="just">
              <a:buNone/>
            </a:pPr>
            <a:endParaRPr lang="ru-RU" sz="2400" dirty="0"/>
          </a:p>
          <a:p>
            <a:pPr marL="0" indent="0" algn="just">
              <a:buNone/>
            </a:pPr>
            <a:r>
              <a:rPr lang="ru-RU" sz="2400" b="1" dirty="0">
                <a:solidFill>
                  <a:schemeClr val="bg1"/>
                </a:solidFill>
              </a:rPr>
              <a:t>Тезис: </a:t>
            </a:r>
            <a:r>
              <a:rPr lang="ru-RU" sz="2400" dirty="0">
                <a:solidFill>
                  <a:schemeClr val="bg1"/>
                </a:solidFill>
              </a:rPr>
              <a:t>человек должен воспитывать в себе «талант доброты»</a:t>
            </a:r>
            <a:endParaRPr lang="ru-RU" sz="2400" dirty="0"/>
          </a:p>
          <a:p>
            <a:pPr marL="0" indent="0" algn="just">
              <a:buNone/>
            </a:pPr>
            <a:r>
              <a:rPr lang="ru-RU" dirty="0">
                <a:solidFill>
                  <a:schemeClr val="bg1"/>
                </a:solidFill>
              </a:rPr>
              <a:t>      </a:t>
            </a:r>
          </a:p>
          <a:p>
            <a:pPr marL="0" indent="457200" algn="just">
              <a:buNone/>
            </a:pPr>
            <a:r>
              <a:rPr lang="ru-RU" dirty="0">
                <a:solidFill>
                  <a:schemeClr val="bg1"/>
                </a:solidFill>
              </a:rPr>
              <a:t> </a:t>
            </a:r>
            <a:r>
              <a:rPr lang="ru-RU" sz="2400" dirty="0">
                <a:solidFill>
                  <a:schemeClr val="bg1"/>
                </a:solidFill>
              </a:rPr>
              <a:t>Я думаю, каждый здравомыслящий человек согласится с автором. Мне бы хотелось особо выделить словосочетание «талант доброты». Ведь словом «талант» обозначают особые, выдающиеся способности человека, а это означает, что каждый из нас с детства должен развивать в себе способность не обижать и не обижаться по пустякам, готовность помочь ближнему. Эти качества испокон веков были связаны с эталоном человеческих отношений.</a:t>
            </a:r>
          </a:p>
          <a:p>
            <a:pPr marL="0" indent="0">
              <a:buNone/>
            </a:pPr>
            <a:endParaRPr lang="ru-RU" dirty="0"/>
          </a:p>
        </p:txBody>
      </p:sp>
    </p:spTree>
    <p:extLst>
      <p:ext uri="{BB962C8B-B14F-4D97-AF65-F5344CB8AC3E}">
        <p14:creationId xmlns="" xmlns:p14="http://schemas.microsoft.com/office/powerpoint/2010/main" val="2442819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0C39B2F-AD4F-47D5-93A9-BB896A290795}"/>
              </a:ext>
            </a:extLst>
          </p:cNvPr>
          <p:cNvSpPr>
            <a:spLocks noGrp="1"/>
          </p:cNvSpPr>
          <p:nvPr>
            <p:ph type="title"/>
          </p:nvPr>
        </p:nvSpPr>
        <p:spPr>
          <a:xfrm>
            <a:off x="825388" y="279473"/>
            <a:ext cx="9532417" cy="1507067"/>
          </a:xfrm>
        </p:spPr>
        <p:txBody>
          <a:bodyPr/>
          <a:lstStyle/>
          <a:p>
            <a:pPr algn="ctr"/>
            <a:r>
              <a:rPr lang="ru-RU" b="1" dirty="0">
                <a:solidFill>
                  <a:schemeClr val="bg1"/>
                </a:solidFill>
                <a:effectLst>
                  <a:outerShdw blurRad="38100" dist="38100" dir="2700000" algn="tl">
                    <a:srgbClr val="000000">
                      <a:alpha val="43137"/>
                    </a:srgbClr>
                  </a:outerShdw>
                </a:effectLst>
                <a:latin typeface="Gilroy ExtraBold" panose="00000900000000000000" charset="-52"/>
              </a:rPr>
              <a:t>Тезис. Человек не должен утратить умение удивляться</a:t>
            </a:r>
          </a:p>
        </p:txBody>
      </p:sp>
      <p:sp>
        <p:nvSpPr>
          <p:cNvPr id="3" name="Объект 2">
            <a:extLst>
              <a:ext uri="{FF2B5EF4-FFF2-40B4-BE49-F238E27FC236}">
                <a16:creationId xmlns="" xmlns:a16="http://schemas.microsoft.com/office/drawing/2014/main" id="{DF262693-1949-48CE-9FAE-FFFDA905B7FA}"/>
              </a:ext>
            </a:extLst>
          </p:cNvPr>
          <p:cNvSpPr>
            <a:spLocks noGrp="1"/>
          </p:cNvSpPr>
          <p:nvPr>
            <p:ph idx="1"/>
          </p:nvPr>
        </p:nvSpPr>
        <p:spPr>
          <a:xfrm>
            <a:off x="768744" y="1942088"/>
            <a:ext cx="9686166" cy="4491079"/>
          </a:xfrm>
        </p:spPr>
        <p:txBody>
          <a:bodyPr>
            <a:normAutofit lnSpcReduction="10000"/>
          </a:bodyPr>
          <a:lstStyle/>
          <a:p>
            <a:pPr marL="0" indent="0" algn="just">
              <a:buNone/>
            </a:pPr>
            <a:r>
              <a:rPr lang="ru-RU" dirty="0"/>
              <a:t>       </a:t>
            </a:r>
            <a:r>
              <a:rPr lang="ru-RU" dirty="0">
                <a:solidFill>
                  <a:schemeClr val="bg1"/>
                </a:solidFill>
              </a:rPr>
              <a:t>Мне кажется,   с автором невозможно не согласиться: люди (особенно это касается учёных) не должны терять «живость восприятия» окружающего.. </a:t>
            </a:r>
            <a:r>
              <a:rPr lang="ru-RU" b="1" dirty="0">
                <a:solidFill>
                  <a:schemeClr val="bg1"/>
                </a:solidFill>
              </a:rPr>
              <a:t>Во-первых</a:t>
            </a:r>
            <a:r>
              <a:rPr lang="ru-RU" dirty="0">
                <a:solidFill>
                  <a:schemeClr val="bg1"/>
                </a:solidFill>
              </a:rPr>
              <a:t>, мир вокруг нас чрезвычайно разнообразен и часто опровергает, казалось бы, незыблемые закономерности, установленные человеком. </a:t>
            </a:r>
            <a:r>
              <a:rPr lang="ru-RU" b="1" dirty="0">
                <a:solidFill>
                  <a:schemeClr val="bg1"/>
                </a:solidFill>
              </a:rPr>
              <a:t>Во-вторых</a:t>
            </a:r>
            <a:r>
              <a:rPr lang="ru-RU" dirty="0">
                <a:solidFill>
                  <a:schemeClr val="bg1"/>
                </a:solidFill>
              </a:rPr>
              <a:t>, большинство величайших открытий было сделано учёными, которых порой считали безумными чудаками. На самом же деле Коперник, Эйнштейн, Лобачевский доказали людям, что их особое видение мира не только имеет право на существование, но и открывает новые горизонты науки. И </a:t>
            </a:r>
            <a:r>
              <a:rPr lang="ru-RU" b="1" dirty="0">
                <a:solidFill>
                  <a:schemeClr val="bg1"/>
                </a:solidFill>
              </a:rPr>
              <a:t>наконец</a:t>
            </a:r>
            <a:r>
              <a:rPr lang="ru-RU" dirty="0">
                <a:solidFill>
                  <a:schemeClr val="bg1"/>
                </a:solidFill>
              </a:rPr>
              <a:t>, непосредственность восприятия мира, умение удивляться не позволят человеку утратить связь с действительностью, превратить всё вокруг в сухую, безжизненную схему. Внимательный, любознательный человек, говорит нам автор, должен видеть жизнь во всей её полноте. Именно такому человеку приходит на помощь случай и мир готов открыть все свои тайны.</a:t>
            </a:r>
          </a:p>
          <a:p>
            <a:pPr marL="0" indent="0">
              <a:buNone/>
            </a:pPr>
            <a:endParaRPr lang="ru-RU" dirty="0"/>
          </a:p>
        </p:txBody>
      </p:sp>
    </p:spTree>
    <p:extLst>
      <p:ext uri="{BB962C8B-B14F-4D97-AF65-F5344CB8AC3E}">
        <p14:creationId xmlns="" xmlns:p14="http://schemas.microsoft.com/office/powerpoint/2010/main" val="408823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1FF7C79-1AB2-448E-A99D-7780D3F77587}"/>
              </a:ext>
            </a:extLst>
          </p:cNvPr>
          <p:cNvSpPr>
            <a:spLocks noGrp="1"/>
          </p:cNvSpPr>
          <p:nvPr>
            <p:ph type="title"/>
          </p:nvPr>
        </p:nvSpPr>
        <p:spPr>
          <a:xfrm>
            <a:off x="663546" y="368487"/>
            <a:ext cx="10398266" cy="667294"/>
          </a:xfrm>
        </p:spPr>
        <p:txBody>
          <a:bodyPr>
            <a:normAutofit fontScale="90000"/>
          </a:bodyPr>
          <a:lstStyle/>
          <a:p>
            <a:pPr algn="ctr"/>
            <a:r>
              <a:rPr lang="ru-RU" dirty="0">
                <a:solidFill>
                  <a:schemeClr val="bg1"/>
                </a:solidFill>
                <a:effectLst>
                  <a:outerShdw blurRad="38100" dist="38100" dir="2700000" algn="tl">
                    <a:srgbClr val="000000">
                      <a:alpha val="43137"/>
                    </a:srgbClr>
                  </a:outerShdw>
                </a:effectLst>
                <a:latin typeface="Gilroy ExtraBold" panose="00000900000000000000" charset="-52"/>
              </a:rPr>
              <a:t> </a:t>
            </a:r>
            <a:r>
              <a:rPr lang="ru-RU" dirty="0"/>
              <a:t/>
            </a:r>
            <a:br>
              <a:rPr lang="ru-RU" dirty="0"/>
            </a:br>
            <a:r>
              <a:rPr lang="ru-RU" b="1" dirty="0">
                <a:solidFill>
                  <a:schemeClr val="bg1"/>
                </a:solidFill>
                <a:effectLst>
                  <a:outerShdw blurRad="38100" dist="38100" dir="2700000" algn="tl">
                    <a:srgbClr val="000000">
                      <a:alpha val="43137"/>
                    </a:srgbClr>
                  </a:outerShdw>
                </a:effectLst>
              </a:rPr>
              <a:t> Типичные ошибки</a:t>
            </a:r>
          </a:p>
        </p:txBody>
      </p:sp>
      <p:sp>
        <p:nvSpPr>
          <p:cNvPr id="3" name="Объект 2">
            <a:extLst>
              <a:ext uri="{FF2B5EF4-FFF2-40B4-BE49-F238E27FC236}">
                <a16:creationId xmlns="" xmlns:a16="http://schemas.microsoft.com/office/drawing/2014/main" id="{ADDE22D6-99F2-4664-990B-8EEA8ADE1F4C}"/>
              </a:ext>
            </a:extLst>
          </p:cNvPr>
          <p:cNvSpPr>
            <a:spLocks noGrp="1"/>
          </p:cNvSpPr>
          <p:nvPr>
            <p:ph idx="1"/>
          </p:nvPr>
        </p:nvSpPr>
        <p:spPr>
          <a:xfrm>
            <a:off x="838200" y="1351370"/>
            <a:ext cx="10515600" cy="4825593"/>
          </a:xfrm>
        </p:spPr>
        <p:txBody>
          <a:bodyPr>
            <a:noAutofit/>
          </a:bodyPr>
          <a:lstStyle/>
          <a:p>
            <a:pPr marL="0" indent="457200" algn="just">
              <a:spcBef>
                <a:spcPts val="0"/>
              </a:spcBef>
              <a:spcAft>
                <a:spcPts val="0"/>
              </a:spcAft>
              <a:buFont typeface="Wingdings" pitchFamily="2" charset="2"/>
              <a:buChar char="ü"/>
            </a:pPr>
            <a:r>
              <a:rPr lang="ru-RU" sz="1700" b="1" dirty="0">
                <a:solidFill>
                  <a:schemeClr val="bg1"/>
                </a:solidFill>
              </a:rPr>
              <a:t>Обоснование отсутствует или только формально заявлено,</a:t>
            </a:r>
            <a:r>
              <a:rPr lang="ru-RU" sz="1700" dirty="0">
                <a:solidFill>
                  <a:schemeClr val="bg1"/>
                </a:solidFill>
              </a:rPr>
              <a:t> </a:t>
            </a:r>
            <a:r>
              <a:rPr lang="ru-RU" sz="1700" b="1" dirty="0">
                <a:solidFill>
                  <a:schemeClr val="bg1"/>
                </a:solidFill>
              </a:rPr>
              <a:t>в работе есть позиция ученика, но нет  суждений, представляющих собой обоснование заявленной точки зрения. </a:t>
            </a:r>
            <a:r>
              <a:rPr lang="ru-RU" sz="1700" i="1" dirty="0">
                <a:solidFill>
                  <a:schemeClr val="bg1"/>
                </a:solidFill>
              </a:rPr>
              <a:t>Я, как и большинство моих друзей и знакомых, всегда стараюсь помогать людям, попавшим в беду. Я полностью согласен с автором.</a:t>
            </a:r>
            <a:endParaRPr lang="ru-RU" sz="1700" b="1" dirty="0">
              <a:solidFill>
                <a:schemeClr val="bg1"/>
              </a:solidFill>
            </a:endParaRPr>
          </a:p>
          <a:p>
            <a:pPr marL="0" indent="457200" algn="just">
              <a:spcBef>
                <a:spcPts val="0"/>
              </a:spcBef>
              <a:spcAft>
                <a:spcPts val="0"/>
              </a:spcAft>
              <a:buFont typeface="Wingdings" pitchFamily="2" charset="2"/>
              <a:buChar char="ü"/>
            </a:pPr>
            <a:r>
              <a:rPr lang="ru-RU" sz="1700" b="1" dirty="0">
                <a:solidFill>
                  <a:schemeClr val="bg1"/>
                </a:solidFill>
              </a:rPr>
              <a:t>Приведенные суждения не являются доводами, подтверждающими тезис. </a:t>
            </a:r>
            <a:r>
              <a:rPr lang="ru-RU" sz="1700" i="1" dirty="0">
                <a:solidFill>
                  <a:schemeClr val="bg1"/>
                </a:solidFill>
              </a:rPr>
              <a:t>Я разделяю позицию автора. Она близка моему мировоззрению, моему представлению о том, как должны жить люди. Мне было очень интересно читать про те события, которые описывает Ю.Нагибин в своем рассказе. Когда читаешь художественную книжку, то узнаешь даже больше, чем когда изучаешь историю на уроках или по учебнику. </a:t>
            </a:r>
            <a:endParaRPr lang="ru-RU" sz="1700" b="1" dirty="0">
              <a:solidFill>
                <a:schemeClr val="bg1"/>
              </a:solidFill>
            </a:endParaRPr>
          </a:p>
          <a:p>
            <a:pPr marL="0" indent="457200" algn="just">
              <a:spcBef>
                <a:spcPts val="0"/>
              </a:spcBef>
              <a:spcAft>
                <a:spcPts val="0"/>
              </a:spcAft>
              <a:buFont typeface="Wingdings" pitchFamily="2" charset="2"/>
              <a:buChar char="ü"/>
            </a:pPr>
            <a:r>
              <a:rPr lang="ru-RU" sz="1700" b="1" dirty="0">
                <a:solidFill>
                  <a:schemeClr val="bg1"/>
                </a:solidFill>
              </a:rPr>
              <a:t>Подмена тезиса: рассуждения автора сочинения не соответствуют заявленной проблеме. </a:t>
            </a:r>
            <a:r>
              <a:rPr lang="ru-RU" sz="1700" i="1" dirty="0">
                <a:solidFill>
                  <a:schemeClr val="bg1"/>
                </a:solidFill>
              </a:rPr>
              <a:t>Я полностью согласен с автором: </a:t>
            </a:r>
            <a:r>
              <a:rPr lang="ru-RU" sz="1700" dirty="0">
                <a:solidFill>
                  <a:schemeClr val="bg1"/>
                </a:solidFill>
              </a:rPr>
              <a:t>мы должны поддерживать друг друга в сложных ситуациях. </a:t>
            </a:r>
            <a:r>
              <a:rPr lang="ru-RU" sz="1700" i="1" dirty="0">
                <a:solidFill>
                  <a:schemeClr val="bg1"/>
                </a:solidFill>
              </a:rPr>
              <a:t>А в жизни бывает иначе. Наверняка каждому знакомы те, кто зазнается и считает себя умнее всех. С такими людьми невозможно дружить, с ними порой бывает даже трудно находиться в одной комнате. Каждый должен оценивать себя объективно.</a:t>
            </a:r>
          </a:p>
          <a:p>
            <a:pPr marL="0" indent="457200" algn="just">
              <a:spcBef>
                <a:spcPts val="0"/>
              </a:spcBef>
              <a:spcAft>
                <a:spcPts val="0"/>
              </a:spcAft>
              <a:buFont typeface="Wingdings" pitchFamily="2" charset="2"/>
              <a:buChar char="ü"/>
            </a:pPr>
            <a:r>
              <a:rPr lang="ru-RU" sz="1700" b="1" dirty="0">
                <a:solidFill>
                  <a:schemeClr val="bg1"/>
                </a:solidFill>
              </a:rPr>
              <a:t>Неумение строить обоснование</a:t>
            </a:r>
            <a:r>
              <a:rPr lang="ru-RU" sz="1700" dirty="0">
                <a:solidFill>
                  <a:schemeClr val="bg1"/>
                </a:solidFill>
              </a:rPr>
              <a:t>. Автор, на мой взгляд, увеличивает данную проблему. Я не считаю, что данного типа романы, триллеры вредят организму, но они могут развить фантазии людей, просто отойти от всех проблем и дел</a:t>
            </a:r>
            <a:r>
              <a:rPr lang="ru-RU" sz="1700" i="1" dirty="0">
                <a:solidFill>
                  <a:schemeClr val="bg1"/>
                </a:solidFill>
              </a:rPr>
              <a:t>  </a:t>
            </a:r>
          </a:p>
        </p:txBody>
      </p:sp>
    </p:spTree>
    <p:extLst>
      <p:ext uri="{BB962C8B-B14F-4D97-AF65-F5344CB8AC3E}">
        <p14:creationId xmlns="" xmlns:p14="http://schemas.microsoft.com/office/powerpoint/2010/main" val="2442819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1FF7C79-1AB2-448E-A99D-7780D3F77587}"/>
              </a:ext>
            </a:extLst>
          </p:cNvPr>
          <p:cNvSpPr>
            <a:spLocks noGrp="1"/>
          </p:cNvSpPr>
          <p:nvPr>
            <p:ph type="title"/>
          </p:nvPr>
        </p:nvSpPr>
        <p:spPr>
          <a:xfrm>
            <a:off x="663546" y="368487"/>
            <a:ext cx="10398266" cy="667294"/>
          </a:xfrm>
        </p:spPr>
        <p:txBody>
          <a:bodyPr>
            <a:normAutofit fontScale="90000"/>
          </a:bodyPr>
          <a:lstStyle/>
          <a:p>
            <a:pPr algn="ctr"/>
            <a:r>
              <a:rPr lang="ru-RU" dirty="0">
                <a:solidFill>
                  <a:schemeClr val="bg1"/>
                </a:solidFill>
                <a:effectLst>
                  <a:outerShdw blurRad="38100" dist="38100" dir="2700000" algn="tl">
                    <a:srgbClr val="000000">
                      <a:alpha val="43137"/>
                    </a:srgbClr>
                  </a:outerShdw>
                </a:effectLst>
                <a:latin typeface="Gilroy ExtraBold" panose="00000900000000000000" charset="-52"/>
              </a:rPr>
              <a:t> </a:t>
            </a:r>
            <a:r>
              <a:rPr lang="ru-RU" dirty="0"/>
              <a:t/>
            </a:r>
            <a:br>
              <a:rPr lang="ru-RU" dirty="0"/>
            </a:br>
            <a:r>
              <a:rPr lang="ru-RU" b="1" dirty="0">
                <a:solidFill>
                  <a:schemeClr val="bg1"/>
                </a:solidFill>
                <a:effectLst>
                  <a:outerShdw blurRad="38100" dist="38100" dir="2700000" algn="tl">
                    <a:srgbClr val="000000">
                      <a:alpha val="43137"/>
                    </a:srgbClr>
                  </a:outerShdw>
                </a:effectLst>
              </a:rPr>
              <a:t>  курьезная «аргументация»</a:t>
            </a:r>
          </a:p>
        </p:txBody>
      </p:sp>
      <p:sp>
        <p:nvSpPr>
          <p:cNvPr id="3" name="Объект 2">
            <a:extLst>
              <a:ext uri="{FF2B5EF4-FFF2-40B4-BE49-F238E27FC236}">
                <a16:creationId xmlns="" xmlns:a16="http://schemas.microsoft.com/office/drawing/2014/main" id="{ADDE22D6-99F2-4664-990B-8EEA8ADE1F4C}"/>
              </a:ext>
            </a:extLst>
          </p:cNvPr>
          <p:cNvSpPr>
            <a:spLocks noGrp="1"/>
          </p:cNvSpPr>
          <p:nvPr>
            <p:ph idx="1"/>
          </p:nvPr>
        </p:nvSpPr>
        <p:spPr>
          <a:xfrm>
            <a:off x="838200" y="1351370"/>
            <a:ext cx="10515600" cy="4825593"/>
          </a:xfrm>
        </p:spPr>
        <p:txBody>
          <a:bodyPr>
            <a:noAutofit/>
          </a:bodyPr>
          <a:lstStyle/>
          <a:p>
            <a:pPr algn="just"/>
            <a:r>
              <a:rPr lang="ru-RU" sz="1700" b="1" dirty="0">
                <a:solidFill>
                  <a:schemeClr val="bg1"/>
                </a:solidFill>
              </a:rPr>
              <a:t> </a:t>
            </a:r>
            <a:r>
              <a:rPr lang="ru-RU" dirty="0">
                <a:solidFill>
                  <a:schemeClr val="bg1"/>
                </a:solidFill>
              </a:rPr>
              <a:t>Приведу пример из личной жизни: сидят люди на улице без жилья, без еды, абсолютно без ничего. Сидят и просят деньги на какую-нибудь еду. </a:t>
            </a:r>
          </a:p>
          <a:p>
            <a:pPr lvl="0" algn="just"/>
            <a:r>
              <a:rPr lang="ru-RU" dirty="0">
                <a:solidFill>
                  <a:schemeClr val="bg1"/>
                </a:solidFill>
              </a:rPr>
              <a:t>Я знаю одного человека, который  пропустил мимо глаз (?!) болезнь и смерть своего отца. Теперь его дети ему не помогают.      </a:t>
            </a:r>
          </a:p>
          <a:p>
            <a:pPr lvl="0" algn="just"/>
            <a:r>
              <a:rPr lang="ru-RU" dirty="0">
                <a:solidFill>
                  <a:schemeClr val="bg1"/>
                </a:solidFill>
              </a:rPr>
              <a:t> Мне мой дедушка рассказывал, что его папа в 1812 году (?!) был в отряде, когда на Москву начали наступать войска под командованием Наполеона. </a:t>
            </a:r>
          </a:p>
          <a:p>
            <a:pPr lvl="0" algn="just"/>
            <a:r>
              <a:rPr lang="ru-RU" dirty="0">
                <a:solidFill>
                  <a:schemeClr val="bg1"/>
                </a:solidFill>
              </a:rPr>
              <a:t>Хорошим примером проблемы данного текста являются некоторые мои одноклассники. Очевидно, их  слишком мало воспитывали, и они не приучились к труду с детства, так ничего и не делают.</a:t>
            </a:r>
          </a:p>
          <a:p>
            <a:pPr marL="0" indent="457200" algn="just">
              <a:spcBef>
                <a:spcPts val="0"/>
              </a:spcBef>
              <a:spcAft>
                <a:spcPts val="0"/>
              </a:spcAft>
              <a:buFont typeface="Wingdings" pitchFamily="2" charset="2"/>
              <a:buChar char="ü"/>
            </a:pPr>
            <a:endParaRPr lang="ru-RU" sz="1700" i="1" dirty="0">
              <a:solidFill>
                <a:schemeClr val="bg1"/>
              </a:solidFill>
            </a:endParaRPr>
          </a:p>
        </p:txBody>
      </p:sp>
    </p:spTree>
    <p:extLst>
      <p:ext uri="{BB962C8B-B14F-4D97-AF65-F5344CB8AC3E}">
        <p14:creationId xmlns="" xmlns:p14="http://schemas.microsoft.com/office/powerpoint/2010/main" val="3486416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8F4E830A-06F9-4EAA-9E65-110CF242179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17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3" descr="Изображение выглядит как текст&#10;&#10;Автоматически созданное описание">
            <a:extLst>
              <a:ext uri="{FF2B5EF4-FFF2-40B4-BE49-F238E27FC236}">
                <a16:creationId xmlns="" xmlns:a16="http://schemas.microsoft.com/office/drawing/2014/main" id="{308B47A5-EA34-4B6E-AAE4-A150C41542EA}"/>
              </a:ext>
            </a:extLst>
          </p:cNvPr>
          <p:cNvPicPr>
            <a:picLocks noChangeAspect="1"/>
          </p:cNvPicPr>
          <p:nvPr/>
        </p:nvPicPr>
        <p:blipFill rotWithShape="1">
          <a:blip r:embed="rId2">
            <a:alphaModFix amt="35000"/>
            <a:extLst/>
          </a:blip>
          <a:srcRect t="14469" b="13183"/>
          <a:stretch/>
        </p:blipFill>
        <p:spPr>
          <a:xfrm>
            <a:off x="3174" y="10"/>
            <a:ext cx="12192000" cy="6857990"/>
          </a:xfrm>
          <a:prstGeom prst="rect">
            <a:avLst/>
          </a:prstGeom>
        </p:spPr>
      </p:pic>
      <p:sp>
        <p:nvSpPr>
          <p:cNvPr id="3" name="Объект 2">
            <a:extLst>
              <a:ext uri="{FF2B5EF4-FFF2-40B4-BE49-F238E27FC236}">
                <a16:creationId xmlns="" xmlns:a16="http://schemas.microsoft.com/office/drawing/2014/main" id="{CA9A6084-8289-4DC5-B286-59F7CE4B1E38}"/>
              </a:ext>
            </a:extLst>
          </p:cNvPr>
          <p:cNvSpPr>
            <a:spLocks noGrp="1"/>
          </p:cNvSpPr>
          <p:nvPr>
            <p:ph idx="1"/>
          </p:nvPr>
        </p:nvSpPr>
        <p:spPr>
          <a:xfrm>
            <a:off x="6095999" y="685800"/>
            <a:ext cx="6092825" cy="5807279"/>
          </a:xfrm>
        </p:spPr>
        <p:txBody>
          <a:bodyPr>
            <a:normAutofit/>
          </a:bodyPr>
          <a:lstStyle/>
          <a:p>
            <a:pPr marL="0" indent="0">
              <a:buNone/>
            </a:pPr>
            <a:endParaRPr lang="ru-RU" b="1" dirty="0">
              <a:solidFill>
                <a:schemeClr val="tx1"/>
              </a:solidFill>
            </a:endParaRPr>
          </a:p>
          <a:p>
            <a:pPr marL="0" indent="0" algn="ctr">
              <a:buNone/>
            </a:pPr>
            <a:r>
              <a:rPr lang="ru-RU" sz="4000" b="1" dirty="0">
                <a:solidFill>
                  <a:schemeClr val="tx1"/>
                </a:solidFill>
              </a:rPr>
              <a:t>С.А. Воронин</a:t>
            </a:r>
          </a:p>
          <a:p>
            <a:pPr marL="0" indent="0" algn="ctr">
              <a:buNone/>
            </a:pPr>
            <a:r>
              <a:rPr lang="ru-RU" sz="4000" b="1" dirty="0">
                <a:solidFill>
                  <a:schemeClr val="tx1"/>
                </a:solidFill>
              </a:rPr>
              <a:t>«Старое кресло»</a:t>
            </a:r>
          </a:p>
        </p:txBody>
      </p:sp>
    </p:spTree>
    <p:extLst>
      <p:ext uri="{BB962C8B-B14F-4D97-AF65-F5344CB8AC3E}">
        <p14:creationId xmlns="" xmlns:p14="http://schemas.microsoft.com/office/powerpoint/2010/main" val="2685793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0C39B2F-AD4F-47D5-93A9-BB896A290795}"/>
              </a:ext>
            </a:extLst>
          </p:cNvPr>
          <p:cNvSpPr>
            <a:spLocks noGrp="1"/>
          </p:cNvSpPr>
          <p:nvPr>
            <p:ph type="title"/>
          </p:nvPr>
        </p:nvSpPr>
        <p:spPr>
          <a:xfrm>
            <a:off x="825388" y="279473"/>
            <a:ext cx="9532417" cy="1507067"/>
          </a:xfrm>
        </p:spPr>
        <p:txBody>
          <a:bodyPr/>
          <a:lstStyle/>
          <a:p>
            <a:pPr algn="ctr"/>
            <a:r>
              <a:rPr lang="ru-RU" b="1" dirty="0">
                <a:solidFill>
                  <a:schemeClr val="bg1"/>
                </a:solidFill>
                <a:effectLst>
                  <a:outerShdw blurRad="38100" dist="38100" dir="2700000" algn="tl">
                    <a:srgbClr val="000000">
                      <a:alpha val="43137"/>
                    </a:srgbClr>
                  </a:outerShdw>
                </a:effectLst>
                <a:latin typeface="Gilroy ExtraBold" panose="00000900000000000000" charset="-52"/>
              </a:rPr>
              <a:t> </a:t>
            </a:r>
          </a:p>
        </p:txBody>
      </p:sp>
      <p:sp>
        <p:nvSpPr>
          <p:cNvPr id="3" name="Объект 2">
            <a:extLst>
              <a:ext uri="{FF2B5EF4-FFF2-40B4-BE49-F238E27FC236}">
                <a16:creationId xmlns="" xmlns:a16="http://schemas.microsoft.com/office/drawing/2014/main" id="{DF262693-1949-48CE-9FAE-FFFDA905B7FA}"/>
              </a:ext>
            </a:extLst>
          </p:cNvPr>
          <p:cNvSpPr>
            <a:spLocks noGrp="1"/>
          </p:cNvSpPr>
          <p:nvPr>
            <p:ph idx="1"/>
          </p:nvPr>
        </p:nvSpPr>
        <p:spPr>
          <a:xfrm>
            <a:off x="768744" y="671120"/>
            <a:ext cx="9686166" cy="5762048"/>
          </a:xfrm>
        </p:spPr>
        <p:txBody>
          <a:bodyPr>
            <a:normAutofit/>
          </a:bodyPr>
          <a:lstStyle/>
          <a:p>
            <a:pPr marL="0" indent="0" algn="just">
              <a:buNone/>
            </a:pPr>
            <a:r>
              <a:rPr lang="ru-RU" dirty="0"/>
              <a:t>       </a:t>
            </a:r>
            <a:r>
              <a:rPr lang="ru-RU" dirty="0">
                <a:solidFill>
                  <a:schemeClr val="bg1"/>
                </a:solidFill>
              </a:rPr>
              <a:t> </a:t>
            </a:r>
          </a:p>
          <a:p>
            <a:pPr marL="0" indent="457200" algn="just">
              <a:spcBef>
                <a:spcPts val="0"/>
              </a:spcBef>
              <a:spcAft>
                <a:spcPts val="0"/>
              </a:spcAft>
              <a:buNone/>
            </a:pPr>
            <a:r>
              <a:rPr lang="ru-RU" dirty="0">
                <a:solidFill>
                  <a:schemeClr val="bg1"/>
                </a:solidFill>
              </a:rPr>
              <a:t>(1)Очень было неприятно Марии Павловне, когда она узнала, что </a:t>
            </a:r>
            <a:r>
              <a:rPr lang="ru-RU" dirty="0" err="1">
                <a:solidFill>
                  <a:schemeClr val="bg1"/>
                </a:solidFill>
              </a:rPr>
              <a:t>райжилуправление</a:t>
            </a:r>
            <a:r>
              <a:rPr lang="ru-RU" dirty="0">
                <a:solidFill>
                  <a:schemeClr val="bg1"/>
                </a:solidFill>
              </a:rPr>
              <a:t> отобрало у неё комнату. (2)Это верно, у Марии Павловны был порядочный излишек жилплощади, и верно, что одинокому человеку в её возрасте достаточно и одной комнаты, в то время как многие люди совсем лишены крова, но привычка есть привычка.                       (3)В этой квартирке каждая вещь дорога, напоминает мужа, сына, невестку.</a:t>
            </a:r>
          </a:p>
          <a:p>
            <a:pPr marL="0" indent="457200" algn="just">
              <a:spcBef>
                <a:spcPts val="0"/>
              </a:spcBef>
              <a:spcAft>
                <a:spcPts val="0"/>
              </a:spcAft>
              <a:buNone/>
            </a:pPr>
            <a:r>
              <a:rPr lang="ru-RU" dirty="0">
                <a:solidFill>
                  <a:schemeClr val="bg1"/>
                </a:solidFill>
              </a:rPr>
              <a:t>(4)Поэтому, когда Павел </a:t>
            </a:r>
            <a:r>
              <a:rPr lang="ru-RU" dirty="0" err="1">
                <a:solidFill>
                  <a:schemeClr val="bg1"/>
                </a:solidFill>
              </a:rPr>
              <a:t>Хромичев</a:t>
            </a:r>
            <a:r>
              <a:rPr lang="ru-RU" dirty="0">
                <a:solidFill>
                  <a:schemeClr val="bg1"/>
                </a:solidFill>
              </a:rPr>
              <a:t> пришёл в квартиру с ордером, Мария Павловна внимательно прочитала квадратную бумажку и жестом гордого самоотречения указала горбатым пальцем на дверь уже не принадлежавшей ей комнаты. (5)Оглядев с головы до ног нового жильца, пренебрежительно отметила его мятую шинель, запылённые кирзовые сапоги, фыркнула и, подняв голову, проплыла мимо, подчёркивая этим полное нерасположение к</a:t>
            </a:r>
            <a:r>
              <a:rPr lang="ru-RU" i="1" dirty="0">
                <a:solidFill>
                  <a:schemeClr val="bg1"/>
                </a:solidFill>
              </a:rPr>
              <a:t> </a:t>
            </a:r>
            <a:r>
              <a:rPr lang="ru-RU" dirty="0">
                <a:solidFill>
                  <a:schemeClr val="bg1"/>
                </a:solidFill>
              </a:rPr>
              <a:t>нему и унося в сердце тяжёлую досаду. (6)Смешно было бы, прожив всю жизнь без посторонних, радоваться чужому человеку.</a:t>
            </a:r>
          </a:p>
          <a:p>
            <a:pPr marL="0" indent="0">
              <a:buNone/>
            </a:pPr>
            <a:endParaRPr lang="ru-RU" dirty="0"/>
          </a:p>
        </p:txBody>
      </p:sp>
    </p:spTree>
    <p:extLst>
      <p:ext uri="{BB962C8B-B14F-4D97-AF65-F5344CB8AC3E}">
        <p14:creationId xmlns="" xmlns:p14="http://schemas.microsoft.com/office/powerpoint/2010/main" val="939169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0C39B2F-AD4F-47D5-93A9-BB896A290795}"/>
              </a:ext>
            </a:extLst>
          </p:cNvPr>
          <p:cNvSpPr>
            <a:spLocks noGrp="1"/>
          </p:cNvSpPr>
          <p:nvPr>
            <p:ph type="title"/>
          </p:nvPr>
        </p:nvSpPr>
        <p:spPr>
          <a:xfrm>
            <a:off x="825388" y="279473"/>
            <a:ext cx="9532417" cy="1507067"/>
          </a:xfrm>
        </p:spPr>
        <p:txBody>
          <a:bodyPr/>
          <a:lstStyle/>
          <a:p>
            <a:pPr algn="ctr"/>
            <a:r>
              <a:rPr lang="ru-RU" b="1" dirty="0">
                <a:solidFill>
                  <a:schemeClr val="bg1"/>
                </a:solidFill>
                <a:effectLst>
                  <a:outerShdw blurRad="38100" dist="38100" dir="2700000" algn="tl">
                    <a:srgbClr val="000000">
                      <a:alpha val="43137"/>
                    </a:srgbClr>
                  </a:outerShdw>
                </a:effectLst>
                <a:latin typeface="Gilroy ExtraBold" panose="00000900000000000000" charset="-52"/>
              </a:rPr>
              <a:t> </a:t>
            </a:r>
          </a:p>
        </p:txBody>
      </p:sp>
      <p:sp>
        <p:nvSpPr>
          <p:cNvPr id="3" name="Объект 2">
            <a:extLst>
              <a:ext uri="{FF2B5EF4-FFF2-40B4-BE49-F238E27FC236}">
                <a16:creationId xmlns="" xmlns:a16="http://schemas.microsoft.com/office/drawing/2014/main" id="{DF262693-1949-48CE-9FAE-FFFDA905B7FA}"/>
              </a:ext>
            </a:extLst>
          </p:cNvPr>
          <p:cNvSpPr>
            <a:spLocks noGrp="1"/>
          </p:cNvSpPr>
          <p:nvPr>
            <p:ph idx="1"/>
          </p:nvPr>
        </p:nvSpPr>
        <p:spPr>
          <a:xfrm>
            <a:off x="768744" y="671120"/>
            <a:ext cx="9686166" cy="5762048"/>
          </a:xfrm>
        </p:spPr>
        <p:txBody>
          <a:bodyPr>
            <a:normAutofit/>
          </a:bodyPr>
          <a:lstStyle/>
          <a:p>
            <a:pPr marL="0" indent="0" algn="just">
              <a:buNone/>
            </a:pPr>
            <a:r>
              <a:rPr lang="ru-RU" dirty="0"/>
              <a:t>       </a:t>
            </a:r>
            <a:r>
              <a:rPr lang="ru-RU" dirty="0">
                <a:solidFill>
                  <a:schemeClr val="bg1"/>
                </a:solidFill>
              </a:rPr>
              <a:t> </a:t>
            </a:r>
          </a:p>
          <a:p>
            <a:pPr marL="0" indent="457200" algn="just">
              <a:spcBef>
                <a:spcPts val="0"/>
              </a:spcBef>
              <a:spcAft>
                <a:spcPts val="0"/>
              </a:spcAft>
              <a:buNone/>
            </a:pPr>
            <a:r>
              <a:rPr lang="ru-RU" dirty="0">
                <a:solidFill>
                  <a:schemeClr val="bg1"/>
                </a:solidFill>
              </a:rPr>
              <a:t> (7)Павел </a:t>
            </a:r>
            <a:r>
              <a:rPr lang="ru-RU" dirty="0" err="1">
                <a:solidFill>
                  <a:schemeClr val="bg1"/>
                </a:solidFill>
              </a:rPr>
              <a:t>Хромичев</a:t>
            </a:r>
            <a:r>
              <a:rPr lang="ru-RU" dirty="0">
                <a:solidFill>
                  <a:schemeClr val="bg1"/>
                </a:solidFill>
              </a:rPr>
              <a:t> вошёл в комнату и удивлённо свистнул. (8)Он никак не предполагал, что пятнадцатиметровая комната может быть такой просторной. (9)Видимо, такое же удивление вызвал и он у комнаты своим появлением.  (10)Потом огляделся, ища место, куда бы можно сесть, но, кроме подоконников, ничего не было. (11)«</a:t>
            </a:r>
            <a:r>
              <a:rPr lang="ru-RU" dirty="0" err="1">
                <a:solidFill>
                  <a:schemeClr val="bg1"/>
                </a:solidFill>
              </a:rPr>
              <a:t>Ништо</a:t>
            </a:r>
            <a:r>
              <a:rPr lang="ru-RU" dirty="0">
                <a:solidFill>
                  <a:schemeClr val="bg1"/>
                </a:solidFill>
              </a:rPr>
              <a:t>, Макар, будем жить,− улыбнулся он, − будет и стул, и стол, будет и кровать...»</a:t>
            </a:r>
          </a:p>
          <a:p>
            <a:pPr marL="0" indent="457200" algn="just">
              <a:spcBef>
                <a:spcPts val="0"/>
              </a:spcBef>
              <a:spcAft>
                <a:spcPts val="0"/>
              </a:spcAft>
              <a:buNone/>
            </a:pPr>
            <a:r>
              <a:rPr lang="ru-RU" dirty="0">
                <a:solidFill>
                  <a:schemeClr val="bg1"/>
                </a:solidFill>
              </a:rPr>
              <a:t>(12)В течение нескольких дней Мария Павловна заглядывала в комнату нового жильца, когда его не было. (13)Там всё было по-прежнему, если не считать маленького чемодана, сиротливо стоявшего в правом переднем углу. </a:t>
            </a:r>
          </a:p>
          <a:p>
            <a:pPr marL="0" indent="457200" algn="just">
              <a:spcBef>
                <a:spcPts val="0"/>
              </a:spcBef>
              <a:spcAft>
                <a:spcPts val="0"/>
              </a:spcAft>
              <a:buNone/>
            </a:pPr>
            <a:r>
              <a:rPr lang="ru-RU" dirty="0">
                <a:solidFill>
                  <a:schemeClr val="bg1"/>
                </a:solidFill>
              </a:rPr>
              <a:t>(14)«Бедность,− подумала она.(15)− Но мне-то какое дело? (16)Какое дело мне? (17)Пусть живёт как хочет. (18)Теперь уже это не моя комната».</a:t>
            </a:r>
          </a:p>
          <a:p>
            <a:pPr marL="0" indent="457200" algn="just">
              <a:spcBef>
                <a:spcPts val="0"/>
              </a:spcBef>
              <a:spcAft>
                <a:spcPts val="0"/>
              </a:spcAft>
              <a:buNone/>
            </a:pPr>
            <a:endParaRPr lang="ru-RU" dirty="0">
              <a:solidFill>
                <a:schemeClr val="bg1"/>
              </a:solidFill>
            </a:endParaRPr>
          </a:p>
          <a:p>
            <a:pPr marL="0" indent="0">
              <a:buNone/>
            </a:pPr>
            <a:endParaRPr lang="ru-RU" dirty="0"/>
          </a:p>
        </p:txBody>
      </p:sp>
    </p:spTree>
    <p:extLst>
      <p:ext uri="{BB962C8B-B14F-4D97-AF65-F5344CB8AC3E}">
        <p14:creationId xmlns="" xmlns:p14="http://schemas.microsoft.com/office/powerpoint/2010/main" val="1868320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0C39B2F-AD4F-47D5-93A9-BB896A290795}"/>
              </a:ext>
            </a:extLst>
          </p:cNvPr>
          <p:cNvSpPr>
            <a:spLocks noGrp="1"/>
          </p:cNvSpPr>
          <p:nvPr>
            <p:ph type="title"/>
          </p:nvPr>
        </p:nvSpPr>
        <p:spPr>
          <a:xfrm>
            <a:off x="825388" y="279473"/>
            <a:ext cx="9532417" cy="1507067"/>
          </a:xfrm>
        </p:spPr>
        <p:txBody>
          <a:bodyPr/>
          <a:lstStyle/>
          <a:p>
            <a:pPr algn="ctr"/>
            <a:r>
              <a:rPr lang="ru-RU" b="1" dirty="0">
                <a:solidFill>
                  <a:schemeClr val="bg1"/>
                </a:solidFill>
                <a:effectLst>
                  <a:outerShdw blurRad="38100" dist="38100" dir="2700000" algn="tl">
                    <a:srgbClr val="000000">
                      <a:alpha val="43137"/>
                    </a:srgbClr>
                  </a:outerShdw>
                </a:effectLst>
                <a:latin typeface="Gilroy ExtraBold" panose="00000900000000000000" charset="-52"/>
              </a:rPr>
              <a:t> </a:t>
            </a:r>
          </a:p>
        </p:txBody>
      </p:sp>
      <p:sp>
        <p:nvSpPr>
          <p:cNvPr id="3" name="Объект 2">
            <a:extLst>
              <a:ext uri="{FF2B5EF4-FFF2-40B4-BE49-F238E27FC236}">
                <a16:creationId xmlns="" xmlns:a16="http://schemas.microsoft.com/office/drawing/2014/main" id="{DF262693-1949-48CE-9FAE-FFFDA905B7FA}"/>
              </a:ext>
            </a:extLst>
          </p:cNvPr>
          <p:cNvSpPr>
            <a:spLocks noGrp="1"/>
          </p:cNvSpPr>
          <p:nvPr>
            <p:ph idx="1"/>
          </p:nvPr>
        </p:nvSpPr>
        <p:spPr>
          <a:xfrm>
            <a:off x="768744" y="671120"/>
            <a:ext cx="9686166" cy="5762048"/>
          </a:xfrm>
        </p:spPr>
        <p:txBody>
          <a:bodyPr>
            <a:normAutofit fontScale="92500" lnSpcReduction="20000"/>
          </a:bodyPr>
          <a:lstStyle/>
          <a:p>
            <a:pPr marL="0" indent="0" algn="just">
              <a:buNone/>
            </a:pPr>
            <a:r>
              <a:rPr lang="ru-RU" dirty="0"/>
              <a:t>       </a:t>
            </a:r>
            <a:r>
              <a:rPr lang="ru-RU" dirty="0">
                <a:solidFill>
                  <a:schemeClr val="bg1"/>
                </a:solidFill>
              </a:rPr>
              <a:t> </a:t>
            </a:r>
          </a:p>
          <a:p>
            <a:pPr marL="0" indent="457200" algn="just">
              <a:lnSpc>
                <a:spcPct val="110000"/>
              </a:lnSpc>
              <a:spcBef>
                <a:spcPts val="0"/>
              </a:spcBef>
              <a:spcAft>
                <a:spcPts val="0"/>
              </a:spcAft>
              <a:buNone/>
            </a:pPr>
            <a:r>
              <a:rPr lang="ru-RU" dirty="0">
                <a:solidFill>
                  <a:schemeClr val="bg1"/>
                </a:solidFill>
              </a:rPr>
              <a:t>  (19)Однажды он пришёл с девушкой.  (20)Жилец звонким голосом что-то говорил о Русском музее, о Репине, о таланте. (21)Девушка его перебивала, но он не соглашался с ней и кричал: «Да слушай же, слушай!».</a:t>
            </a:r>
          </a:p>
          <a:p>
            <a:pPr marL="0" indent="457200" algn="just">
              <a:lnSpc>
                <a:spcPct val="110000"/>
              </a:lnSpc>
              <a:spcBef>
                <a:spcPts val="0"/>
              </a:spcBef>
              <a:spcAft>
                <a:spcPts val="0"/>
              </a:spcAft>
              <a:buNone/>
            </a:pPr>
            <a:r>
              <a:rPr lang="ru-RU" dirty="0">
                <a:solidFill>
                  <a:schemeClr val="bg1"/>
                </a:solidFill>
              </a:rPr>
              <a:t>(22)К одиннадцати вечера в комнате стихло. (23)Павел просил не закрывать входную дверь на крюк, обещав быстро вернуться. (24)И действительно, вернулся быстро, но когда вошёл в комнату, то удивлённо свистнул: он увидел небольшой столик и стул с прямой спинкой и квадратным сиденьем. </a:t>
            </a:r>
          </a:p>
          <a:p>
            <a:pPr marL="0" indent="457200" algn="just">
              <a:lnSpc>
                <a:spcPct val="110000"/>
              </a:lnSpc>
              <a:spcBef>
                <a:spcPts val="0"/>
              </a:spcBef>
              <a:spcAft>
                <a:spcPts val="0"/>
              </a:spcAft>
              <a:buNone/>
            </a:pPr>
            <a:r>
              <a:rPr lang="ru-RU" dirty="0">
                <a:solidFill>
                  <a:schemeClr val="bg1"/>
                </a:solidFill>
              </a:rPr>
              <a:t>(25)− Мария Павловна, благодарю! − крикнул через стенку Павел и услышал:</a:t>
            </a:r>
          </a:p>
          <a:p>
            <a:pPr marL="0" indent="457200" algn="just">
              <a:lnSpc>
                <a:spcPct val="110000"/>
              </a:lnSpc>
              <a:spcBef>
                <a:spcPts val="0"/>
              </a:spcBef>
              <a:spcAft>
                <a:spcPts val="0"/>
              </a:spcAft>
              <a:buNone/>
            </a:pPr>
            <a:r>
              <a:rPr lang="ru-RU" dirty="0">
                <a:solidFill>
                  <a:schemeClr val="bg1"/>
                </a:solidFill>
              </a:rPr>
              <a:t>(26)− Не за что...</a:t>
            </a:r>
          </a:p>
          <a:p>
            <a:pPr marL="0" indent="457200" algn="just">
              <a:lnSpc>
                <a:spcPct val="110000"/>
              </a:lnSpc>
              <a:spcBef>
                <a:spcPts val="0"/>
              </a:spcBef>
              <a:spcAft>
                <a:spcPts val="0"/>
              </a:spcAft>
              <a:buNone/>
            </a:pPr>
            <a:r>
              <a:rPr lang="ru-RU" dirty="0">
                <a:solidFill>
                  <a:schemeClr val="bg1"/>
                </a:solidFill>
              </a:rPr>
              <a:t>(27)А на другой же день в комнате Павла появились горшки с цветами и этажерка. (28)А ещё через день властно, как хозяин, заняло весь левый угол большое, нескладное плюшевое кресло. (29)У него были вытерты подлокотники и спинка, но стояло оно ещё довольно твёрдо и только чуть постанывало, когда в него садились.</a:t>
            </a:r>
          </a:p>
          <a:p>
            <a:pPr marL="0" indent="457200" algn="just">
              <a:lnSpc>
                <a:spcPct val="110000"/>
              </a:lnSpc>
              <a:spcBef>
                <a:spcPts val="0"/>
              </a:spcBef>
              <a:spcAft>
                <a:spcPts val="0"/>
              </a:spcAft>
              <a:buNone/>
            </a:pPr>
            <a:r>
              <a:rPr lang="ru-RU" dirty="0">
                <a:solidFill>
                  <a:schemeClr val="bg1"/>
                </a:solidFill>
              </a:rPr>
              <a:t>(30)Позже в комнате появилась стоячая дубовая вешалка, загородившая весь угол и часть двери. (31)И тут впервые у Павла мелькнула мысль: старухе тесно. (32)И вот, что похуже, она поставила в его комнату.  </a:t>
            </a:r>
          </a:p>
          <a:p>
            <a:pPr marL="0" indent="457200" algn="just">
              <a:spcBef>
                <a:spcPts val="0"/>
              </a:spcBef>
              <a:spcAft>
                <a:spcPts val="0"/>
              </a:spcAft>
              <a:buNone/>
            </a:pPr>
            <a:endParaRPr lang="ru-RU" dirty="0">
              <a:solidFill>
                <a:schemeClr val="bg1"/>
              </a:solidFill>
            </a:endParaRPr>
          </a:p>
          <a:p>
            <a:pPr marL="0" indent="457200" algn="just">
              <a:spcBef>
                <a:spcPts val="0"/>
              </a:spcBef>
              <a:spcAft>
                <a:spcPts val="0"/>
              </a:spcAft>
              <a:buNone/>
            </a:pPr>
            <a:endParaRPr lang="ru-RU" dirty="0">
              <a:solidFill>
                <a:schemeClr val="bg1"/>
              </a:solidFill>
            </a:endParaRPr>
          </a:p>
          <a:p>
            <a:pPr marL="0" indent="0">
              <a:buNone/>
            </a:pPr>
            <a:endParaRPr lang="ru-RU" dirty="0"/>
          </a:p>
        </p:txBody>
      </p:sp>
    </p:spTree>
    <p:extLst>
      <p:ext uri="{BB962C8B-B14F-4D97-AF65-F5344CB8AC3E}">
        <p14:creationId xmlns="" xmlns:p14="http://schemas.microsoft.com/office/powerpoint/2010/main" val="5195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B2380FE-CCA7-40B3-B493-6A1787B56356}"/>
              </a:ext>
            </a:extLst>
          </p:cNvPr>
          <p:cNvSpPr>
            <a:spLocks noGrp="1"/>
          </p:cNvSpPr>
          <p:nvPr>
            <p:ph idx="1"/>
          </p:nvPr>
        </p:nvSpPr>
        <p:spPr>
          <a:xfrm>
            <a:off x="684211" y="685800"/>
            <a:ext cx="10590593" cy="5857613"/>
          </a:xfrm>
        </p:spPr>
        <p:txBody>
          <a:bodyPr>
            <a:normAutofit fontScale="77500" lnSpcReduction="20000"/>
          </a:bodyPr>
          <a:lstStyle/>
          <a:p>
            <a:pPr marL="0" indent="457200" algn="just">
              <a:lnSpc>
                <a:spcPct val="120000"/>
              </a:lnSpc>
              <a:spcBef>
                <a:spcPts val="0"/>
              </a:spcBef>
              <a:spcAft>
                <a:spcPts val="0"/>
              </a:spcAft>
              <a:buNone/>
            </a:pPr>
            <a:r>
              <a:rPr lang="ru-RU" dirty="0"/>
              <a:t>(</a:t>
            </a:r>
            <a:r>
              <a:rPr lang="ru-RU" dirty="0">
                <a:solidFill>
                  <a:schemeClr val="bg1"/>
                </a:solidFill>
              </a:rPr>
              <a:t>33)«Добро,− неприязненно косясь на смежную стену, подумал Павел,− добро»,− и вышел на кухню.</a:t>
            </a:r>
          </a:p>
          <a:p>
            <a:pPr marL="0" indent="457200" algn="just">
              <a:lnSpc>
                <a:spcPct val="120000"/>
              </a:lnSpc>
              <a:spcBef>
                <a:spcPts val="0"/>
              </a:spcBef>
              <a:spcAft>
                <a:spcPts val="0"/>
              </a:spcAft>
              <a:buNone/>
            </a:pPr>
            <a:r>
              <a:rPr lang="ru-RU" dirty="0">
                <a:solidFill>
                  <a:schemeClr val="bg1"/>
                </a:solidFill>
              </a:rPr>
              <a:t>(34)Мария Павловна накачивала примус. (35)Увидев Павла, она улыбнулась и что-то сказала насчёт примусных иголок, но Павел посмотрел на неё в упор и, сдерживаясь, сказал:</a:t>
            </a:r>
          </a:p>
          <a:p>
            <a:pPr marL="0" indent="457200" algn="just">
              <a:lnSpc>
                <a:spcPct val="120000"/>
              </a:lnSpc>
              <a:spcBef>
                <a:spcPts val="0"/>
              </a:spcBef>
              <a:spcAft>
                <a:spcPts val="0"/>
              </a:spcAft>
              <a:buNone/>
            </a:pPr>
            <a:r>
              <a:rPr lang="ru-RU" dirty="0">
                <a:solidFill>
                  <a:schemeClr val="bg1"/>
                </a:solidFill>
              </a:rPr>
              <a:t>(36)− Гораздо вежливее было бы откровенно сказать мне обо всём,  и я бы разрешил вам поставить часть ваших вещей в мою комнату. (37)Скажем, кресло. (38)Оно просто сводит меня с ума. (39)Старое, разбитое кресло. (40)У меня в конце концов не кладовая для хранения хлама.</a:t>
            </a:r>
          </a:p>
          <a:p>
            <a:pPr marL="0" indent="457200" algn="just">
              <a:lnSpc>
                <a:spcPct val="120000"/>
              </a:lnSpc>
              <a:spcBef>
                <a:spcPts val="0"/>
              </a:spcBef>
              <a:spcAft>
                <a:spcPts val="0"/>
              </a:spcAft>
              <a:buNone/>
            </a:pPr>
            <a:r>
              <a:rPr lang="ru-RU" dirty="0">
                <a:solidFill>
                  <a:schemeClr val="bg1"/>
                </a:solidFill>
              </a:rPr>
              <a:t>(41)− Хлама? − мгновенно вскипела Мария Павловна. (42)− А вы знаете, что мой муж был прекрасный краснодеревщик? (43)Это его работа. (44)Это было любимое кресло моего сына, погибшего на фронте. (45)В этом кресле в блокаду умерла невестка. (46)И я вам, как товарищу моего сына по войне, поставила его. (47)Как товарищу! (48)По войне!</a:t>
            </a:r>
          </a:p>
          <a:p>
            <a:pPr marL="0" indent="457200" algn="just">
              <a:lnSpc>
                <a:spcPct val="120000"/>
              </a:lnSpc>
              <a:spcBef>
                <a:spcPts val="0"/>
              </a:spcBef>
              <a:spcAft>
                <a:spcPts val="0"/>
              </a:spcAft>
              <a:buNone/>
            </a:pPr>
            <a:r>
              <a:rPr lang="ru-RU" dirty="0">
                <a:solidFill>
                  <a:schemeClr val="bg1"/>
                </a:solidFill>
              </a:rPr>
              <a:t>(49)Она обиженно посмотрела на Павла, опустила голову и тихо пошла в свою комнату.</a:t>
            </a:r>
          </a:p>
          <a:p>
            <a:pPr marL="0" indent="457200" algn="just">
              <a:lnSpc>
                <a:spcPct val="120000"/>
              </a:lnSpc>
              <a:spcBef>
                <a:spcPts val="0"/>
              </a:spcBef>
              <a:spcAft>
                <a:spcPts val="0"/>
              </a:spcAft>
              <a:buNone/>
            </a:pPr>
            <a:r>
              <a:rPr lang="ru-RU" dirty="0">
                <a:solidFill>
                  <a:schemeClr val="bg1"/>
                </a:solidFill>
              </a:rPr>
              <a:t>(50)Павел растерянно смотрел ей вслед. (51)Она дошла до дверей, обернулась и негромко сказала:</a:t>
            </a:r>
          </a:p>
          <a:p>
            <a:pPr marL="0" indent="457200" algn="just">
              <a:lnSpc>
                <a:spcPct val="120000"/>
              </a:lnSpc>
              <a:spcBef>
                <a:spcPts val="0"/>
              </a:spcBef>
              <a:spcAft>
                <a:spcPts val="0"/>
              </a:spcAft>
              <a:buNone/>
            </a:pPr>
            <a:r>
              <a:rPr lang="ru-RU" dirty="0">
                <a:solidFill>
                  <a:schemeClr val="bg1"/>
                </a:solidFill>
              </a:rPr>
              <a:t>(52)− Завтра я всё вытащу обратно.</a:t>
            </a:r>
          </a:p>
          <a:p>
            <a:pPr marL="0" indent="457200" algn="just">
              <a:lnSpc>
                <a:spcPct val="120000"/>
              </a:lnSpc>
              <a:spcBef>
                <a:spcPts val="0"/>
              </a:spcBef>
              <a:spcAft>
                <a:spcPts val="0"/>
              </a:spcAft>
              <a:buNone/>
            </a:pPr>
            <a:r>
              <a:rPr lang="ru-RU" dirty="0">
                <a:solidFill>
                  <a:schemeClr val="bg1"/>
                </a:solidFill>
              </a:rPr>
              <a:t>(53)− Мария Павловна! − воскликнул Павел. (54)Он понял − обидел её, ну пусть бы даже старуха и хитрила, что из этого? (55)Она же старый одинокий человек. (56)Он догнал её в дверях:</a:t>
            </a:r>
          </a:p>
          <a:p>
            <a:pPr marL="0" indent="457200" algn="just">
              <a:lnSpc>
                <a:spcPct val="120000"/>
              </a:lnSpc>
              <a:spcBef>
                <a:spcPts val="0"/>
              </a:spcBef>
              <a:spcAft>
                <a:spcPts val="0"/>
              </a:spcAft>
              <a:buNone/>
            </a:pPr>
            <a:r>
              <a:rPr lang="ru-RU" dirty="0">
                <a:solidFill>
                  <a:schemeClr val="bg1"/>
                </a:solidFill>
              </a:rPr>
              <a:t>(57)− Мария Павловна, простите...</a:t>
            </a:r>
          </a:p>
          <a:p>
            <a:pPr marL="0" indent="457200" algn="just">
              <a:lnSpc>
                <a:spcPct val="120000"/>
              </a:lnSpc>
              <a:spcBef>
                <a:spcPts val="0"/>
              </a:spcBef>
              <a:spcAft>
                <a:spcPts val="0"/>
              </a:spcAft>
              <a:buNone/>
            </a:pPr>
            <a:r>
              <a:rPr lang="ru-RU" dirty="0">
                <a:solidFill>
                  <a:schemeClr val="bg1"/>
                </a:solidFill>
              </a:rPr>
              <a:t>(58)И тут он увидал, что в её комнате стоит только кровать и два стула, подсунутые под стол, да на стене часы. (59)Он виновато посмотрел на Марию Павловну и ещё раз сказал, но уже совсем тихо:</a:t>
            </a:r>
          </a:p>
          <a:p>
            <a:pPr marL="0" indent="457200" algn="just">
              <a:lnSpc>
                <a:spcPct val="120000"/>
              </a:lnSpc>
              <a:spcBef>
                <a:spcPts val="0"/>
              </a:spcBef>
              <a:spcAft>
                <a:spcPts val="0"/>
              </a:spcAft>
              <a:buNone/>
            </a:pPr>
            <a:r>
              <a:rPr lang="ru-RU" dirty="0">
                <a:solidFill>
                  <a:schemeClr val="bg1"/>
                </a:solidFill>
              </a:rPr>
              <a:t>(60)− Простите, Мария Павловна...</a:t>
            </a:r>
          </a:p>
          <a:p>
            <a:endParaRPr lang="ru-RU" dirty="0"/>
          </a:p>
        </p:txBody>
      </p:sp>
    </p:spTree>
    <p:extLst>
      <p:ext uri="{BB962C8B-B14F-4D97-AF65-F5344CB8AC3E}">
        <p14:creationId xmlns="" xmlns:p14="http://schemas.microsoft.com/office/powerpoint/2010/main" val="197580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215845"/>
            <a:ext cx="10364451" cy="1034115"/>
          </a:xfrm>
        </p:spPr>
        <p:txBody>
          <a:bodyPr/>
          <a:lstStyle/>
          <a:p>
            <a:pPr algn="ctr"/>
            <a:r>
              <a:rPr lang="ru-RU" dirty="0">
                <a:solidFill>
                  <a:schemeClr val="bg2">
                    <a:lumMod val="75000"/>
                  </a:schemeClr>
                </a:solidFill>
                <a:effectLst>
                  <a:outerShdw blurRad="38100" dist="38100" dir="2700000" algn="tl">
                    <a:srgbClr val="000000">
                      <a:alpha val="43137"/>
                    </a:srgbClr>
                  </a:outerShdw>
                </a:effectLst>
              </a:rPr>
              <a:t> </a:t>
            </a:r>
            <a:r>
              <a:rPr lang="ru-RU" b="1" dirty="0">
                <a:solidFill>
                  <a:schemeClr val="bg1"/>
                </a:solidFill>
                <a:effectLst>
                  <a:outerShdw blurRad="38100" dist="38100" dir="2700000" algn="tl">
                    <a:srgbClr val="000000">
                      <a:alpha val="43137"/>
                    </a:srgbClr>
                  </a:outerShdw>
                </a:effectLst>
              </a:rPr>
              <a:t> обоснование</a:t>
            </a:r>
          </a:p>
        </p:txBody>
      </p:sp>
      <p:sp>
        <p:nvSpPr>
          <p:cNvPr id="3" name="Содержимое 2"/>
          <p:cNvSpPr>
            <a:spLocks noGrp="1"/>
          </p:cNvSpPr>
          <p:nvPr>
            <p:ph idx="1"/>
          </p:nvPr>
        </p:nvSpPr>
        <p:spPr>
          <a:xfrm>
            <a:off x="654341" y="1286634"/>
            <a:ext cx="10876020" cy="5047259"/>
          </a:xfrm>
        </p:spPr>
        <p:txBody>
          <a:bodyPr>
            <a:normAutofit fontScale="85000" lnSpcReduction="10000"/>
          </a:bodyPr>
          <a:lstStyle/>
          <a:p>
            <a:pPr indent="285750" algn="just">
              <a:spcBef>
                <a:spcPts val="0"/>
              </a:spcBef>
              <a:spcAft>
                <a:spcPts val="0"/>
              </a:spcAft>
              <a:buNone/>
            </a:pPr>
            <a:r>
              <a:rPr lang="ru-RU" dirty="0"/>
              <a:t>     </a:t>
            </a:r>
            <a:r>
              <a:rPr lang="ru-RU" b="1" dirty="0">
                <a:solidFill>
                  <a:schemeClr val="bg1"/>
                </a:solidFill>
              </a:rPr>
              <a:t>Обосновать</a:t>
            </a:r>
            <a:r>
              <a:rPr lang="ru-RU" dirty="0">
                <a:solidFill>
                  <a:schemeClr val="bg1"/>
                </a:solidFill>
              </a:rPr>
              <a:t> какое-либо суждение означает привести другие, логически связанные с ним и подтверждающие его суждения.</a:t>
            </a:r>
          </a:p>
          <a:p>
            <a:pPr indent="285750" algn="just">
              <a:spcBef>
                <a:spcPts val="0"/>
              </a:spcBef>
              <a:spcAft>
                <a:spcPts val="0"/>
              </a:spcAft>
              <a:buNone/>
            </a:pPr>
            <a:endParaRPr lang="ru-RU" dirty="0">
              <a:solidFill>
                <a:schemeClr val="bg1"/>
              </a:solidFill>
            </a:endParaRPr>
          </a:p>
          <a:p>
            <a:pPr indent="285750" algn="just">
              <a:spcBef>
                <a:spcPts val="0"/>
              </a:spcBef>
              <a:spcAft>
                <a:spcPts val="0"/>
              </a:spcAft>
              <a:buNone/>
            </a:pPr>
            <a:r>
              <a:rPr lang="ru-RU" b="1" dirty="0">
                <a:solidFill>
                  <a:schemeClr val="bg1"/>
                </a:solidFill>
              </a:rPr>
              <a:t>Обосновать свою точку зрения</a:t>
            </a:r>
            <a:r>
              <a:rPr lang="ru-RU" dirty="0">
                <a:solidFill>
                  <a:schemeClr val="bg1"/>
                </a:solidFill>
              </a:rPr>
              <a:t> по поводу точки зрения автора на заявленную в тексте проблему – это значит привести ряд суждений, подтверждающих генеральный тезис. Это не исключает возможности использования аргументов из литературы. Однако участник экзамена можете  обойтись и без этих аргументов, приведя ряд суждений по этому поводу. </a:t>
            </a:r>
          </a:p>
          <a:p>
            <a:pPr indent="285750" algn="just">
              <a:spcBef>
                <a:spcPts val="0"/>
              </a:spcBef>
              <a:spcAft>
                <a:spcPts val="0"/>
              </a:spcAft>
              <a:buNone/>
            </a:pPr>
            <a:r>
              <a:rPr lang="ru-RU" dirty="0">
                <a:solidFill>
                  <a:schemeClr val="bg1"/>
                </a:solidFill>
              </a:rPr>
              <a:t>Исходя из специфики второй части экзаменационной работы и учитывая коммуникативные задачи, которые решает выпускник, выполняя задание этой части, </a:t>
            </a:r>
            <a:r>
              <a:rPr lang="ru-RU" b="1" dirty="0">
                <a:solidFill>
                  <a:schemeClr val="bg1"/>
                </a:solidFill>
              </a:rPr>
              <a:t>адекватнее руководствоваться </a:t>
            </a:r>
            <a:r>
              <a:rPr lang="ru-RU" dirty="0">
                <a:solidFill>
                  <a:schemeClr val="bg1"/>
                </a:solidFill>
              </a:rPr>
              <a:t>не только и даже не столько логическим, сколько </a:t>
            </a:r>
            <a:r>
              <a:rPr lang="ru-RU" b="1" dirty="0">
                <a:solidFill>
                  <a:schemeClr val="bg1"/>
                </a:solidFill>
              </a:rPr>
              <a:t>риторическим (коммуникативным) пониманием обоснования.</a:t>
            </a:r>
          </a:p>
          <a:p>
            <a:pPr indent="285750" algn="just">
              <a:spcBef>
                <a:spcPts val="0"/>
              </a:spcBef>
              <a:spcAft>
                <a:spcPts val="0"/>
              </a:spcAft>
              <a:buNone/>
            </a:pPr>
            <a:endParaRPr lang="ru-RU" dirty="0">
              <a:solidFill>
                <a:schemeClr val="bg1"/>
              </a:solidFill>
            </a:endParaRPr>
          </a:p>
          <a:p>
            <a:pPr indent="285750" algn="just">
              <a:spcBef>
                <a:spcPts val="0"/>
              </a:spcBef>
              <a:spcAft>
                <a:spcPts val="0"/>
              </a:spcAft>
              <a:buNone/>
            </a:pPr>
            <a:r>
              <a:rPr lang="ru-RU" dirty="0">
                <a:solidFill>
                  <a:schemeClr val="bg1"/>
                </a:solidFill>
              </a:rPr>
              <a:t>Обоснование мнения экзаменуемого будет заключаться в том, чтобы в очередной раз показать важность, жизненность, нравственную состоятельность, незыблемость доказываемой этической аксиомы. В таком случае </a:t>
            </a:r>
            <a:r>
              <a:rPr lang="ru-RU" b="1" dirty="0">
                <a:solidFill>
                  <a:schemeClr val="bg1"/>
                </a:solidFill>
              </a:rPr>
              <a:t>обоснование можно рассматривать как определенным образом оформленное выражение личностного отношения к выдвинутому утверждению. </a:t>
            </a:r>
          </a:p>
          <a:p>
            <a:pPr indent="285750" algn="just">
              <a:spcBef>
                <a:spcPts val="0"/>
              </a:spcBef>
              <a:spcAft>
                <a:spcPts val="0"/>
              </a:spcAft>
              <a:buNone/>
            </a:pPr>
            <a:endParaRPr lang="ru-RU" b="1" dirty="0">
              <a:solidFill>
                <a:schemeClr val="bg1"/>
              </a:solidFill>
            </a:endParaRPr>
          </a:p>
          <a:p>
            <a:pPr indent="285750" algn="just">
              <a:spcBef>
                <a:spcPts val="0"/>
              </a:spcBef>
              <a:spcAft>
                <a:spcPts val="0"/>
              </a:spcAft>
              <a:buNone/>
            </a:pPr>
            <a:endParaRPr lang="ru-RU" dirty="0">
              <a:solidFill>
                <a:schemeClr val="bg1"/>
              </a:solidFill>
            </a:endParaRPr>
          </a:p>
          <a:p>
            <a:pPr algn="just">
              <a:buNone/>
            </a:pPr>
            <a:r>
              <a:rPr lang="ru-RU" dirty="0">
                <a:solidFill>
                  <a:schemeClr val="bg1"/>
                </a:solidFill>
              </a:rPr>
              <a:t>(Методические материалы для председателей и членов РПК по проверке выполнения заданий с развернутым ответом. Русский язык, М., 2019)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t> </a:t>
            </a:r>
            <a:r>
              <a:rPr lang="ru-RU" sz="3200" dirty="0">
                <a:solidFill>
                  <a:schemeClr val="bg1"/>
                </a:solidFill>
              </a:rPr>
              <a:t>Автор поднимает проблему отношений между людьми.</a:t>
            </a:r>
          </a:p>
        </p:txBody>
      </p:sp>
    </p:spTree>
    <p:extLst>
      <p:ext uri="{BB962C8B-B14F-4D97-AF65-F5344CB8AC3E}">
        <p14:creationId xmlns="" xmlns:p14="http://schemas.microsoft.com/office/powerpoint/2010/main" val="219313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Проблема бережного отношения к воспоминаниям.  </a:t>
            </a:r>
          </a:p>
        </p:txBody>
      </p:sp>
    </p:spTree>
    <p:extLst>
      <p:ext uri="{BB962C8B-B14F-4D97-AF65-F5344CB8AC3E}">
        <p14:creationId xmlns="" xmlns:p14="http://schemas.microsoft.com/office/powerpoint/2010/main" val="2944414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Проблема проявления доброты к окружающим. </a:t>
            </a:r>
            <a:r>
              <a:rPr lang="ru-RU" sz="2800" dirty="0">
                <a:solidFill>
                  <a:schemeClr val="bg1"/>
                </a:solidFill>
              </a:rPr>
              <a:t> </a:t>
            </a:r>
          </a:p>
        </p:txBody>
      </p:sp>
    </p:spTree>
    <p:extLst>
      <p:ext uri="{BB962C8B-B14F-4D97-AF65-F5344CB8AC3E}">
        <p14:creationId xmlns="" xmlns:p14="http://schemas.microsoft.com/office/powerpoint/2010/main" val="13934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 </a:t>
            </a:r>
            <a:r>
              <a:rPr lang="ru-RU" sz="2800" dirty="0">
                <a:solidFill>
                  <a:schemeClr val="bg1"/>
                </a:solidFill>
              </a:rPr>
              <a:t> Почему нужно помнить о событиях Великой Отечественной войны?</a:t>
            </a:r>
          </a:p>
        </p:txBody>
      </p:sp>
    </p:spTree>
    <p:extLst>
      <p:ext uri="{BB962C8B-B14F-4D97-AF65-F5344CB8AC3E}">
        <p14:creationId xmlns="" xmlns:p14="http://schemas.microsoft.com/office/powerpoint/2010/main" val="1961566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  Имеем ли мы право вмешиваться в чужую жизнь? </a:t>
            </a:r>
            <a:endParaRPr lang="ru-RU" sz="2800" dirty="0">
              <a:solidFill>
                <a:schemeClr val="bg1"/>
              </a:solidFill>
            </a:endParaRPr>
          </a:p>
        </p:txBody>
      </p:sp>
    </p:spTree>
    <p:extLst>
      <p:ext uri="{BB962C8B-B14F-4D97-AF65-F5344CB8AC3E}">
        <p14:creationId xmlns="" xmlns:p14="http://schemas.microsoft.com/office/powerpoint/2010/main" val="3943362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 Автор поднимает </a:t>
            </a:r>
            <a:r>
              <a:rPr lang="ru-RU" sz="2800" dirty="0">
                <a:solidFill>
                  <a:schemeClr val="bg1"/>
                </a:solidFill>
              </a:rPr>
              <a:t>проблему  неблагодарности, неумения ценить доброе отношение людей. </a:t>
            </a:r>
          </a:p>
        </p:txBody>
      </p:sp>
    </p:spTree>
    <p:extLst>
      <p:ext uri="{BB962C8B-B14F-4D97-AF65-F5344CB8AC3E}">
        <p14:creationId xmlns="" xmlns:p14="http://schemas.microsoft.com/office/powerpoint/2010/main" val="1627523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108561"/>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комментарий</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a:t>
            </a:r>
            <a:r>
              <a:rPr lang="en-US" sz="3200" dirty="0">
                <a:solidFill>
                  <a:schemeClr val="bg1"/>
                </a:solidFill>
              </a:rPr>
              <a:t>/2/3/4/5</a:t>
            </a:r>
            <a:r>
              <a:rPr lang="ru-RU" sz="3200" dirty="0">
                <a:solidFill>
                  <a:schemeClr val="bg1"/>
                </a:solidFill>
              </a:rPr>
              <a:t>    баллов</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1837188"/>
            <a:ext cx="10196308" cy="4429388"/>
          </a:xfrm>
        </p:spPr>
        <p:txBody>
          <a:bodyPr>
            <a:normAutofit fontScale="85000" lnSpcReduction="20000"/>
          </a:bodyPr>
          <a:lstStyle/>
          <a:p>
            <a:pPr marL="0" indent="457200" algn="just">
              <a:spcBef>
                <a:spcPts val="0"/>
              </a:spcBef>
              <a:spcAft>
                <a:spcPts val="0"/>
              </a:spcAft>
              <a:buNone/>
            </a:pPr>
            <a:r>
              <a:rPr lang="ru-RU" sz="3200" dirty="0">
                <a:solidFill>
                  <a:schemeClr val="bg1"/>
                </a:solidFill>
              </a:rPr>
              <a:t>Писатель раскрывает проблему, сравнивая </a:t>
            </a:r>
            <a:r>
              <a:rPr lang="en-US" sz="3200" dirty="0">
                <a:solidFill>
                  <a:schemeClr val="bg1"/>
                </a:solidFill>
              </a:rPr>
              <a:t> </a:t>
            </a:r>
            <a:r>
              <a:rPr lang="ru-RU" sz="3200" dirty="0">
                <a:solidFill>
                  <a:schemeClr val="bg1"/>
                </a:solidFill>
              </a:rPr>
              <a:t>поступки своих героев. Пожилая женщина Мария Павловна нашла в себе силы преодолеть раздражение, «тяжелую досаду» (предложение 5) и  начала относиться к новому жильцу с пониманием и заботой, отдавая ему часть своей мебели. </a:t>
            </a:r>
          </a:p>
          <a:p>
            <a:pPr marL="0" indent="457200" algn="just">
              <a:spcBef>
                <a:spcPts val="0"/>
              </a:spcBef>
              <a:spcAft>
                <a:spcPts val="0"/>
              </a:spcAft>
              <a:buNone/>
            </a:pPr>
            <a:r>
              <a:rPr lang="ru-RU" sz="3200" dirty="0">
                <a:solidFill>
                  <a:schemeClr val="bg1"/>
                </a:solidFill>
              </a:rPr>
              <a:t>Но, к сожалению, Павел </a:t>
            </a:r>
            <a:r>
              <a:rPr lang="ru-RU" sz="3200" dirty="0" err="1">
                <a:solidFill>
                  <a:schemeClr val="bg1"/>
                </a:solidFill>
              </a:rPr>
              <a:t>Хромичев</a:t>
            </a:r>
            <a:r>
              <a:rPr lang="ru-RU" sz="3200" dirty="0">
                <a:solidFill>
                  <a:schemeClr val="bg1"/>
                </a:solidFill>
              </a:rPr>
              <a:t> не сумел по достоинству оценить  доброе отношение к нему: «…у Павла мелькнула мысль: старухе тесно. И вот, что похуже, она поставила в его комнату». Герой поступает жестоко и неблагодарно, обижая женщину, которая увидела в нем товарища своего сына по войне.  </a:t>
            </a:r>
          </a:p>
          <a:p>
            <a:pPr marL="0" indent="457200" algn="just">
              <a:spcBef>
                <a:spcPts val="0"/>
              </a:spcBef>
              <a:spcAft>
                <a:spcPts val="0"/>
              </a:spcAft>
              <a:buNone/>
            </a:pPr>
            <a:endParaRPr lang="ru-RU" sz="3200" dirty="0">
              <a:solidFill>
                <a:schemeClr val="bg1"/>
              </a:solidFill>
            </a:endParaRPr>
          </a:p>
          <a:p>
            <a:pPr marL="0" indent="457200" algn="just">
              <a:spcBef>
                <a:spcPts val="0"/>
              </a:spcBef>
              <a:spcAft>
                <a:spcPts val="0"/>
              </a:spcAft>
              <a:buNone/>
            </a:pPr>
            <a:endParaRPr lang="ru-RU" sz="2800" dirty="0">
              <a:solidFill>
                <a:schemeClr val="bg1"/>
              </a:solidFill>
            </a:endParaRPr>
          </a:p>
        </p:txBody>
      </p:sp>
    </p:spTree>
    <p:extLst>
      <p:ext uri="{BB962C8B-B14F-4D97-AF65-F5344CB8AC3E}">
        <p14:creationId xmlns="" xmlns:p14="http://schemas.microsoft.com/office/powerpoint/2010/main" val="2130637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108561"/>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позицию автора</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баллов</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1640637"/>
            <a:ext cx="10196308" cy="4402370"/>
          </a:xfrm>
        </p:spPr>
        <p:txBody>
          <a:bodyPr>
            <a:normAutofit/>
          </a:bodyPr>
          <a:lstStyle/>
          <a:p>
            <a:pPr marL="0" indent="457200" algn="just">
              <a:spcBef>
                <a:spcPts val="0"/>
              </a:spcBef>
              <a:spcAft>
                <a:spcPts val="0"/>
              </a:spcAft>
              <a:buNone/>
            </a:pPr>
            <a:endParaRPr lang="ru-RU" sz="2800" dirty="0">
              <a:solidFill>
                <a:schemeClr val="bg1"/>
              </a:solidFill>
            </a:endParaRPr>
          </a:p>
          <a:p>
            <a:pPr marL="0" indent="457200" algn="just">
              <a:spcBef>
                <a:spcPts val="0"/>
              </a:spcBef>
              <a:spcAft>
                <a:spcPts val="0"/>
              </a:spcAft>
              <a:buNone/>
            </a:pPr>
            <a:endParaRPr lang="ru-RU" sz="2800" dirty="0">
              <a:solidFill>
                <a:schemeClr val="bg1"/>
              </a:solidFill>
            </a:endParaRPr>
          </a:p>
          <a:p>
            <a:pPr marL="0" indent="457200" algn="just">
              <a:spcBef>
                <a:spcPts val="0"/>
              </a:spcBef>
              <a:spcAft>
                <a:spcPts val="0"/>
              </a:spcAft>
              <a:buNone/>
            </a:pPr>
            <a:r>
              <a:rPr lang="ru-RU" sz="2800" dirty="0">
                <a:solidFill>
                  <a:schemeClr val="bg1"/>
                </a:solidFill>
              </a:rPr>
              <a:t>Таким образом, в тексте С. Воронина утверждается простая и очевидная истина: нужно уметь быть благодарным людям, которые проявляют к вам доброту, заботятся, стремятся помочь</a:t>
            </a:r>
            <a:r>
              <a:rPr lang="ru-RU" sz="2800" dirty="0"/>
              <a:t>. </a:t>
            </a:r>
            <a:endParaRPr lang="ru-RU" sz="2800" dirty="0">
              <a:solidFill>
                <a:schemeClr val="bg1"/>
              </a:solidFill>
            </a:endParaRPr>
          </a:p>
          <a:p>
            <a:pPr marL="0" indent="457200" algn="just">
              <a:spcBef>
                <a:spcPts val="0"/>
              </a:spcBef>
              <a:spcAft>
                <a:spcPts val="0"/>
              </a:spcAft>
              <a:buNone/>
            </a:pPr>
            <a:endParaRPr lang="ru-RU" sz="3200" dirty="0">
              <a:solidFill>
                <a:schemeClr val="bg1"/>
              </a:solidFill>
            </a:endParaRPr>
          </a:p>
          <a:p>
            <a:pPr marL="0" indent="457200" algn="just">
              <a:spcBef>
                <a:spcPts val="0"/>
              </a:spcBef>
              <a:spcAft>
                <a:spcPts val="0"/>
              </a:spcAft>
              <a:buNone/>
            </a:pPr>
            <a:endParaRPr lang="ru-RU" sz="2800" dirty="0">
              <a:solidFill>
                <a:schemeClr val="bg1"/>
              </a:solidFill>
            </a:endParaRPr>
          </a:p>
        </p:txBody>
      </p:sp>
    </p:spTree>
    <p:extLst>
      <p:ext uri="{BB962C8B-B14F-4D97-AF65-F5344CB8AC3E}">
        <p14:creationId xmlns="" xmlns:p14="http://schemas.microsoft.com/office/powerpoint/2010/main" val="39525236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108561"/>
          </a:xfrm>
        </p:spPr>
        <p:txBody>
          <a:bodyPr>
            <a:normAutofit fontScale="90000"/>
          </a:bodyPr>
          <a:lstStyle/>
          <a:p>
            <a:pPr algn="ctr"/>
            <a:r>
              <a:rPr lang="ru-RU" sz="3200" b="1" dirty="0">
                <a:solidFill>
                  <a:schemeClr val="bg1"/>
                </a:solidFill>
                <a:effectLst>
                  <a:outerShdw blurRad="38100" dist="38100" dir="2700000" algn="tl">
                    <a:srgbClr val="000000">
                      <a:alpha val="43137"/>
                    </a:srgbClr>
                  </a:outerShdw>
                </a:effectLst>
              </a:rPr>
              <a:t>Оцените обоснование своего отношения</a:t>
            </a:r>
            <a:br>
              <a:rPr lang="ru-RU" sz="3200" b="1" dirty="0">
                <a:solidFill>
                  <a:schemeClr val="bg1"/>
                </a:solidFill>
                <a:effectLst>
                  <a:outerShdw blurRad="38100" dist="38100" dir="2700000" algn="tl">
                    <a:srgbClr val="000000">
                      <a:alpha val="43137"/>
                    </a:srgbClr>
                  </a:outerShdw>
                </a:effectLst>
              </a:rPr>
            </a:br>
            <a:r>
              <a:rPr lang="ru-RU" sz="3200" b="1" dirty="0">
                <a:solidFill>
                  <a:schemeClr val="bg1"/>
                </a:solidFill>
                <a:effectLst>
                  <a:outerShdw blurRad="38100" dist="38100" dir="2700000" algn="tl">
                    <a:srgbClr val="000000">
                      <a:alpha val="43137"/>
                    </a:srgbClr>
                  </a:outerShdw>
                </a:effectLst>
              </a:rPr>
              <a:t> к позиции автора</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баллов</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1640637"/>
            <a:ext cx="10196308" cy="4402370"/>
          </a:xfrm>
        </p:spPr>
        <p:txBody>
          <a:bodyPr>
            <a:normAutofit fontScale="85000" lnSpcReduction="20000"/>
          </a:bodyPr>
          <a:lstStyle/>
          <a:p>
            <a:pPr marL="0" indent="457200" algn="just">
              <a:spcBef>
                <a:spcPts val="0"/>
              </a:spcBef>
              <a:spcAft>
                <a:spcPts val="0"/>
              </a:spcAft>
              <a:buNone/>
            </a:pPr>
            <a:r>
              <a:rPr lang="ru-RU" sz="2800" dirty="0">
                <a:solidFill>
                  <a:schemeClr val="bg1"/>
                </a:solidFill>
              </a:rPr>
              <a:t> </a:t>
            </a:r>
          </a:p>
          <a:p>
            <a:pPr marL="0" indent="457200" algn="just">
              <a:spcBef>
                <a:spcPts val="0"/>
              </a:spcBef>
              <a:spcAft>
                <a:spcPts val="0"/>
              </a:spcAft>
              <a:buNone/>
            </a:pPr>
            <a:r>
              <a:rPr lang="ru-RU" sz="3200" dirty="0">
                <a:solidFill>
                  <a:schemeClr val="bg1"/>
                </a:solidFill>
              </a:rPr>
              <a:t>Я считаю, что умение ценить сделанное тебе добро – важнейшее качество порядочного человека. Однако многовековая история человечества показывает, что далеко не все обладают этим важным качеством. Вспоминается рассказ М. Горького «Старуха Изергиль», в котором какой-то «</a:t>
            </a:r>
            <a:r>
              <a:rPr lang="ru-RU" sz="3200">
                <a:solidFill>
                  <a:schemeClr val="bg1"/>
                </a:solidFill>
              </a:rPr>
              <a:t>осторожный человек» </a:t>
            </a:r>
            <a:r>
              <a:rPr lang="ru-RU" sz="3200" dirty="0">
                <a:solidFill>
                  <a:schemeClr val="bg1"/>
                </a:solidFill>
              </a:rPr>
              <a:t>наступает на сердце Данко, пожертвовавшего собой во имя счастья окружающих. Такова плата за добро, сделанное людям! Мне искренне хочется, чтобы в мире всегда ценили добрые дела и не отвечали на них равнодушием и неблагодарностью.</a:t>
            </a:r>
          </a:p>
          <a:p>
            <a:pPr marL="0" indent="457200" algn="just">
              <a:spcBef>
                <a:spcPts val="0"/>
              </a:spcBef>
              <a:spcAft>
                <a:spcPts val="0"/>
              </a:spcAft>
              <a:buNone/>
            </a:pPr>
            <a:endParaRPr lang="ru-RU" sz="2800" dirty="0">
              <a:solidFill>
                <a:schemeClr val="bg1"/>
              </a:solidFill>
            </a:endParaRPr>
          </a:p>
        </p:txBody>
      </p:sp>
    </p:spTree>
    <p:extLst>
      <p:ext uri="{BB962C8B-B14F-4D97-AF65-F5344CB8AC3E}">
        <p14:creationId xmlns="" xmlns:p14="http://schemas.microsoft.com/office/powerpoint/2010/main" val="2913514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108561"/>
          </a:xfrm>
        </p:spPr>
        <p:txBody>
          <a:bodyPr>
            <a:normAutofit fontScale="90000"/>
          </a:bodyPr>
          <a:lstStyle/>
          <a:p>
            <a:pPr algn="ctr"/>
            <a:r>
              <a:rPr lang="ru-RU" sz="3200" b="1" dirty="0">
                <a:solidFill>
                  <a:schemeClr val="bg1"/>
                </a:solidFill>
                <a:effectLst>
                  <a:outerShdw blurRad="38100" dist="38100" dir="2700000" algn="tl">
                    <a:srgbClr val="000000">
                      <a:alpha val="43137"/>
                    </a:srgbClr>
                  </a:outerShdw>
                </a:effectLst>
              </a:rPr>
              <a:t>Оцените обоснование своего отношения</a:t>
            </a:r>
            <a:br>
              <a:rPr lang="ru-RU" sz="3200" b="1" dirty="0">
                <a:solidFill>
                  <a:schemeClr val="bg1"/>
                </a:solidFill>
                <a:effectLst>
                  <a:outerShdw blurRad="38100" dist="38100" dir="2700000" algn="tl">
                    <a:srgbClr val="000000">
                      <a:alpha val="43137"/>
                    </a:srgbClr>
                  </a:outerShdw>
                </a:effectLst>
              </a:rPr>
            </a:br>
            <a:r>
              <a:rPr lang="ru-RU" sz="3200" b="1" dirty="0">
                <a:solidFill>
                  <a:schemeClr val="bg1"/>
                </a:solidFill>
                <a:effectLst>
                  <a:outerShdw blurRad="38100" dist="38100" dir="2700000" algn="tl">
                    <a:srgbClr val="000000">
                      <a:alpha val="43137"/>
                    </a:srgbClr>
                  </a:outerShdw>
                </a:effectLst>
              </a:rPr>
              <a:t> к позиции автора</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баллов</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1640637"/>
            <a:ext cx="10196308" cy="4402370"/>
          </a:xfrm>
        </p:spPr>
        <p:txBody>
          <a:bodyPr>
            <a:normAutofit/>
          </a:bodyPr>
          <a:lstStyle/>
          <a:p>
            <a:pPr marL="0" indent="457200" algn="just">
              <a:spcBef>
                <a:spcPts val="0"/>
              </a:spcBef>
              <a:spcAft>
                <a:spcPts val="0"/>
              </a:spcAft>
              <a:buNone/>
            </a:pPr>
            <a:r>
              <a:rPr lang="ru-RU" sz="2800" dirty="0">
                <a:solidFill>
                  <a:schemeClr val="bg1"/>
                </a:solidFill>
              </a:rPr>
              <a:t> </a:t>
            </a:r>
          </a:p>
          <a:p>
            <a:pPr marL="0" indent="457200" algn="just">
              <a:spcBef>
                <a:spcPts val="0"/>
              </a:spcBef>
              <a:spcAft>
                <a:spcPts val="0"/>
              </a:spcAft>
              <a:buNone/>
            </a:pPr>
            <a:r>
              <a:rPr lang="ru-RU" sz="3200" dirty="0">
                <a:solidFill>
                  <a:schemeClr val="bg1"/>
                </a:solidFill>
              </a:rPr>
              <a:t> Я полностью согласен с автором. Очень важно откликаться на добро добром. Например, меня родители с детства учили помогать старшим. Ведь эта помощь очень важна. Она  нужна людям, оказавшимся в трудной ситуации. И так должен поступать каждый.  </a:t>
            </a:r>
          </a:p>
          <a:p>
            <a:pPr marL="0" indent="457200" algn="just">
              <a:spcBef>
                <a:spcPts val="0"/>
              </a:spcBef>
              <a:spcAft>
                <a:spcPts val="0"/>
              </a:spcAft>
              <a:buNone/>
            </a:pPr>
            <a:endParaRPr lang="ru-RU" sz="2800" dirty="0">
              <a:solidFill>
                <a:schemeClr val="bg1"/>
              </a:solidFill>
            </a:endParaRPr>
          </a:p>
        </p:txBody>
      </p:sp>
    </p:spTree>
    <p:extLst>
      <p:ext uri="{BB962C8B-B14F-4D97-AF65-F5344CB8AC3E}">
        <p14:creationId xmlns="" xmlns:p14="http://schemas.microsoft.com/office/powerpoint/2010/main" val="138975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0261" y="271381"/>
            <a:ext cx="9139520" cy="1507067"/>
          </a:xfrm>
        </p:spPr>
        <p:txBody>
          <a:bodyPr/>
          <a:lstStyle/>
          <a:p>
            <a:pPr algn="ctr"/>
            <a:r>
              <a:rPr lang="ru-RU" b="1" dirty="0">
                <a:solidFill>
                  <a:schemeClr val="bg1"/>
                </a:solidFill>
                <a:effectLst>
                  <a:outerShdw blurRad="38100" dist="38100" dir="2700000" algn="tl">
                    <a:srgbClr val="000000">
                      <a:alpha val="43137"/>
                    </a:srgbClr>
                  </a:outerShdw>
                </a:effectLst>
              </a:rPr>
              <a:t>Риторическое    обоснование</a:t>
            </a:r>
          </a:p>
        </p:txBody>
      </p:sp>
      <p:sp>
        <p:nvSpPr>
          <p:cNvPr id="3" name="Содержимое 2"/>
          <p:cNvSpPr>
            <a:spLocks noGrp="1"/>
          </p:cNvSpPr>
          <p:nvPr>
            <p:ph idx="1"/>
          </p:nvPr>
        </p:nvSpPr>
        <p:spPr>
          <a:xfrm>
            <a:off x="643751" y="2031101"/>
            <a:ext cx="10534147" cy="4357711"/>
          </a:xfrm>
        </p:spPr>
        <p:txBody>
          <a:bodyPr/>
          <a:lstStyle/>
          <a:p>
            <a:pPr marL="0" indent="228600" algn="just">
              <a:spcBef>
                <a:spcPts val="0"/>
              </a:spcBef>
              <a:spcAft>
                <a:spcPts val="0"/>
              </a:spcAft>
              <a:buNone/>
            </a:pPr>
            <a:r>
              <a:rPr lang="ru-RU" sz="2400" dirty="0">
                <a:solidFill>
                  <a:schemeClr val="bg1"/>
                </a:solidFill>
                <a:cs typeface="Times New Roman" pitchFamily="18" charset="0"/>
              </a:rPr>
              <a:t>Пишущий  строит свою речь таким образом, чтобы вызвать у адресата определенные чувства, эмоции и сформировать определенное отношение к описываемому человеку, предмету, явлению.  </a:t>
            </a:r>
          </a:p>
          <a:p>
            <a:pPr marL="0" indent="228600" algn="just">
              <a:spcBef>
                <a:spcPts val="0"/>
              </a:spcBef>
              <a:spcAft>
                <a:spcPts val="0"/>
              </a:spcAft>
              <a:buNone/>
            </a:pPr>
            <a:r>
              <a:rPr lang="ru-RU" sz="2400" dirty="0">
                <a:solidFill>
                  <a:schemeClr val="bg1"/>
                </a:solidFill>
                <a:cs typeface="Times New Roman" pitchFamily="18" charset="0"/>
              </a:rPr>
              <a:t> Подобная аргументация уместна в том случае, если речь идет о ситуации, в которой предполагается эмоциональное отношение к чему-либо.</a:t>
            </a:r>
          </a:p>
          <a:p>
            <a:pPr>
              <a:buNone/>
            </a:pP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108561"/>
          </a:xfrm>
        </p:spPr>
        <p:txBody>
          <a:bodyPr>
            <a:normAutofit fontScale="90000"/>
          </a:bodyPr>
          <a:lstStyle/>
          <a:p>
            <a:pPr algn="ctr"/>
            <a:r>
              <a:rPr lang="ru-RU" sz="3200" b="1" dirty="0">
                <a:solidFill>
                  <a:schemeClr val="bg1"/>
                </a:solidFill>
                <a:effectLst>
                  <a:outerShdw blurRad="38100" dist="38100" dir="2700000" algn="tl">
                    <a:srgbClr val="000000">
                      <a:alpha val="43137"/>
                    </a:srgbClr>
                  </a:outerShdw>
                </a:effectLst>
              </a:rPr>
              <a:t>Оцените обоснование своего отношения</a:t>
            </a:r>
            <a:br>
              <a:rPr lang="ru-RU" sz="3200" b="1" dirty="0">
                <a:solidFill>
                  <a:schemeClr val="bg1"/>
                </a:solidFill>
                <a:effectLst>
                  <a:outerShdw blurRad="38100" dist="38100" dir="2700000" algn="tl">
                    <a:srgbClr val="000000">
                      <a:alpha val="43137"/>
                    </a:srgbClr>
                  </a:outerShdw>
                </a:effectLst>
              </a:rPr>
            </a:br>
            <a:r>
              <a:rPr lang="ru-RU" sz="3200" b="1" dirty="0">
                <a:solidFill>
                  <a:schemeClr val="bg1"/>
                </a:solidFill>
                <a:effectLst>
                  <a:outerShdw blurRad="38100" dist="38100" dir="2700000" algn="tl">
                    <a:srgbClr val="000000">
                      <a:alpha val="43137"/>
                    </a:srgbClr>
                  </a:outerShdw>
                </a:effectLst>
              </a:rPr>
              <a:t> к позиции автора</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баллов</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1640637"/>
            <a:ext cx="10196308" cy="4402370"/>
          </a:xfrm>
        </p:spPr>
        <p:txBody>
          <a:bodyPr>
            <a:normAutofit/>
          </a:bodyPr>
          <a:lstStyle/>
          <a:p>
            <a:pPr marL="0" indent="457200" algn="just">
              <a:spcBef>
                <a:spcPts val="0"/>
              </a:spcBef>
              <a:spcAft>
                <a:spcPts val="0"/>
              </a:spcAft>
              <a:buNone/>
            </a:pPr>
            <a:r>
              <a:rPr lang="ru-RU" sz="2800" dirty="0">
                <a:solidFill>
                  <a:schemeClr val="bg1"/>
                </a:solidFill>
              </a:rPr>
              <a:t>Трудно не согласиться с автором, потому что он пишет о самых главных вещах в нашей жизни. Очень важно нести в мир добро. Об этом должен помнить каждый. Я думаю, все должны прочитать этот текст, чтобы стать лучше и добрее.</a:t>
            </a:r>
          </a:p>
          <a:p>
            <a:pPr marL="0" indent="457200" algn="just">
              <a:spcBef>
                <a:spcPts val="0"/>
              </a:spcBef>
              <a:spcAft>
                <a:spcPts val="0"/>
              </a:spcAft>
              <a:buNone/>
            </a:pPr>
            <a:r>
              <a:rPr lang="ru-RU" sz="3200" dirty="0">
                <a:solidFill>
                  <a:schemeClr val="bg1"/>
                </a:solidFill>
              </a:rPr>
              <a:t>  </a:t>
            </a:r>
          </a:p>
          <a:p>
            <a:pPr marL="0" indent="457200" algn="just">
              <a:spcBef>
                <a:spcPts val="0"/>
              </a:spcBef>
              <a:spcAft>
                <a:spcPts val="0"/>
              </a:spcAft>
              <a:buNone/>
            </a:pPr>
            <a:endParaRPr lang="ru-RU" sz="2800" dirty="0">
              <a:solidFill>
                <a:schemeClr val="bg1"/>
              </a:solidFill>
            </a:endParaRPr>
          </a:p>
        </p:txBody>
      </p:sp>
    </p:spTree>
    <p:extLst>
      <p:ext uri="{BB962C8B-B14F-4D97-AF65-F5344CB8AC3E}">
        <p14:creationId xmlns="" xmlns:p14="http://schemas.microsoft.com/office/powerpoint/2010/main" val="25654105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9FE6FCA-66CF-40A9-94C5-954B33C0D157}"/>
              </a:ext>
            </a:extLst>
          </p:cNvPr>
          <p:cNvSpPr>
            <a:spLocks noGrp="1"/>
          </p:cNvSpPr>
          <p:nvPr>
            <p:ph type="title"/>
          </p:nvPr>
        </p:nvSpPr>
        <p:spPr>
          <a:xfrm>
            <a:off x="683491" y="1459346"/>
            <a:ext cx="5096523" cy="3666327"/>
          </a:xfrm>
        </p:spPr>
        <p:txBody>
          <a:bodyPr/>
          <a:lstStyle/>
          <a:p>
            <a:pPr algn="ctr">
              <a:lnSpc>
                <a:spcPct val="150000"/>
              </a:lnSpc>
            </a:pPr>
            <a:r>
              <a:rPr lang="ru-RU" b="1" dirty="0">
                <a:solidFill>
                  <a:srgbClr val="002060"/>
                </a:solidFill>
                <a:effectLst>
                  <a:outerShdw blurRad="38100" dist="38100" dir="2700000" algn="tl">
                    <a:srgbClr val="000000">
                      <a:alpha val="43137"/>
                    </a:srgbClr>
                  </a:outerShdw>
                </a:effectLst>
              </a:rPr>
              <a:t>Б.П. Екимов</a:t>
            </a:r>
            <a:br>
              <a:rPr lang="ru-RU" b="1" dirty="0">
                <a:solidFill>
                  <a:srgbClr val="002060"/>
                </a:solidFill>
                <a:effectLst>
                  <a:outerShdw blurRad="38100" dist="38100" dir="2700000" algn="tl">
                    <a:srgbClr val="000000">
                      <a:alpha val="43137"/>
                    </a:srgbClr>
                  </a:outerShdw>
                </a:effectLst>
              </a:rPr>
            </a:br>
            <a:r>
              <a:rPr lang="ru-RU" b="1" dirty="0">
                <a:solidFill>
                  <a:srgbClr val="002060"/>
                </a:solidFill>
                <a:effectLst>
                  <a:outerShdw blurRad="38100" dist="38100" dir="2700000" algn="tl">
                    <a:srgbClr val="000000">
                      <a:alpha val="43137"/>
                    </a:srgbClr>
                  </a:outerShdw>
                </a:effectLst>
              </a:rPr>
              <a:t>«Не ругай меня»</a:t>
            </a:r>
          </a:p>
        </p:txBody>
      </p:sp>
      <p:pic>
        <p:nvPicPr>
          <p:cNvPr id="5" name="Объект 4" descr="Изображение выглядит как человек, мужчина, галстук, костюм&#10;&#10;Автоматически созданное описание">
            <a:extLst>
              <a:ext uri="{FF2B5EF4-FFF2-40B4-BE49-F238E27FC236}">
                <a16:creationId xmlns="" xmlns:a16="http://schemas.microsoft.com/office/drawing/2014/main" id="{AE0D0D4C-156E-42D8-A6AD-32D3BF20852D}"/>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7013489" y="551030"/>
            <a:ext cx="4041129" cy="56049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689568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0E8E81F-E104-4952-9739-CA39A6583458}"/>
              </a:ext>
            </a:extLst>
          </p:cNvPr>
          <p:cNvSpPr>
            <a:spLocks noGrp="1"/>
          </p:cNvSpPr>
          <p:nvPr>
            <p:ph idx="1"/>
          </p:nvPr>
        </p:nvSpPr>
        <p:spPr>
          <a:xfrm>
            <a:off x="684211" y="376016"/>
            <a:ext cx="10691261" cy="5882172"/>
          </a:xfrm>
        </p:spPr>
        <p:txBody>
          <a:bodyPr>
            <a:normAutofit fontScale="85000" lnSpcReduction="20000"/>
          </a:bodyPr>
          <a:lstStyle/>
          <a:p>
            <a:pPr marL="0" indent="457200" algn="just">
              <a:lnSpc>
                <a:spcPct val="120000"/>
              </a:lnSpc>
              <a:spcBef>
                <a:spcPts val="0"/>
              </a:spcBef>
              <a:spcAft>
                <a:spcPts val="0"/>
              </a:spcAft>
              <a:buNone/>
            </a:pPr>
            <a:r>
              <a:rPr lang="ru-RU" dirty="0">
                <a:solidFill>
                  <a:schemeClr val="bg1"/>
                </a:solidFill>
              </a:rPr>
              <a:t>(1)Два случая. (2)Между ними − срок долгий, почти жизнь.</a:t>
            </a:r>
          </a:p>
          <a:p>
            <a:pPr marL="0" indent="457200" algn="just">
              <a:lnSpc>
                <a:spcPct val="120000"/>
              </a:lnSpc>
              <a:spcBef>
                <a:spcPts val="0"/>
              </a:spcBef>
              <a:spcAft>
                <a:spcPts val="0"/>
              </a:spcAft>
              <a:buNone/>
            </a:pPr>
            <a:r>
              <a:rPr lang="ru-RU" dirty="0">
                <a:solidFill>
                  <a:schemeClr val="bg1"/>
                </a:solidFill>
              </a:rPr>
              <a:t>(3)Первый − совсем давний. (4)Тогда наш Петя был маленьким. (5)Учился в третьем, а может, в четвёртом классе. (6)Ждали его к обеду. (7)А главное, для какого-то дела. (8)Ждали да ждали, а его нет и нет. (9)Я уж начинаю злиться. (10)А матушка моя − человек и вовсе серьёзный. (11)Пети нет, она меня точит:</a:t>
            </a:r>
          </a:p>
          <a:p>
            <a:pPr marL="0" indent="457200" algn="just">
              <a:lnSpc>
                <a:spcPct val="120000"/>
              </a:lnSpc>
              <a:spcBef>
                <a:spcPts val="0"/>
              </a:spcBef>
              <a:spcAft>
                <a:spcPts val="0"/>
              </a:spcAft>
              <a:buNone/>
            </a:pPr>
            <a:r>
              <a:rPr lang="ru-RU" dirty="0">
                <a:solidFill>
                  <a:schemeClr val="bg1"/>
                </a:solidFill>
              </a:rPr>
              <a:t>(12)− Это ты виноват. (13)Приучил, он никого не слушает. (14)Никакой ответственности. (15)Надо с детских лет. (16)Надо....</a:t>
            </a:r>
          </a:p>
          <a:p>
            <a:pPr marL="0" indent="457200" algn="just">
              <a:lnSpc>
                <a:spcPct val="120000"/>
              </a:lnSpc>
              <a:spcBef>
                <a:spcPts val="0"/>
              </a:spcBef>
              <a:spcAft>
                <a:spcPts val="0"/>
              </a:spcAft>
              <a:buNone/>
            </a:pPr>
            <a:r>
              <a:rPr lang="ru-RU" dirty="0">
                <a:solidFill>
                  <a:schemeClr val="bg1"/>
                </a:solidFill>
              </a:rPr>
              <a:t>(17)Наконец вижу: мчится наш ученик. (18)Понимает, что к сроку давно опоздал, и спешит.</a:t>
            </a:r>
          </a:p>
          <a:p>
            <a:pPr marL="0" indent="457200" algn="just">
              <a:lnSpc>
                <a:spcPct val="120000"/>
              </a:lnSpc>
              <a:spcBef>
                <a:spcPts val="0"/>
              </a:spcBef>
              <a:spcAft>
                <a:spcPts val="0"/>
              </a:spcAft>
              <a:buNone/>
            </a:pPr>
            <a:r>
              <a:rPr lang="ru-RU" dirty="0">
                <a:solidFill>
                  <a:schemeClr val="bg1"/>
                </a:solidFill>
              </a:rPr>
              <a:t>(19)− Тебе что было велено.... − начала было мать, но перебил её, конечно же, виноватый, с захлёбом голос:</a:t>
            </a:r>
          </a:p>
          <a:p>
            <a:pPr marL="0" indent="457200" algn="just">
              <a:lnSpc>
                <a:spcPct val="120000"/>
              </a:lnSpc>
              <a:spcBef>
                <a:spcPts val="0"/>
              </a:spcBef>
              <a:spcAft>
                <a:spcPts val="0"/>
              </a:spcAft>
              <a:buNone/>
            </a:pPr>
            <a:r>
              <a:rPr lang="ru-RU" dirty="0">
                <a:solidFill>
                  <a:schemeClr val="bg1"/>
                </a:solidFill>
              </a:rPr>
              <a:t>(20)− Не ругай меня, пожалуйста, ладно?...</a:t>
            </a:r>
          </a:p>
          <a:p>
            <a:pPr marL="0" indent="457200" algn="just">
              <a:lnSpc>
                <a:spcPct val="120000"/>
              </a:lnSpc>
              <a:spcBef>
                <a:spcPts val="0"/>
              </a:spcBef>
              <a:spcAft>
                <a:spcPts val="0"/>
              </a:spcAft>
              <a:buNone/>
            </a:pPr>
            <a:r>
              <a:rPr lang="ru-RU" dirty="0">
                <a:solidFill>
                  <a:schemeClr val="bg1"/>
                </a:solidFill>
              </a:rPr>
              <a:t>(21)И такая была в этом голосе наивная просьба, что я невольно улыбнулся, поднялся из-за стола, чтобы мать немного, но сдержать. (22)Она порою ругаться мастер, особенно под горячую руку. (23)А мне жалко стало − уж больно он хорошо попросил: (24)«Не ругай, пожалуйста....» − не испуг, а лишь искренняя просьба. (25)Мальчишеская, детская: (26)«Не ругай».</a:t>
            </a:r>
          </a:p>
          <a:p>
            <a:pPr marL="0" indent="457200" algn="just">
              <a:lnSpc>
                <a:spcPct val="120000"/>
              </a:lnSpc>
              <a:spcBef>
                <a:spcPts val="0"/>
              </a:spcBef>
              <a:spcAft>
                <a:spcPts val="0"/>
              </a:spcAft>
              <a:buNone/>
            </a:pPr>
            <a:r>
              <a:rPr lang="ru-RU" dirty="0">
                <a:solidFill>
                  <a:schemeClr val="bg1"/>
                </a:solidFill>
              </a:rPr>
              <a:t>(27)Я поднялся и вышел на кухню. (28)Стояли друг против друга строгая мать моя и маленький Петя, взъерошенный </a:t>
            </a:r>
            <a:r>
              <a:rPr lang="ru-RU" dirty="0" err="1">
                <a:solidFill>
                  <a:schemeClr val="bg1"/>
                </a:solidFill>
              </a:rPr>
              <a:t>воробьишко</a:t>
            </a:r>
            <a:r>
              <a:rPr lang="ru-RU" dirty="0">
                <a:solidFill>
                  <a:schemeClr val="bg1"/>
                </a:solidFill>
              </a:rPr>
              <a:t>: пальто − нараспашку, волосы − дыбом, на лице и в глазах − наивная детская просьба: (29)«Не ругай». (30)Всё так ясно было, что помощи моей не понадобилось.</a:t>
            </a:r>
          </a:p>
          <a:p>
            <a:pPr marL="0" indent="457200" algn="just">
              <a:lnSpc>
                <a:spcPct val="120000"/>
              </a:lnSpc>
              <a:spcBef>
                <a:spcPts val="0"/>
              </a:spcBef>
              <a:spcAft>
                <a:spcPts val="0"/>
              </a:spcAft>
              <a:buNone/>
            </a:pPr>
            <a:r>
              <a:rPr lang="ru-RU" dirty="0">
                <a:solidFill>
                  <a:schemeClr val="bg1"/>
                </a:solidFill>
              </a:rPr>
              <a:t>(31)− Не ругай.... − повторила мать и тоже улыбнулась. (32)− Ну, ладно. (33)Тогда не будем ругать.</a:t>
            </a:r>
          </a:p>
          <a:p>
            <a:endParaRPr lang="ru-RU" dirty="0"/>
          </a:p>
        </p:txBody>
      </p:sp>
    </p:spTree>
    <p:extLst>
      <p:ext uri="{BB962C8B-B14F-4D97-AF65-F5344CB8AC3E}">
        <p14:creationId xmlns="" xmlns:p14="http://schemas.microsoft.com/office/powerpoint/2010/main" val="39716982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0E8E81F-E104-4952-9739-CA39A6583458}"/>
              </a:ext>
            </a:extLst>
          </p:cNvPr>
          <p:cNvSpPr>
            <a:spLocks noGrp="1"/>
          </p:cNvSpPr>
          <p:nvPr>
            <p:ph idx="1"/>
          </p:nvPr>
        </p:nvSpPr>
        <p:spPr>
          <a:xfrm>
            <a:off x="684211" y="538386"/>
            <a:ext cx="10691261" cy="5770136"/>
          </a:xfrm>
        </p:spPr>
        <p:txBody>
          <a:bodyPr>
            <a:normAutofit/>
          </a:bodyPr>
          <a:lstStyle/>
          <a:p>
            <a:pPr marL="0" indent="457200" algn="just">
              <a:lnSpc>
                <a:spcPct val="120000"/>
              </a:lnSpc>
              <a:spcBef>
                <a:spcPts val="0"/>
              </a:spcBef>
              <a:spcAft>
                <a:spcPts val="0"/>
              </a:spcAft>
              <a:buNone/>
            </a:pPr>
            <a:r>
              <a:rPr lang="ru-RU" dirty="0">
                <a:solidFill>
                  <a:schemeClr val="bg1"/>
                </a:solidFill>
              </a:rPr>
              <a:t>(34)Я вернулся в горницу, к своему столу.</a:t>
            </a:r>
          </a:p>
          <a:p>
            <a:pPr marL="0" indent="457200" algn="just">
              <a:lnSpc>
                <a:spcPct val="120000"/>
              </a:lnSpc>
              <a:spcBef>
                <a:spcPts val="0"/>
              </a:spcBef>
              <a:spcAft>
                <a:spcPts val="0"/>
              </a:spcAft>
              <a:buNone/>
            </a:pPr>
            <a:r>
              <a:rPr lang="ru-RU" dirty="0">
                <a:solidFill>
                  <a:schemeClr val="bg1"/>
                </a:solidFill>
              </a:rPr>
              <a:t>(35)Прошло много и много лет. (36)Тот случай, конечно, давно забылся. (37)Сколько было всего, и доброго, и несладкого, − жизнь течёт. (38)Матушка моя состарилась, Петя вырос. (39)В старом доме теперь мы проводим лишь тёплое лето. (40)А чуть </a:t>
            </a:r>
            <a:r>
              <a:rPr lang="ru-RU" dirty="0" err="1">
                <a:solidFill>
                  <a:schemeClr val="bg1"/>
                </a:solidFill>
              </a:rPr>
              <a:t>заосенеет</a:t>
            </a:r>
            <a:r>
              <a:rPr lang="ru-RU" dirty="0">
                <a:solidFill>
                  <a:schemeClr val="bg1"/>
                </a:solidFill>
              </a:rPr>
              <a:t>, сразу переезжаем на городскую квартиру.</a:t>
            </a:r>
          </a:p>
          <a:p>
            <a:pPr marL="0" indent="457200" algn="just">
              <a:lnSpc>
                <a:spcPct val="120000"/>
              </a:lnSpc>
              <a:spcBef>
                <a:spcPts val="0"/>
              </a:spcBef>
              <a:spcAft>
                <a:spcPts val="0"/>
              </a:spcAft>
              <a:buNone/>
            </a:pPr>
            <a:r>
              <a:rPr lang="ru-RU" dirty="0">
                <a:solidFill>
                  <a:schemeClr val="bg1"/>
                </a:solidFill>
              </a:rPr>
              <a:t>(41)И вот похолодало, месяц − сентябрь. (42)Пора «на крыло».  (43)Но пожилого человека с места насиженного стронешь не вдруг. (44)Вот и мать наша собирается будто навсегда. (45)Для матери переезд − дело серьёзное,   готовится к нему долго. (46)Поэтому с переездом получается так: похолодало, собрались, уехали, а мать ещё два ли, три дня, а то и неделю на старом месте копошится. (47)Потом за ней приезжаем. (48)Тогда уж и дом на запор.</a:t>
            </a:r>
          </a:p>
          <a:p>
            <a:pPr marL="0" indent="457200" algn="just">
              <a:lnSpc>
                <a:spcPct val="120000"/>
              </a:lnSpc>
              <a:spcBef>
                <a:spcPts val="0"/>
              </a:spcBef>
              <a:spcAft>
                <a:spcPts val="0"/>
              </a:spcAft>
              <a:buNone/>
            </a:pPr>
            <a:r>
              <a:rPr lang="ru-RU" dirty="0">
                <a:solidFill>
                  <a:schemeClr val="bg1"/>
                </a:solidFill>
              </a:rPr>
              <a:t>(49)И вот новое утро. (50)Подъезжаем. (51)Пасмурно уже, зябко. (52)Дом нахохлился. (53)Кое-где у соседей дымки из труб. (54)Подтапливают. (55)Осень.</a:t>
            </a:r>
          </a:p>
          <a:p>
            <a:pPr marL="0" indent="457200" algn="just">
              <a:lnSpc>
                <a:spcPct val="120000"/>
              </a:lnSpc>
              <a:spcBef>
                <a:spcPts val="0"/>
              </a:spcBef>
              <a:spcAft>
                <a:spcPts val="0"/>
              </a:spcAft>
              <a:buNone/>
            </a:pPr>
            <a:r>
              <a:rPr lang="ru-RU" dirty="0">
                <a:solidFill>
                  <a:schemeClr val="bg1"/>
                </a:solidFill>
              </a:rPr>
              <a:t>(56)Вошли в дом. (57)А у матери только-только самые сборы. (58)Опять все богатства свои разложила. (59)Без слов видно, что не готова</a:t>
            </a:r>
            <a:r>
              <a:rPr lang="ru-RU" dirty="0" smtClean="0">
                <a:solidFill>
                  <a:schemeClr val="bg1"/>
                </a:solidFill>
              </a:rPr>
              <a:t>.</a:t>
            </a:r>
            <a:endParaRPr lang="ru-RU" dirty="0">
              <a:solidFill>
                <a:schemeClr val="bg1"/>
              </a:solidFill>
            </a:endParaRPr>
          </a:p>
        </p:txBody>
      </p:sp>
    </p:spTree>
    <p:extLst>
      <p:ext uri="{BB962C8B-B14F-4D97-AF65-F5344CB8AC3E}">
        <p14:creationId xmlns="" xmlns:p14="http://schemas.microsoft.com/office/powerpoint/2010/main" val="6857342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0E8E81F-E104-4952-9739-CA39A6583458}"/>
              </a:ext>
            </a:extLst>
          </p:cNvPr>
          <p:cNvSpPr>
            <a:spLocks noGrp="1"/>
          </p:cNvSpPr>
          <p:nvPr>
            <p:ph idx="1"/>
          </p:nvPr>
        </p:nvSpPr>
        <p:spPr>
          <a:xfrm>
            <a:off x="684211" y="811850"/>
            <a:ext cx="10691261" cy="5496672"/>
          </a:xfrm>
        </p:spPr>
        <p:txBody>
          <a:bodyPr>
            <a:normAutofit lnSpcReduction="10000"/>
          </a:bodyPr>
          <a:lstStyle/>
          <a:p>
            <a:pPr marL="0" indent="457200" algn="just">
              <a:lnSpc>
                <a:spcPct val="120000"/>
              </a:lnSpc>
              <a:spcBef>
                <a:spcPts val="0"/>
              </a:spcBef>
              <a:spcAft>
                <a:spcPts val="0"/>
              </a:spcAft>
              <a:buNone/>
            </a:pPr>
            <a:r>
              <a:rPr lang="ru-RU" dirty="0" smtClean="0">
                <a:solidFill>
                  <a:schemeClr val="bg1"/>
                </a:solidFill>
              </a:rPr>
              <a:t>(</a:t>
            </a:r>
            <a:r>
              <a:rPr lang="ru-RU" dirty="0">
                <a:solidFill>
                  <a:schemeClr val="bg1"/>
                </a:solidFill>
              </a:rPr>
              <a:t>60)Я лишь головой покачал, охнул. (61)А Петя, он молодой, горячий. (62)И ведь верно: у него − работа, а он бабку каждый день возит-возит и никак не увезёт. (63)Раскрыл он было рот, да, слава богу, ничего сказать не успел.</a:t>
            </a:r>
          </a:p>
          <a:p>
            <a:pPr marL="0" indent="457200" algn="just">
              <a:lnSpc>
                <a:spcPct val="120000"/>
              </a:lnSpc>
              <a:spcBef>
                <a:spcPts val="0"/>
              </a:spcBef>
              <a:spcAft>
                <a:spcPts val="0"/>
              </a:spcAft>
              <a:buNone/>
            </a:pPr>
            <a:r>
              <a:rPr lang="ru-RU" dirty="0">
                <a:solidFill>
                  <a:schemeClr val="bg1"/>
                </a:solidFill>
              </a:rPr>
              <a:t>(64)Мать наша стоит, маленькая, виноватая, голову подняла и попросила робко:</a:t>
            </a:r>
          </a:p>
          <a:p>
            <a:pPr marL="0" indent="457200" algn="just">
              <a:lnSpc>
                <a:spcPct val="120000"/>
              </a:lnSpc>
              <a:spcBef>
                <a:spcPts val="0"/>
              </a:spcBef>
              <a:spcAft>
                <a:spcPts val="0"/>
              </a:spcAft>
              <a:buNone/>
            </a:pPr>
            <a:r>
              <a:rPr lang="ru-RU" dirty="0">
                <a:solidFill>
                  <a:schemeClr val="bg1"/>
                </a:solidFill>
              </a:rPr>
              <a:t>(65)− Не ругайте меня, пожалуйста.</a:t>
            </a:r>
          </a:p>
          <a:p>
            <a:pPr marL="0" indent="457200" algn="just">
              <a:lnSpc>
                <a:spcPct val="120000"/>
              </a:lnSpc>
              <a:spcBef>
                <a:spcPts val="0"/>
              </a:spcBef>
              <a:spcAft>
                <a:spcPts val="0"/>
              </a:spcAft>
              <a:buNone/>
            </a:pPr>
            <a:r>
              <a:rPr lang="ru-RU" dirty="0">
                <a:solidFill>
                  <a:schemeClr val="bg1"/>
                </a:solidFill>
              </a:rPr>
              <a:t>(66)От тихих слов её, видно, не только моё дрогнуло сердце. (67)Петя вздохнул и сказал неожиданно мягко, с усмешкой:</a:t>
            </a:r>
          </a:p>
          <a:p>
            <a:pPr marL="0" indent="457200" algn="just">
              <a:lnSpc>
                <a:spcPct val="120000"/>
              </a:lnSpc>
              <a:spcBef>
                <a:spcPts val="0"/>
              </a:spcBef>
              <a:spcAft>
                <a:spcPts val="0"/>
              </a:spcAft>
              <a:buNone/>
            </a:pPr>
            <a:r>
              <a:rPr lang="ru-RU" dirty="0">
                <a:solidFill>
                  <a:schemeClr val="bg1"/>
                </a:solidFill>
              </a:rPr>
              <a:t>(68)− Ладно, не будем тебя ругать.</a:t>
            </a:r>
          </a:p>
          <a:p>
            <a:pPr marL="0" indent="457200" algn="just">
              <a:lnSpc>
                <a:spcPct val="120000"/>
              </a:lnSpc>
              <a:spcBef>
                <a:spcPts val="0"/>
              </a:spcBef>
              <a:spcAft>
                <a:spcPts val="0"/>
              </a:spcAft>
              <a:buNone/>
            </a:pPr>
            <a:r>
              <a:rPr lang="ru-RU" dirty="0">
                <a:solidFill>
                  <a:schemeClr val="bg1"/>
                </a:solidFill>
              </a:rPr>
              <a:t>(69)Господи, как же она постарела, наша мать! (70)Высохла, согнулась. (71)А какая была.... (72)И ростом, и статью. (73)А характер.... (74)Куда что делось. (75)Человек я − тоже немолодой. (76)Повернулся, ушёл в настывшую горницу, сел за стол, пустой и непривычно просторный, стал глядеть в окошко.</a:t>
            </a:r>
          </a:p>
          <a:p>
            <a:pPr marL="0" indent="457200" algn="just">
              <a:lnSpc>
                <a:spcPct val="120000"/>
              </a:lnSpc>
              <a:spcBef>
                <a:spcPts val="0"/>
              </a:spcBef>
              <a:spcAft>
                <a:spcPts val="0"/>
              </a:spcAft>
              <a:buNone/>
            </a:pPr>
            <a:r>
              <a:rPr lang="ru-RU" dirty="0">
                <a:solidFill>
                  <a:schemeClr val="bg1"/>
                </a:solidFill>
              </a:rPr>
              <a:t>(77)Вот она, жизнь. (78)Вроде и не больно короткая, а всё равно на один </a:t>
            </a:r>
            <a:r>
              <a:rPr lang="ru-RU" dirty="0" err="1">
                <a:solidFill>
                  <a:schemeClr val="bg1"/>
                </a:solidFill>
              </a:rPr>
              <a:t>огляд</a:t>
            </a:r>
            <a:r>
              <a:rPr lang="ru-RU" dirty="0">
                <a:solidFill>
                  <a:schemeClr val="bg1"/>
                </a:solidFill>
              </a:rPr>
              <a:t>.</a:t>
            </a:r>
          </a:p>
          <a:p>
            <a:pPr marL="0" indent="457200" algn="just">
              <a:lnSpc>
                <a:spcPct val="120000"/>
              </a:lnSpc>
              <a:spcBef>
                <a:spcPts val="0"/>
              </a:spcBef>
              <a:spcAft>
                <a:spcPts val="0"/>
              </a:spcAft>
              <a:buNone/>
            </a:pPr>
            <a:endParaRPr lang="ru-RU" dirty="0">
              <a:solidFill>
                <a:schemeClr val="bg1"/>
              </a:solidFill>
            </a:endParaRPr>
          </a:p>
          <a:p>
            <a:endParaRPr lang="ru-RU" dirty="0"/>
          </a:p>
        </p:txBody>
      </p:sp>
    </p:spTree>
    <p:extLst>
      <p:ext uri="{BB962C8B-B14F-4D97-AF65-F5344CB8AC3E}">
        <p14:creationId xmlns="" xmlns:p14="http://schemas.microsoft.com/office/powerpoint/2010/main" val="685734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  Автор поднимает проблему скоротечности жизни.</a:t>
            </a:r>
            <a:endParaRPr lang="ru-RU" sz="2800" dirty="0">
              <a:solidFill>
                <a:schemeClr val="bg1"/>
              </a:solidFill>
            </a:endParaRPr>
          </a:p>
        </p:txBody>
      </p:sp>
    </p:spTree>
    <p:extLst>
      <p:ext uri="{BB962C8B-B14F-4D97-AF65-F5344CB8AC3E}">
        <p14:creationId xmlns="" xmlns:p14="http://schemas.microsoft.com/office/powerpoint/2010/main" val="36102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   В чем трагедия одинокой старости? Над этим вопросом заставил меня задуматься рассказ </a:t>
            </a:r>
            <a:r>
              <a:rPr lang="ru-RU" sz="3200" dirty="0" err="1">
                <a:solidFill>
                  <a:schemeClr val="bg1"/>
                </a:solidFill>
              </a:rPr>
              <a:t>Б.Екимова</a:t>
            </a:r>
            <a:r>
              <a:rPr lang="ru-RU" sz="3200" dirty="0">
                <a:solidFill>
                  <a:schemeClr val="bg1"/>
                </a:solidFill>
              </a:rPr>
              <a:t>.</a:t>
            </a:r>
            <a:endParaRPr lang="ru-RU" sz="2800" dirty="0">
              <a:solidFill>
                <a:schemeClr val="bg1"/>
              </a:solidFill>
            </a:endParaRPr>
          </a:p>
        </p:txBody>
      </p:sp>
    </p:spTree>
    <p:extLst>
      <p:ext uri="{BB962C8B-B14F-4D97-AF65-F5344CB8AC3E}">
        <p14:creationId xmlns="" xmlns:p14="http://schemas.microsoft.com/office/powerpoint/2010/main" val="31681305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    В данном тексте автор поднимает проблему отцов и детей.</a:t>
            </a:r>
            <a:endParaRPr lang="ru-RU" sz="2800" dirty="0">
              <a:solidFill>
                <a:schemeClr val="bg1"/>
              </a:solidFill>
            </a:endParaRPr>
          </a:p>
        </p:txBody>
      </p:sp>
    </p:spTree>
    <p:extLst>
      <p:ext uri="{BB962C8B-B14F-4D97-AF65-F5344CB8AC3E}">
        <p14:creationId xmlns="" xmlns:p14="http://schemas.microsoft.com/office/powerpoint/2010/main" val="38977423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     Автор размышляет над  вопросом: </a:t>
            </a:r>
            <a:endParaRPr lang="ru-RU" sz="3200" dirty="0" smtClean="0">
              <a:solidFill>
                <a:schemeClr val="bg1"/>
              </a:solidFill>
            </a:endParaRPr>
          </a:p>
          <a:p>
            <a:pPr marL="0" indent="0" algn="ctr">
              <a:buNone/>
            </a:pPr>
            <a:r>
              <a:rPr lang="ru-RU" sz="3200" dirty="0" smtClean="0">
                <a:solidFill>
                  <a:schemeClr val="bg1"/>
                </a:solidFill>
              </a:rPr>
              <a:t>как </a:t>
            </a:r>
            <a:r>
              <a:rPr lang="ru-RU" sz="3200" dirty="0">
                <a:solidFill>
                  <a:schemeClr val="bg1"/>
                </a:solidFill>
              </a:rPr>
              <a:t>научиться не ругаться?</a:t>
            </a:r>
            <a:endParaRPr lang="ru-RU" sz="2800" dirty="0">
              <a:solidFill>
                <a:schemeClr val="bg1"/>
              </a:solidFill>
            </a:endParaRPr>
          </a:p>
        </p:txBody>
      </p:sp>
    </p:spTree>
    <p:extLst>
      <p:ext uri="{BB962C8B-B14F-4D97-AF65-F5344CB8AC3E}">
        <p14:creationId xmlns="" xmlns:p14="http://schemas.microsoft.com/office/powerpoint/2010/main" val="19665543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Оцените формулировку проблемы</a:t>
            </a:r>
            <a:r>
              <a:rPr lang="ru-RU" sz="3200" dirty="0">
                <a:solidFill>
                  <a:schemeClr val="bg1"/>
                </a:solidFill>
              </a:rPr>
              <a:t/>
            </a:r>
            <a:br>
              <a:rPr lang="ru-RU" sz="3200" dirty="0">
                <a:solidFill>
                  <a:schemeClr val="bg1"/>
                </a:solidFill>
              </a:rPr>
            </a:br>
            <a:r>
              <a:rPr lang="ru-RU" sz="3200" dirty="0">
                <a:solidFill>
                  <a:schemeClr val="bg1"/>
                </a:solidFill>
              </a:rPr>
              <a:t>0</a:t>
            </a:r>
            <a:r>
              <a:rPr lang="en-US" sz="3200" dirty="0">
                <a:solidFill>
                  <a:schemeClr val="bg1"/>
                </a:solidFill>
              </a:rPr>
              <a:t>/</a:t>
            </a:r>
            <a:r>
              <a:rPr lang="ru-RU" sz="3200" dirty="0">
                <a:solidFill>
                  <a:schemeClr val="bg1"/>
                </a:solidFill>
              </a:rPr>
              <a:t>1 балл</a:t>
            </a: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2419350"/>
            <a:ext cx="10196308" cy="3615267"/>
          </a:xfrm>
        </p:spPr>
        <p:txBody>
          <a:bodyPr>
            <a:normAutofit/>
          </a:bodyPr>
          <a:lstStyle/>
          <a:p>
            <a:pPr marL="0" indent="0" algn="ctr">
              <a:buNone/>
            </a:pPr>
            <a:r>
              <a:rPr lang="ru-RU" sz="3200" dirty="0">
                <a:solidFill>
                  <a:schemeClr val="bg1"/>
                </a:solidFill>
              </a:rPr>
              <a:t>Почему важно уметь прощать? Над этим вопросом предлагает задуматься Борис Екимов.</a:t>
            </a:r>
          </a:p>
          <a:p>
            <a:pPr marL="0" indent="0" algn="ctr">
              <a:buNone/>
            </a:pPr>
            <a:r>
              <a:rPr lang="ru-RU" sz="3200" dirty="0">
                <a:solidFill>
                  <a:schemeClr val="bg1"/>
                </a:solidFill>
              </a:rPr>
              <a:t>      </a:t>
            </a:r>
            <a:endParaRPr lang="ru-RU" sz="2800" dirty="0">
              <a:solidFill>
                <a:schemeClr val="bg1"/>
              </a:solidFill>
            </a:endParaRPr>
          </a:p>
        </p:txBody>
      </p:sp>
    </p:spTree>
    <p:extLst>
      <p:ext uri="{BB962C8B-B14F-4D97-AF65-F5344CB8AC3E}">
        <p14:creationId xmlns="" xmlns:p14="http://schemas.microsoft.com/office/powerpoint/2010/main" val="193485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5851" y="392762"/>
            <a:ext cx="8534400" cy="1507067"/>
          </a:xfrm>
        </p:spPr>
        <p:txBody>
          <a:bodyPr/>
          <a:lstStyle/>
          <a:p>
            <a:endParaRPr lang="ru-RU" dirty="0"/>
          </a:p>
        </p:txBody>
      </p:sp>
      <p:graphicFrame>
        <p:nvGraphicFramePr>
          <p:cNvPr id="4" name="Содержимое 3"/>
          <p:cNvGraphicFramePr>
            <a:graphicFrameLocks noGrp="1"/>
          </p:cNvGraphicFramePr>
          <p:nvPr>
            <p:ph idx="1"/>
          </p:nvPr>
        </p:nvGraphicFramePr>
        <p:xfrm>
          <a:off x="428878" y="161841"/>
          <a:ext cx="11142733" cy="6235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992D9C-6880-4610-AD30-067400635708}"/>
              </a:ext>
            </a:extLst>
          </p:cNvPr>
          <p:cNvSpPr>
            <a:spLocks noGrp="1"/>
          </p:cNvSpPr>
          <p:nvPr>
            <p:ph type="title"/>
          </p:nvPr>
        </p:nvSpPr>
        <p:spPr>
          <a:xfrm>
            <a:off x="684211" y="429682"/>
            <a:ext cx="10196309" cy="1507067"/>
          </a:xfrm>
        </p:spPr>
        <p:txBody>
          <a:bodyPr>
            <a:normAutofit/>
          </a:bodyPr>
          <a:lstStyle/>
          <a:p>
            <a:pPr algn="ctr"/>
            <a:r>
              <a:rPr lang="ru-RU" sz="3200" b="1" dirty="0">
                <a:solidFill>
                  <a:schemeClr val="bg1"/>
                </a:solidFill>
                <a:effectLst>
                  <a:outerShdw blurRad="38100" dist="38100" dir="2700000" algn="tl">
                    <a:srgbClr val="000000">
                      <a:alpha val="43137"/>
                    </a:srgbClr>
                  </a:outerShdw>
                </a:effectLst>
              </a:rPr>
              <a:t> домашнее задание</a:t>
            </a:r>
            <a:r>
              <a:rPr lang="ru-RU" sz="3200" dirty="0">
                <a:solidFill>
                  <a:schemeClr val="bg1"/>
                </a:solidFill>
              </a:rPr>
              <a:t/>
            </a:r>
            <a:br>
              <a:rPr lang="ru-RU" sz="3200" dirty="0">
                <a:solidFill>
                  <a:schemeClr val="bg1"/>
                </a:solidFill>
              </a:rPr>
            </a:br>
            <a:endParaRPr lang="ru-RU" sz="3200" dirty="0">
              <a:solidFill>
                <a:schemeClr val="bg1"/>
              </a:solidFill>
            </a:endParaRPr>
          </a:p>
        </p:txBody>
      </p:sp>
      <p:sp>
        <p:nvSpPr>
          <p:cNvPr id="3" name="Объект 2">
            <a:extLst>
              <a:ext uri="{FF2B5EF4-FFF2-40B4-BE49-F238E27FC236}">
                <a16:creationId xmlns="" xmlns:a16="http://schemas.microsoft.com/office/drawing/2014/main" id="{3652C9D6-D42B-4973-BC58-B7BC16D86E16}"/>
              </a:ext>
            </a:extLst>
          </p:cNvPr>
          <p:cNvSpPr>
            <a:spLocks noGrp="1"/>
          </p:cNvSpPr>
          <p:nvPr>
            <p:ph idx="1"/>
          </p:nvPr>
        </p:nvSpPr>
        <p:spPr>
          <a:xfrm>
            <a:off x="684212" y="1518408"/>
            <a:ext cx="10196308" cy="4516210"/>
          </a:xfrm>
        </p:spPr>
        <p:txBody>
          <a:bodyPr>
            <a:normAutofit/>
          </a:bodyPr>
          <a:lstStyle/>
          <a:p>
            <a:pPr marL="0" indent="0">
              <a:buNone/>
            </a:pPr>
            <a:r>
              <a:rPr lang="ru-RU" sz="3200" b="1" dirty="0">
                <a:solidFill>
                  <a:schemeClr val="bg1"/>
                </a:solidFill>
              </a:rPr>
              <a:t> </a:t>
            </a:r>
            <a:r>
              <a:rPr lang="ru-RU" sz="3200" b="1" u="sng" dirty="0">
                <a:solidFill>
                  <a:schemeClr val="bg1"/>
                </a:solidFill>
              </a:rPr>
              <a:t>На </a:t>
            </a:r>
            <a:r>
              <a:rPr lang="ru-RU" sz="3200" b="1" u="sng" dirty="0">
                <a:solidFill>
                  <a:schemeClr val="bg1"/>
                </a:solidFill>
                <a:effectLst>
                  <a:outerShdw blurRad="38100" dist="38100" dir="2700000" algn="tl">
                    <a:srgbClr val="000000">
                      <a:alpha val="43137"/>
                    </a:srgbClr>
                  </a:outerShdw>
                </a:effectLst>
              </a:rPr>
              <a:t>14.03.2019 </a:t>
            </a:r>
          </a:p>
          <a:p>
            <a:pPr marL="0" indent="0" algn="just">
              <a:buNone/>
            </a:pPr>
            <a:r>
              <a:rPr lang="ru-RU" sz="3200" dirty="0">
                <a:solidFill>
                  <a:schemeClr val="bg1"/>
                </a:solidFill>
              </a:rPr>
              <a:t>Оцените два ученических сочинения по тексту </a:t>
            </a:r>
            <a:r>
              <a:rPr lang="ru-RU" sz="3200" dirty="0" err="1">
                <a:solidFill>
                  <a:schemeClr val="bg1"/>
                </a:solidFill>
              </a:rPr>
              <a:t>Б.Екимова</a:t>
            </a:r>
            <a:r>
              <a:rPr lang="ru-RU" sz="3200" dirty="0">
                <a:solidFill>
                  <a:schemeClr val="bg1"/>
                </a:solidFill>
              </a:rPr>
              <a:t> «Не ругай меня» (см. в папке)</a:t>
            </a:r>
            <a:r>
              <a:rPr lang="en-US" sz="3200" dirty="0">
                <a:solidFill>
                  <a:schemeClr val="bg1"/>
                </a:solidFill>
              </a:rPr>
              <a:t>.</a:t>
            </a:r>
            <a:endParaRPr lang="ru-RU" sz="3200" dirty="0">
              <a:solidFill>
                <a:schemeClr val="bg1"/>
              </a:solidFill>
            </a:endParaRPr>
          </a:p>
          <a:p>
            <a:pPr marL="0" indent="0">
              <a:buNone/>
            </a:pPr>
            <a:r>
              <a:rPr lang="ru-RU" sz="3200" b="1" u="sng" dirty="0">
                <a:solidFill>
                  <a:schemeClr val="bg1"/>
                </a:solidFill>
              </a:rPr>
              <a:t>На 26.03.2019  </a:t>
            </a:r>
          </a:p>
          <a:p>
            <a:pPr marL="0" indent="0" algn="just">
              <a:buNone/>
            </a:pPr>
            <a:r>
              <a:rPr lang="ru-RU" sz="3200" dirty="0">
                <a:solidFill>
                  <a:schemeClr val="bg1"/>
                </a:solidFill>
              </a:rPr>
              <a:t>Напишите сочинение по тексту С.А. Воронина «Стук в полночь» (см. в папке) и отправьте по адресу </a:t>
            </a:r>
            <a:r>
              <a:rPr lang="en-US" sz="3200" dirty="0">
                <a:solidFill>
                  <a:schemeClr val="bg1"/>
                </a:solidFill>
              </a:rPr>
              <a:t>anarushevich@yandex.ru</a:t>
            </a:r>
            <a:r>
              <a:rPr lang="ru-RU" sz="3200" dirty="0">
                <a:solidFill>
                  <a:schemeClr val="bg1"/>
                </a:solidFill>
              </a:rPr>
              <a:t>  </a:t>
            </a:r>
            <a:r>
              <a:rPr lang="ru-RU" sz="3200" u="sng" dirty="0">
                <a:solidFill>
                  <a:schemeClr val="bg1"/>
                </a:solidFill>
              </a:rPr>
              <a:t>не позднее 22.03.2019</a:t>
            </a:r>
            <a:r>
              <a:rPr lang="en-US" sz="3200" u="sng" dirty="0">
                <a:solidFill>
                  <a:schemeClr val="bg1"/>
                </a:solidFill>
              </a:rPr>
              <a:t>.</a:t>
            </a:r>
            <a:endParaRPr lang="ru-RU" sz="2800" u="sng" dirty="0">
              <a:solidFill>
                <a:schemeClr val="bg1"/>
              </a:solidFill>
            </a:endParaRPr>
          </a:p>
        </p:txBody>
      </p:sp>
    </p:spTree>
    <p:extLst>
      <p:ext uri="{BB962C8B-B14F-4D97-AF65-F5344CB8AC3E}">
        <p14:creationId xmlns="" xmlns:p14="http://schemas.microsoft.com/office/powerpoint/2010/main" val="24613550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08238A7-CF3A-426B-B60C-CDF1C7F7644A}"/>
              </a:ext>
            </a:extLst>
          </p:cNvPr>
          <p:cNvSpPr>
            <a:spLocks noGrp="1"/>
          </p:cNvSpPr>
          <p:nvPr>
            <p:ph type="title"/>
          </p:nvPr>
        </p:nvSpPr>
        <p:spPr>
          <a:xfrm>
            <a:off x="975525" y="295657"/>
            <a:ext cx="9762606" cy="1507067"/>
          </a:xfrm>
          <a:noFill/>
        </p:spPr>
        <p:txBody>
          <a:bodyPr/>
          <a:lstStyle/>
          <a:p>
            <a:pPr algn="ctr"/>
            <a:r>
              <a:rPr lang="ru-RU" b="1" dirty="0">
                <a:solidFill>
                  <a:schemeClr val="bg1"/>
                </a:solidFill>
                <a:effectLst>
                  <a:outerShdw blurRad="38100" dist="38100" dir="2700000" algn="tl">
                    <a:srgbClr val="000000">
                      <a:alpha val="43137"/>
                    </a:srgbClr>
                  </a:outerShdw>
                </a:effectLst>
                <a:latin typeface="Gilroy ExtraBold" panose="00000900000000000000" charset="-52"/>
              </a:rPr>
              <a:t>Стратегия работы с текстом</a:t>
            </a:r>
          </a:p>
        </p:txBody>
      </p:sp>
      <p:sp>
        <p:nvSpPr>
          <p:cNvPr id="3" name="Объект 2">
            <a:extLst>
              <a:ext uri="{FF2B5EF4-FFF2-40B4-BE49-F238E27FC236}">
                <a16:creationId xmlns="" xmlns:a16="http://schemas.microsoft.com/office/drawing/2014/main" id="{959C6BD8-2562-46CF-A2D1-6663C5C5675B}"/>
              </a:ext>
            </a:extLst>
          </p:cNvPr>
          <p:cNvSpPr>
            <a:spLocks noGrp="1"/>
          </p:cNvSpPr>
          <p:nvPr>
            <p:ph idx="1"/>
          </p:nvPr>
        </p:nvSpPr>
        <p:spPr>
          <a:xfrm>
            <a:off x="765132" y="1513212"/>
            <a:ext cx="10215760" cy="5053626"/>
          </a:xfrm>
        </p:spPr>
        <p:txBody>
          <a:bodyPr>
            <a:normAutofit/>
          </a:bodyPr>
          <a:lstStyle/>
          <a:p>
            <a:pPr marL="0" indent="0" algn="just">
              <a:buNone/>
            </a:pPr>
            <a:r>
              <a:rPr lang="ru-RU" b="1" dirty="0">
                <a:solidFill>
                  <a:srgbClr val="076150"/>
                </a:solidFill>
              </a:rPr>
              <a:t>      </a:t>
            </a:r>
            <a:r>
              <a:rPr lang="ru-RU" b="1" dirty="0">
                <a:solidFill>
                  <a:schemeClr val="bg1"/>
                </a:solidFill>
              </a:rPr>
              <a:t>Шаг 1. </a:t>
            </a:r>
            <a:r>
              <a:rPr lang="ru-RU" dirty="0">
                <a:solidFill>
                  <a:schemeClr val="bg1"/>
                </a:solidFill>
              </a:rPr>
              <a:t>Читая исходный текст, определите, над каким вопросом размышляет автор и как он на этот вопрос отвечает. Так вы  найдёте </a:t>
            </a:r>
            <a:r>
              <a:rPr lang="ru-RU" b="1" dirty="0">
                <a:solidFill>
                  <a:schemeClr val="bg1"/>
                </a:solidFill>
              </a:rPr>
              <a:t>проблему</a:t>
            </a:r>
            <a:r>
              <a:rPr lang="ru-RU" dirty="0">
                <a:solidFill>
                  <a:schemeClr val="bg1"/>
                </a:solidFill>
              </a:rPr>
              <a:t> и сформулируете </a:t>
            </a:r>
            <a:r>
              <a:rPr lang="ru-RU" b="1" dirty="0">
                <a:solidFill>
                  <a:schemeClr val="bg1"/>
                </a:solidFill>
              </a:rPr>
              <a:t>авторскую позицию</a:t>
            </a:r>
            <a:r>
              <a:rPr lang="ru-RU" dirty="0">
                <a:solidFill>
                  <a:schemeClr val="bg1"/>
                </a:solidFill>
              </a:rPr>
              <a:t>. </a:t>
            </a:r>
          </a:p>
          <a:p>
            <a:pPr marL="0" indent="0" algn="just">
              <a:buNone/>
            </a:pPr>
            <a:r>
              <a:rPr lang="ru-RU" b="1" dirty="0">
                <a:solidFill>
                  <a:schemeClr val="bg1"/>
                </a:solidFill>
              </a:rPr>
              <a:t>      Шаг 2. </a:t>
            </a:r>
            <a:r>
              <a:rPr lang="ru-RU" dirty="0">
                <a:solidFill>
                  <a:schemeClr val="bg1"/>
                </a:solidFill>
              </a:rPr>
              <a:t>Перечитайте исходный текст, чтобы найти два примера, важных для понимания проблемы, поясните значение этих примеров и укажите смысловую связь между ними. Напишите </a:t>
            </a:r>
            <a:r>
              <a:rPr lang="ru-RU" b="1" dirty="0">
                <a:solidFill>
                  <a:schemeClr val="bg1"/>
                </a:solidFill>
              </a:rPr>
              <a:t>комментарий</a:t>
            </a:r>
            <a:r>
              <a:rPr lang="ru-RU" dirty="0">
                <a:solidFill>
                  <a:schemeClr val="bg1"/>
                </a:solidFill>
              </a:rPr>
              <a:t>, который будет помещаться между проблемой и авторской позицией.</a:t>
            </a:r>
          </a:p>
          <a:p>
            <a:pPr marL="0" indent="0" algn="just">
              <a:buNone/>
            </a:pPr>
            <a:r>
              <a:rPr lang="ru-RU" b="1" dirty="0">
                <a:solidFill>
                  <a:schemeClr val="bg1"/>
                </a:solidFill>
              </a:rPr>
              <a:t>      Шаг 3. </a:t>
            </a:r>
            <a:r>
              <a:rPr lang="ru-RU" dirty="0">
                <a:solidFill>
                  <a:schemeClr val="bg1"/>
                </a:solidFill>
              </a:rPr>
              <a:t>Сформулируйте </a:t>
            </a:r>
            <a:r>
              <a:rPr lang="ru-RU" b="1" dirty="0">
                <a:solidFill>
                  <a:schemeClr val="bg1"/>
                </a:solidFill>
              </a:rPr>
              <a:t>собственную позицию </a:t>
            </a:r>
            <a:r>
              <a:rPr lang="ru-RU" dirty="0">
                <a:solidFill>
                  <a:schemeClr val="bg1"/>
                </a:solidFill>
              </a:rPr>
              <a:t>и </a:t>
            </a:r>
            <a:r>
              <a:rPr lang="ru-RU" b="1" dirty="0">
                <a:solidFill>
                  <a:schemeClr val="bg1"/>
                </a:solidFill>
              </a:rPr>
              <a:t>обоснуйте</a:t>
            </a:r>
            <a:r>
              <a:rPr lang="ru-RU" dirty="0">
                <a:solidFill>
                  <a:schemeClr val="bg1"/>
                </a:solidFill>
              </a:rPr>
              <a:t> её.  </a:t>
            </a:r>
          </a:p>
          <a:p>
            <a:pPr marL="0" indent="0" algn="just">
              <a:buNone/>
            </a:pPr>
            <a:r>
              <a:rPr lang="ru-RU" b="1" dirty="0">
                <a:solidFill>
                  <a:schemeClr val="bg1"/>
                </a:solidFill>
              </a:rPr>
              <a:t>      Шаг 4. </a:t>
            </a:r>
            <a:r>
              <a:rPr lang="ru-RU" dirty="0">
                <a:solidFill>
                  <a:schemeClr val="bg1"/>
                </a:solidFill>
              </a:rPr>
              <a:t>Напишите заключение.</a:t>
            </a:r>
          </a:p>
        </p:txBody>
      </p:sp>
    </p:spTree>
    <p:extLst>
      <p:ext uri="{BB962C8B-B14F-4D97-AF65-F5344CB8AC3E}">
        <p14:creationId xmlns="" xmlns:p14="http://schemas.microsoft.com/office/powerpoint/2010/main" val="24332304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866FE8A-1AC6-4F27-BABE-C696875FB01B}"/>
              </a:ext>
            </a:extLst>
          </p:cNvPr>
          <p:cNvSpPr>
            <a:spLocks noGrp="1"/>
          </p:cNvSpPr>
          <p:nvPr>
            <p:ph idx="1"/>
          </p:nvPr>
        </p:nvSpPr>
        <p:spPr>
          <a:xfrm>
            <a:off x="684211" y="595618"/>
            <a:ext cx="10531869" cy="5900432"/>
          </a:xfrm>
        </p:spPr>
        <p:txBody>
          <a:bodyPr>
            <a:normAutofit/>
          </a:bodyPr>
          <a:lstStyle/>
          <a:p>
            <a:pPr marL="0" indent="0" algn="ctr">
              <a:buNone/>
            </a:pPr>
            <a:r>
              <a:rPr lang="ru-RU" sz="4000" b="1" dirty="0">
                <a:solidFill>
                  <a:schemeClr val="bg1"/>
                </a:solidFill>
              </a:rPr>
              <a:t>Контактная информация</a:t>
            </a:r>
            <a:endParaRPr lang="en-US" sz="4000" b="1" dirty="0">
              <a:solidFill>
                <a:schemeClr val="bg1"/>
              </a:solidFill>
            </a:endParaRPr>
          </a:p>
          <a:p>
            <a:pPr marL="0" indent="0" algn="ctr">
              <a:buNone/>
            </a:pPr>
            <a:r>
              <a:rPr lang="ru-RU" sz="4000" dirty="0">
                <a:solidFill>
                  <a:schemeClr val="bg1"/>
                </a:solidFill>
              </a:rPr>
              <a:t> </a:t>
            </a:r>
          </a:p>
          <a:p>
            <a:pPr marL="0" indent="0" algn="ctr">
              <a:buNone/>
            </a:pPr>
            <a:r>
              <a:rPr lang="en-US" sz="4000" dirty="0">
                <a:solidFill>
                  <a:schemeClr val="bg1"/>
                </a:solidFill>
              </a:rPr>
              <a:t>anarushevich@yandex.ru</a:t>
            </a:r>
            <a:endParaRPr lang="ru-RU" sz="4000" dirty="0">
              <a:solidFill>
                <a:schemeClr val="bg1"/>
              </a:solidFill>
            </a:endParaRPr>
          </a:p>
        </p:txBody>
      </p:sp>
    </p:spTree>
    <p:extLst>
      <p:ext uri="{BB962C8B-B14F-4D97-AF65-F5344CB8AC3E}">
        <p14:creationId xmlns="" xmlns:p14="http://schemas.microsoft.com/office/powerpoint/2010/main" val="923974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0261" y="271382"/>
            <a:ext cx="9139520" cy="1355118"/>
          </a:xfrm>
        </p:spPr>
        <p:txBody>
          <a:bodyPr/>
          <a:lstStyle/>
          <a:p>
            <a:pPr algn="ctr"/>
            <a:r>
              <a:rPr lang="ru-RU" b="1" dirty="0">
                <a:solidFill>
                  <a:schemeClr val="bg1"/>
                </a:solidFill>
                <a:effectLst>
                  <a:outerShdw blurRad="38100" dist="38100" dir="2700000" algn="tl">
                    <a:srgbClr val="000000">
                      <a:alpha val="43137"/>
                    </a:srgbClr>
                  </a:outerShdw>
                </a:effectLst>
              </a:rPr>
              <a:t> аргумент  к  обещанию</a:t>
            </a:r>
          </a:p>
        </p:txBody>
      </p:sp>
      <p:sp>
        <p:nvSpPr>
          <p:cNvPr id="3" name="Содержимое 2"/>
          <p:cNvSpPr>
            <a:spLocks noGrp="1"/>
          </p:cNvSpPr>
          <p:nvPr>
            <p:ph idx="1"/>
          </p:nvPr>
        </p:nvSpPr>
        <p:spPr>
          <a:xfrm>
            <a:off x="626974" y="1626500"/>
            <a:ext cx="9803066" cy="4669069"/>
          </a:xfrm>
        </p:spPr>
        <p:txBody>
          <a:bodyPr/>
          <a:lstStyle/>
          <a:p>
            <a:pPr marL="0" indent="228600" algn="just">
              <a:spcBef>
                <a:spcPts val="0"/>
              </a:spcBef>
              <a:spcAft>
                <a:spcPts val="0"/>
              </a:spcAft>
              <a:buNone/>
            </a:pPr>
            <a:r>
              <a:rPr lang="ru-RU" sz="2400" dirty="0">
                <a:solidFill>
                  <a:schemeClr val="bg1"/>
                </a:solidFill>
                <a:cs typeface="Times New Roman" pitchFamily="18" charset="0"/>
              </a:rPr>
              <a:t>Богатая, яркая, выразительная речь всегда отличает думающего, начитанного, образованного человека, свидетельствует о  требовательном отношении к себе и  внимании к окружающим.  С древнейших времен люди ценили блистательных ораторов, восхищались авторами талантливых публицистических, художественных и научных произведений,  отличающихся богатством человеческих мыслей и чувств. Таким образом, хорошая речь – один из ярких признаков развитой личности. </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0261" y="271381"/>
            <a:ext cx="9139520" cy="1507067"/>
          </a:xfrm>
        </p:spPr>
        <p:txBody>
          <a:bodyPr/>
          <a:lstStyle/>
          <a:p>
            <a:pPr algn="ctr"/>
            <a:r>
              <a:rPr lang="ru-RU" b="1" dirty="0">
                <a:solidFill>
                  <a:schemeClr val="bg1"/>
                </a:solidFill>
                <a:effectLst>
                  <a:outerShdw blurRad="38100" dist="38100" dir="2700000" algn="tl">
                    <a:srgbClr val="000000">
                      <a:alpha val="43137"/>
                    </a:srgbClr>
                  </a:outerShdw>
                </a:effectLst>
              </a:rPr>
              <a:t>Аргумент   к   угрозе</a:t>
            </a:r>
          </a:p>
        </p:txBody>
      </p:sp>
      <p:sp>
        <p:nvSpPr>
          <p:cNvPr id="3" name="Содержимое 2"/>
          <p:cNvSpPr>
            <a:spLocks noGrp="1"/>
          </p:cNvSpPr>
          <p:nvPr>
            <p:ph idx="1"/>
          </p:nvPr>
        </p:nvSpPr>
        <p:spPr>
          <a:xfrm>
            <a:off x="643752" y="2031101"/>
            <a:ext cx="9803066" cy="4357711"/>
          </a:xfrm>
        </p:spPr>
        <p:txBody>
          <a:bodyPr>
            <a:normAutofit fontScale="92500"/>
          </a:bodyPr>
          <a:lstStyle/>
          <a:p>
            <a:pPr marL="0" indent="432000" algn="just">
              <a:spcBef>
                <a:spcPts val="0"/>
              </a:spcBef>
              <a:spcAft>
                <a:spcPts val="0"/>
              </a:spcAft>
              <a:buNone/>
            </a:pPr>
            <a:r>
              <a:rPr lang="ru-RU" sz="2400" dirty="0">
                <a:solidFill>
                  <a:schemeClr val="bg1"/>
                </a:solidFill>
                <a:cs typeface="Times New Roman" pitchFamily="18" charset="0"/>
              </a:rPr>
              <a:t>«Заговори, чтобы я тебя увидел», - гласит старая истина. Что же открывается </a:t>
            </a:r>
            <a:r>
              <a:rPr lang="ru-RU" sz="2400" dirty="0" smtClean="0">
                <a:solidFill>
                  <a:schemeClr val="bg1"/>
                </a:solidFill>
                <a:cs typeface="Times New Roman" pitchFamily="18" charset="0"/>
              </a:rPr>
              <a:t> нам, </a:t>
            </a:r>
            <a:r>
              <a:rPr lang="ru-RU" sz="2400" dirty="0">
                <a:solidFill>
                  <a:schemeClr val="bg1"/>
                </a:solidFill>
                <a:cs typeface="Times New Roman" pitchFamily="18" charset="0"/>
              </a:rPr>
              <a:t>когда мы слушаем  своего собеседника?</a:t>
            </a:r>
            <a:r>
              <a:rPr lang="ru-RU" sz="2400" dirty="0">
                <a:solidFill>
                  <a:schemeClr val="bg1"/>
                </a:solidFill>
              </a:rPr>
              <a:t> Иной раз, воспринимая чужую речь, с трудом продираешься через запутанные сплетения слов, спотыкаясь о камни грамматических ошибок и мусор речевых недочетов…</a:t>
            </a:r>
            <a:r>
              <a:rPr lang="ru-RU" sz="2400" dirty="0">
                <a:solidFill>
                  <a:schemeClr val="bg1"/>
                </a:solidFill>
                <a:cs typeface="Times New Roman" pitchFamily="18" charset="0"/>
              </a:rPr>
              <a:t> Бедная речь, пересыпанная ошибками, жаргонными   или бранными словами, с головой выдаёт внутреннюю пустоту, необразованность, неразвитость человека.  </a:t>
            </a:r>
            <a:endParaRPr lang="ru-RU" sz="2400" dirty="0">
              <a:solidFill>
                <a:schemeClr val="bg1"/>
              </a:solidFill>
            </a:endParaRPr>
          </a:p>
          <a:p>
            <a:pPr marL="0" indent="432000" algn="just">
              <a:spcBef>
                <a:spcPts val="0"/>
              </a:spcBef>
              <a:spcAft>
                <a:spcPts val="0"/>
              </a:spcAft>
              <a:buNone/>
            </a:pPr>
            <a:r>
              <a:rPr lang="ru-RU" sz="2400" dirty="0">
                <a:solidFill>
                  <a:schemeClr val="bg1"/>
                </a:solidFill>
              </a:rPr>
              <a:t>Хлебороб, возделывает землю, чтобы собрать богатый урожай. Но ведь и наша речь, </a:t>
            </a:r>
            <a:r>
              <a:rPr lang="ru-RU" sz="2400" dirty="0" smtClean="0">
                <a:solidFill>
                  <a:schemeClr val="bg1"/>
                </a:solidFill>
              </a:rPr>
              <a:t>как </a:t>
            </a:r>
            <a:r>
              <a:rPr lang="ru-RU" sz="2400" dirty="0">
                <a:solidFill>
                  <a:schemeClr val="bg1"/>
                </a:solidFill>
              </a:rPr>
              <a:t>земля, тоже нуждается в заботе, бережном уходе. Только при таком отношении она принесет долгожданные плоды.</a:t>
            </a:r>
          </a:p>
          <a:p>
            <a:pPr marL="0" indent="228600" algn="just">
              <a:spcBef>
                <a:spcPts val="0"/>
              </a:spcBef>
              <a:spcAft>
                <a:spcPts val="0"/>
              </a:spcAft>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8811" y="376578"/>
            <a:ext cx="10276885" cy="1152817"/>
          </a:xfrm>
        </p:spPr>
        <p:txBody>
          <a:bodyPr/>
          <a:lstStyle/>
          <a:p>
            <a:pPr algn="ctr"/>
            <a:r>
              <a:rPr lang="ru-RU" b="1" dirty="0">
                <a:solidFill>
                  <a:schemeClr val="bg1"/>
                </a:solidFill>
                <a:effectLst>
                  <a:outerShdw blurRad="38100" dist="38100" dir="2700000" algn="tl">
                    <a:srgbClr val="000000">
                      <a:alpha val="43137"/>
                    </a:srgbClr>
                  </a:outerShdw>
                </a:effectLst>
              </a:rPr>
              <a:t>Типы примеров для обоснования</a:t>
            </a:r>
          </a:p>
        </p:txBody>
      </p:sp>
      <p:pic>
        <p:nvPicPr>
          <p:cNvPr id="1026" name="Picture 2"/>
          <p:cNvPicPr>
            <a:picLocks noGrp="1" noChangeAspect="1" noChangeArrowheads="1"/>
          </p:cNvPicPr>
          <p:nvPr>
            <p:ph idx="1"/>
          </p:nvPr>
        </p:nvPicPr>
        <p:blipFill>
          <a:blip r:embed="rId2"/>
          <a:srcRect l="11230" t="23785" r="51623" b="20921"/>
          <a:stretch>
            <a:fillRect/>
          </a:stretch>
        </p:blipFill>
        <p:spPr bwMode="auto">
          <a:xfrm>
            <a:off x="3146441" y="1514617"/>
            <a:ext cx="5915277" cy="49527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8811" y="376578"/>
            <a:ext cx="10276885" cy="1152817"/>
          </a:xfrm>
        </p:spPr>
        <p:txBody>
          <a:bodyPr>
            <a:normAutofit fontScale="90000"/>
          </a:bodyPr>
          <a:lstStyle/>
          <a:p>
            <a:pPr algn="ctr"/>
            <a:r>
              <a:rPr lang="ru-RU" b="1" dirty="0">
                <a:solidFill>
                  <a:schemeClr val="bg1"/>
                </a:solidFill>
                <a:effectLst>
                  <a:outerShdw blurRad="38100" dist="38100" dir="2700000" algn="tl">
                    <a:srgbClr val="000000">
                      <a:alpha val="43137"/>
                    </a:srgbClr>
                  </a:outerShdw>
                </a:effectLst>
              </a:rPr>
              <a:t> структура обоснования </a:t>
            </a:r>
            <a:br>
              <a:rPr lang="ru-RU" b="1" dirty="0">
                <a:solidFill>
                  <a:schemeClr val="bg1"/>
                </a:solidFill>
                <a:effectLst>
                  <a:outerShdw blurRad="38100" dist="38100" dir="2700000" algn="tl">
                    <a:srgbClr val="000000">
                      <a:alpha val="43137"/>
                    </a:srgbClr>
                  </a:outerShdw>
                </a:effectLst>
              </a:rPr>
            </a:br>
            <a:r>
              <a:rPr lang="ru-RU" b="1" dirty="0">
                <a:solidFill>
                  <a:schemeClr val="bg1"/>
                </a:solidFill>
                <a:effectLst>
                  <a:outerShdw blurRad="38100" dist="38100" dir="2700000" algn="tl">
                    <a:srgbClr val="000000">
                      <a:alpha val="43137"/>
                    </a:srgbClr>
                  </a:outerShdw>
                </a:effectLst>
              </a:rPr>
              <a:t>собственной позиции</a:t>
            </a:r>
          </a:p>
        </p:txBody>
      </p:sp>
      <p:graphicFrame>
        <p:nvGraphicFramePr>
          <p:cNvPr id="4" name="Объект 3">
            <a:extLst>
              <a:ext uri="{FF2B5EF4-FFF2-40B4-BE49-F238E27FC236}">
                <a16:creationId xmlns="" xmlns:a16="http://schemas.microsoft.com/office/drawing/2014/main" id="{D2452777-9801-4112-9452-04CDF3E1C3ED}"/>
              </a:ext>
            </a:extLst>
          </p:cNvPr>
          <p:cNvGraphicFramePr>
            <a:graphicFrameLocks noGrp="1"/>
          </p:cNvGraphicFramePr>
          <p:nvPr>
            <p:ph idx="1"/>
            <p:extLst>
              <p:ext uri="{D42A27DB-BD31-4B8C-83A1-F6EECF244321}">
                <p14:modId xmlns="" xmlns:p14="http://schemas.microsoft.com/office/powerpoint/2010/main" val="2098945814"/>
              </p:ext>
            </p:extLst>
          </p:nvPr>
        </p:nvGraphicFramePr>
        <p:xfrm>
          <a:off x="598810" y="1711354"/>
          <a:ext cx="10155875" cy="4370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921830870"/>
      </p:ext>
    </p:extLst>
  </p:cSld>
  <p:clrMapOvr>
    <a:masterClrMapping/>
  </p:clrMapOvr>
</p:sld>
</file>

<file path=ppt/theme/theme1.xml><?xml version="1.0" encoding="utf-8"?>
<a:theme xmlns:a="http://schemas.openxmlformats.org/drawingml/2006/main" name="Сектор">
  <a:themeElements>
    <a:clrScheme name="Синий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4536</Words>
  <Application>Microsoft Office PowerPoint</Application>
  <PresentationFormat>Произвольный</PresentationFormat>
  <Paragraphs>235</Paragraphs>
  <Slides>52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Сектор</vt:lpstr>
      <vt:lpstr>Вебинар 4  Как обосновать свое отношение к позиции автора  </vt:lpstr>
      <vt:lpstr> Формулировка задания</vt:lpstr>
      <vt:lpstr>  обоснование</vt:lpstr>
      <vt:lpstr>Риторическое    обоснование</vt:lpstr>
      <vt:lpstr>Слайд 5</vt:lpstr>
      <vt:lpstr> аргумент  к  обещанию</vt:lpstr>
      <vt:lpstr>Аргумент   к   угрозе</vt:lpstr>
      <vt:lpstr>Типы примеров для обоснования</vt:lpstr>
      <vt:lpstr> структура обоснования  собственной позиции</vt:lpstr>
      <vt:lpstr> поддерживающая аргументация </vt:lpstr>
      <vt:lpstr> опровергающая аргументация</vt:lpstr>
      <vt:lpstr>Слайд 12</vt:lpstr>
      <vt:lpstr>Опровергающая аргументация</vt:lpstr>
      <vt:lpstr>Примеры из истории</vt:lpstr>
      <vt:lpstr>Предположительный пример</vt:lpstr>
      <vt:lpstr>   пример из личного опыта</vt:lpstr>
      <vt:lpstr> ссылка на авторитет  (народная мудрость)</vt:lpstr>
      <vt:lpstr> ссылка на авторитет  (цитата)</vt:lpstr>
      <vt:lpstr>  пример  из художественной литературы</vt:lpstr>
      <vt:lpstr>  пример из научной литературы</vt:lpstr>
      <vt:lpstr>  Определение  понятия</vt:lpstr>
      <vt:lpstr>Тезис. Человек не должен утратить умение удивляться</vt:lpstr>
      <vt:lpstr>   Типичные ошибки</vt:lpstr>
      <vt:lpstr>    курьезная «аргументация»</vt:lpstr>
      <vt:lpstr>Слайд 25</vt:lpstr>
      <vt:lpstr> </vt:lpstr>
      <vt:lpstr> </vt:lpstr>
      <vt:lpstr> </vt:lpstr>
      <vt:lpstr>Слайд 29</vt:lpstr>
      <vt:lpstr>Оцените формулировку проблемы 0/1 балл</vt:lpstr>
      <vt:lpstr>Оцените формулировку проблемы 0/1 балл</vt:lpstr>
      <vt:lpstr>Оцените формулировку проблемы 0/1 балл</vt:lpstr>
      <vt:lpstr>Оцените формулировку проблемы 0/1 балл</vt:lpstr>
      <vt:lpstr>Оцените формулировку проблемы 0/1 балл</vt:lpstr>
      <vt:lpstr>Оцените формулировку проблемы 0/1 балл</vt:lpstr>
      <vt:lpstr>Оцените комментарий 0/1/2/3/4/5    баллов</vt:lpstr>
      <vt:lpstr>Оцените позицию автора 0/1   баллов</vt:lpstr>
      <vt:lpstr>Оцените обоснование своего отношения  к позиции автора 0/1   баллов</vt:lpstr>
      <vt:lpstr>Оцените обоснование своего отношения  к позиции автора 0/1   баллов</vt:lpstr>
      <vt:lpstr>Оцените обоснование своего отношения  к позиции автора 0/1   баллов</vt:lpstr>
      <vt:lpstr>Б.П. Екимов «Не ругай меня»</vt:lpstr>
      <vt:lpstr>Слайд 42</vt:lpstr>
      <vt:lpstr>Слайд 43</vt:lpstr>
      <vt:lpstr>Слайд 44</vt:lpstr>
      <vt:lpstr>Оцените формулировку проблемы 0/1 балл</vt:lpstr>
      <vt:lpstr>Оцените формулировку проблемы 0/1 балл</vt:lpstr>
      <vt:lpstr>Оцените формулировку проблемы 0/1 балл</vt:lpstr>
      <vt:lpstr>Оцените формулировку проблемы 0/1 балл</vt:lpstr>
      <vt:lpstr>Оцените формулировку проблемы 0/1 балл</vt:lpstr>
      <vt:lpstr> домашнее задание </vt:lpstr>
      <vt:lpstr>Стратегия работы с текстом</vt:lpstr>
      <vt:lpstr>Слайд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Вебинар 4  Как обосновать свое отношение к позиции автора  </dc:title>
  <dc:creator>Андрей Нарушевич</dc:creator>
  <cp:lastModifiedBy>narush</cp:lastModifiedBy>
  <cp:revision>47</cp:revision>
  <dcterms:created xsi:type="dcterms:W3CDTF">2019-03-11T14:38:51Z</dcterms:created>
  <dcterms:modified xsi:type="dcterms:W3CDTF">2019-03-12T12:35:07Z</dcterms:modified>
</cp:coreProperties>
</file>