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30"/>
  </p:notesMasterIdLst>
  <p:sldIdLst>
    <p:sldId id="257" r:id="rId2"/>
    <p:sldId id="375" r:id="rId3"/>
    <p:sldId id="376" r:id="rId4"/>
    <p:sldId id="380" r:id="rId5"/>
    <p:sldId id="377" r:id="rId6"/>
    <p:sldId id="379" r:id="rId7"/>
    <p:sldId id="378" r:id="rId8"/>
    <p:sldId id="381" r:id="rId9"/>
    <p:sldId id="382" r:id="rId10"/>
    <p:sldId id="351" r:id="rId11"/>
    <p:sldId id="352" r:id="rId12"/>
    <p:sldId id="353" r:id="rId13"/>
    <p:sldId id="354" r:id="rId14"/>
    <p:sldId id="355" r:id="rId15"/>
    <p:sldId id="356" r:id="rId16"/>
    <p:sldId id="358" r:id="rId17"/>
    <p:sldId id="357" r:id="rId18"/>
    <p:sldId id="359" r:id="rId19"/>
    <p:sldId id="360" r:id="rId20"/>
    <p:sldId id="373" r:id="rId21"/>
    <p:sldId id="374" r:id="rId22"/>
    <p:sldId id="338" r:id="rId23"/>
    <p:sldId id="365" r:id="rId24"/>
    <p:sldId id="366" r:id="rId25"/>
    <p:sldId id="367" r:id="rId26"/>
    <p:sldId id="368" r:id="rId27"/>
    <p:sldId id="369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8" autoAdjust="0"/>
    <p:restoredTop sz="95030" autoAdjust="0"/>
  </p:normalViewPr>
  <p:slideViewPr>
    <p:cSldViewPr>
      <p:cViewPr varScale="1">
        <p:scale>
          <a:sx n="69" d="100"/>
          <a:sy n="69" d="100"/>
        </p:scale>
        <p:origin x="9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CDC6FB-DDF4-4427-A5EB-74E71E2AAE5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C86DEA-5C0D-421E-BC19-95A54611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13D5-6EF1-476B-A8A9-58441EEF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43DE-AA6D-47CF-AA8F-E2D10916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8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AFB4-1E89-45E1-8D9A-D0704CF3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7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885E-068F-491B-912B-EA29D8850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5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BD86-E102-46BF-80C4-DBD79B856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1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79EB-96E1-4A22-9F12-B35665A6E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1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2387-F46C-43C5-8297-9434ED7FC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1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9818-BD2F-453C-BC02-F1C42205E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1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ED91-93C0-42DE-9A4B-22BF320A3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A366-C3B4-43D4-9203-2D41F1D74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7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E105-E513-4DAB-B251-C6B9DEE8D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DEF16F-838E-42C8-9339-BA215275F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mc.edu-kolomna.ru/getfile.php" TargetMode="External"/><Relationship Id="rId2" Type="http://schemas.openxmlformats.org/officeDocument/2006/relationships/hyperlink" Target="http://2016-god.com/koncepciya-razvitiya-obrazovaniya-na-2016-2020-god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.websib.ru/05/" TargetMode="External"/><Relationship Id="rId4" Type="http://schemas.openxmlformats.org/officeDocument/2006/relationships/hyperlink" Target="http://www.tgl.net.ru/wik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401414"/>
            <a:ext cx="8307387" cy="165576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200" dirty="0" smtClean="0"/>
              <a:t>МУНИЦИПАЛЬНОЕ </a:t>
            </a:r>
            <a:r>
              <a:rPr lang="ru-RU" altLang="ru-RU" sz="2200" dirty="0"/>
              <a:t>БЮДЖЕТНОЕ ОБЩЕОБРАЗОВАТЕЛЬНОЕ УЧРЕЖДЕНИЕ АКАДЕМИЧЕСКИЙ ЛИЦЕЙ г</a:t>
            </a:r>
            <a:r>
              <a:rPr lang="ru-RU" altLang="ru-RU" sz="2200" dirty="0" smtClean="0"/>
              <a:t>. ТОМСКА имени Г.А.ПСАХЬЕ</a:t>
            </a:r>
            <a:r>
              <a:rPr lang="ru-RU" altLang="ru-RU" sz="2200" dirty="0"/>
              <a:t/>
            </a:r>
            <a:br>
              <a:rPr lang="ru-RU" altLang="ru-RU" sz="2200" dirty="0"/>
            </a:br>
            <a:r>
              <a:rPr lang="en-US" altLang="ru-RU" sz="4000" dirty="0"/>
              <a:t/>
            </a:r>
            <a:br>
              <a:rPr lang="en-US" altLang="ru-RU" sz="4000" dirty="0"/>
            </a:br>
            <a:r>
              <a:rPr lang="ru-RU" altLang="ru-RU" sz="2200" dirty="0" smtClean="0"/>
              <a:t>Мастер-класс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b="1" dirty="0" smtClean="0"/>
              <a:t>П</a:t>
            </a:r>
            <a:r>
              <a:rPr lang="ru-RU" b="1" dirty="0" smtClean="0"/>
              <a:t>едагогический проект начинающего педагога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700338" y="2636838"/>
            <a:ext cx="5616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364163" y="5373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itchFamily="34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3563938" y="5019992"/>
            <a:ext cx="5289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Разенкова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Татьяна Петровна, учитель английского языка МБОУ Академического лицея им.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Г.А.Псахье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987675" y="2060575"/>
            <a:ext cx="53292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sz="2800" b="1" i="1" dirty="0" smtClean="0"/>
              <a:t>Педагогический проект «Создание условий для развития одаренности при обучении английскому языку»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5166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i="1" dirty="0" smtClean="0">
                <a:solidFill>
                  <a:srgbClr val="C00000"/>
                </a:solidFill>
              </a:rPr>
              <a:t>Представляем вашему вниманию наш совместный проект (молодого учителя </a:t>
            </a:r>
            <a:r>
              <a:rPr lang="ru-RU" altLang="ru-RU" sz="2400" i="1" dirty="0" err="1" smtClean="0">
                <a:solidFill>
                  <a:srgbClr val="C00000"/>
                </a:solidFill>
              </a:rPr>
              <a:t>Яговкиной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 М.И. и наставника </a:t>
            </a:r>
            <a:r>
              <a:rPr lang="ru-RU" altLang="ru-RU" sz="2400" i="1" dirty="0" err="1">
                <a:solidFill>
                  <a:srgbClr val="C00000"/>
                </a:solidFill>
              </a:rPr>
              <a:t>Р</a:t>
            </a:r>
            <a:r>
              <a:rPr lang="ru-RU" altLang="ru-RU" sz="2400" i="1" dirty="0" err="1" smtClean="0">
                <a:solidFill>
                  <a:srgbClr val="C00000"/>
                </a:solidFill>
              </a:rPr>
              <a:t>азенковой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 Т.П., который стал финалистом конкурса педагогических проектов в 2019г.</a:t>
            </a:r>
          </a:p>
          <a:p>
            <a:r>
              <a:rPr lang="ru-RU" altLang="ru-RU" sz="2400" b="1" i="1" dirty="0" smtClean="0"/>
              <a:t>База </a:t>
            </a:r>
            <a:r>
              <a:rPr lang="ru-RU" altLang="ru-RU" sz="2400" b="1" i="1" dirty="0"/>
              <a:t>реализации проекта</a:t>
            </a:r>
            <a:r>
              <a:rPr lang="ru-RU" altLang="ru-RU" sz="2400" dirty="0"/>
              <a:t>: группы учеников 5, </a:t>
            </a:r>
            <a:r>
              <a:rPr lang="ru-RU" altLang="ru-RU" sz="2400" dirty="0" smtClean="0"/>
              <a:t>6,7,8,9,10,11-х </a:t>
            </a:r>
            <a:r>
              <a:rPr lang="ru-RU" altLang="ru-RU" sz="2400" dirty="0"/>
              <a:t>классов Академического лицея,</a:t>
            </a:r>
            <a:br>
              <a:rPr lang="ru-RU" altLang="ru-RU" sz="2400" dirty="0"/>
            </a:br>
            <a:r>
              <a:rPr lang="ru-RU" altLang="ru-RU" sz="2400" dirty="0"/>
              <a:t>общее количество: 117 </a:t>
            </a:r>
            <a:r>
              <a:rPr lang="ru-RU" altLang="ru-RU" sz="2400" dirty="0" smtClean="0"/>
              <a:t>обучающихся,</a:t>
            </a:r>
            <a:endParaRPr lang="ru-RU" altLang="ru-RU" sz="2400" dirty="0"/>
          </a:p>
          <a:p>
            <a:r>
              <a:rPr lang="ru-RU" altLang="ru-RU" sz="2400" b="1" i="1" dirty="0" smtClean="0"/>
              <a:t>Направленность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проекта: </a:t>
            </a:r>
            <a:r>
              <a:rPr lang="ru-RU" altLang="ru-RU" sz="2400" dirty="0" smtClean="0"/>
              <a:t>социально-педагогический проект,</a:t>
            </a:r>
          </a:p>
          <a:p>
            <a:r>
              <a:rPr lang="ru-RU" altLang="ru-RU" sz="2400" b="1" i="1" dirty="0" smtClean="0"/>
              <a:t>Сроки </a:t>
            </a:r>
            <a:r>
              <a:rPr lang="ru-RU" altLang="ru-RU" sz="2400" b="1" i="1" dirty="0"/>
              <a:t>реализации</a:t>
            </a:r>
            <a:r>
              <a:rPr lang="ru-RU" altLang="ru-RU" sz="2400" dirty="0"/>
              <a:t>: </a:t>
            </a:r>
            <a:r>
              <a:rPr lang="ru-RU" altLang="ru-RU" sz="2400" dirty="0" smtClean="0"/>
              <a:t>сентябрь 2019г. - май 2020г.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3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Обоснование актуальности темы проекта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sz="2800" dirty="0"/>
              <a:t>Концепция </a:t>
            </a:r>
            <a:r>
              <a:rPr lang="ru-RU" sz="2800" dirty="0" smtClean="0"/>
              <a:t>одаренности - ключевая концепция </a:t>
            </a:r>
            <a:r>
              <a:rPr lang="ru-RU" sz="2800" dirty="0"/>
              <a:t>Академического </a:t>
            </a:r>
            <a:r>
              <a:rPr lang="ru-RU" sz="2800" dirty="0" smtClean="0"/>
              <a:t>лицея,</a:t>
            </a:r>
          </a:p>
          <a:p>
            <a:r>
              <a:rPr lang="ru-RU" sz="2800" dirty="0" smtClean="0"/>
              <a:t>Иностранный </a:t>
            </a:r>
            <a:r>
              <a:rPr lang="ru-RU" sz="2800" dirty="0"/>
              <a:t>язык в плане развития одаренности имеет много </a:t>
            </a:r>
            <a:r>
              <a:rPr lang="ru-RU" sz="2800" dirty="0" smtClean="0"/>
              <a:t>преимуществ </a:t>
            </a:r>
            <a:r>
              <a:rPr lang="ru-RU" sz="2800" dirty="0"/>
              <a:t>как в содержательном, так и в практическом </a:t>
            </a:r>
            <a:r>
              <a:rPr lang="ru-RU" sz="2800" dirty="0" smtClean="0"/>
              <a:t>плане,</a:t>
            </a:r>
          </a:p>
          <a:p>
            <a:r>
              <a:rPr lang="ru-RU" sz="2800" dirty="0"/>
              <a:t>Овладение языком как средством общения предполагает развитие у обучающихся высокой коммуникативной </a:t>
            </a:r>
            <a:r>
              <a:rPr lang="ru-RU" sz="2800" dirty="0" smtClean="0"/>
              <a:t>компетенции на </a:t>
            </a:r>
            <a:r>
              <a:rPr lang="ru-RU" sz="2800" dirty="0"/>
              <a:t>базе языковых, лингвострановедческих и </a:t>
            </a:r>
            <a:r>
              <a:rPr lang="ru-RU" sz="2800" dirty="0" err="1"/>
              <a:t>межпредметных</a:t>
            </a:r>
            <a:r>
              <a:rPr lang="ru-RU" sz="2800" dirty="0"/>
              <a:t> знаний и </a:t>
            </a:r>
            <a:r>
              <a:rPr lang="ru-RU" sz="2800" dirty="0" smtClean="0"/>
              <a:t>умений,</a:t>
            </a:r>
          </a:p>
          <a:p>
            <a:r>
              <a:rPr lang="ru-RU" sz="2800" dirty="0"/>
              <a:t>Наше педагогическое кредо: все </a:t>
            </a:r>
            <a:r>
              <a:rPr lang="ru-RU" sz="2800" dirty="0" smtClean="0"/>
              <a:t>способны.</a:t>
            </a:r>
            <a:endParaRPr lang="ru-RU" sz="2800" dirty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29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Постановка проблемы, актуальность, новизна проекта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/>
              <a:t>Актуальность проекта </a:t>
            </a:r>
            <a:r>
              <a:rPr lang="ru-RU" sz="2800" dirty="0" smtClean="0"/>
              <a:t>определяется Концепцией </a:t>
            </a:r>
            <a:r>
              <a:rPr lang="ru-RU" sz="2800" dirty="0"/>
              <a:t>Федеральной целевой программы развития образования на 2016 — 2020 </a:t>
            </a:r>
            <a:r>
              <a:rPr lang="ru-RU" sz="2800" dirty="0" smtClean="0"/>
              <a:t>годы,</a:t>
            </a:r>
          </a:p>
          <a:p>
            <a:r>
              <a:rPr lang="ru-RU" sz="2800" b="1" i="1" dirty="0" smtClean="0"/>
              <a:t>Трудности </a:t>
            </a:r>
            <a:r>
              <a:rPr lang="ru-RU" sz="2800" b="1" i="1" dirty="0"/>
              <a:t>реализации </a:t>
            </a:r>
            <a:r>
              <a:rPr lang="ru-RU" sz="2800" b="1" i="1" dirty="0" smtClean="0"/>
              <a:t>проекта</a:t>
            </a:r>
            <a:r>
              <a:rPr lang="ru-RU" sz="2800" dirty="0" smtClean="0"/>
              <a:t> - низкая </a:t>
            </a:r>
            <a:r>
              <a:rPr lang="ru-RU" sz="2800" dirty="0"/>
              <a:t>познавательная активность </a:t>
            </a:r>
            <a:r>
              <a:rPr lang="ru-RU" sz="2800" dirty="0" smtClean="0"/>
              <a:t>учащихся,</a:t>
            </a:r>
          </a:p>
          <a:p>
            <a:r>
              <a:rPr lang="ru-RU" sz="2800" b="1" i="1" dirty="0"/>
              <a:t>Новизна проекта</a:t>
            </a:r>
            <a:r>
              <a:rPr lang="ru-RU" sz="2800" dirty="0"/>
              <a:t> заключается в сочетании системы современных форм и методов обучения </a:t>
            </a:r>
            <a:r>
              <a:rPr lang="ru-RU" sz="2800" dirty="0" smtClean="0"/>
              <a:t>ИЯ, разработанной </a:t>
            </a:r>
            <a:r>
              <a:rPr lang="ru-RU" sz="2800" dirty="0"/>
              <a:t>авторским коллективом, и воспитательного воздействия на личность обучающихся.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Гипотеза, объект, предмет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/>
              <a:t>Гипотеза:</a:t>
            </a:r>
            <a:r>
              <a:rPr lang="ru-RU" sz="2800" dirty="0"/>
              <a:t> осуществление </a:t>
            </a:r>
            <a:r>
              <a:rPr lang="ru-RU" sz="2800" dirty="0" smtClean="0"/>
              <a:t>данного проекта </a:t>
            </a:r>
            <a:r>
              <a:rPr lang="ru-RU" sz="2800" dirty="0"/>
              <a:t>по созданию условий для развития одаренности обучающихся повышает мотивацию к обучению, активизирует деятельность обучающихся, повышает качество усвоения иностранного языка.</a:t>
            </a:r>
          </a:p>
          <a:p>
            <a:r>
              <a:rPr lang="ru-RU" sz="2800" b="1" i="1" dirty="0"/>
              <a:t>Объектом проекта</a:t>
            </a:r>
            <a:r>
              <a:rPr lang="ru-RU" sz="2800" dirty="0"/>
              <a:t> является </a:t>
            </a:r>
            <a:r>
              <a:rPr lang="ru-RU" sz="2800" dirty="0" err="1"/>
              <a:t>воспитательно</a:t>
            </a:r>
            <a:r>
              <a:rPr lang="ru-RU" sz="2800" dirty="0"/>
              <a:t>-образовательный процесс при обучении английскому языку.</a:t>
            </a:r>
          </a:p>
          <a:p>
            <a:r>
              <a:rPr lang="ru-RU" sz="2800" b="1" i="1" dirty="0" smtClean="0"/>
              <a:t>Предмет </a:t>
            </a:r>
            <a:r>
              <a:rPr lang="ru-RU" sz="2800" b="1" i="1" dirty="0"/>
              <a:t>проекта</a:t>
            </a:r>
            <a:r>
              <a:rPr lang="ru-RU" sz="2800" dirty="0"/>
              <a:t>: формы, методы, приемы по осуществлению образовательной деятельности обучающихся.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6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Цель </a:t>
            </a:r>
            <a:r>
              <a:rPr lang="ru-RU" sz="3200" b="1" i="1" dirty="0" smtClean="0"/>
              <a:t>и задачи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Цель </a:t>
            </a:r>
            <a:r>
              <a:rPr lang="ru-RU" sz="2800" b="1" i="1" dirty="0">
                <a:solidFill>
                  <a:srgbClr val="C00000"/>
                </a:solidFill>
              </a:rPr>
              <a:t>проекта: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развитие интеллектуально-творческого потенциала </a:t>
            </a:r>
            <a:r>
              <a:rPr lang="ru-RU" sz="2800" b="1" i="1" dirty="0"/>
              <a:t>каждого ученика путем создания условий для развития одаренности.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Задачи проекта: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sz="2800" dirty="0"/>
              <a:t>р</a:t>
            </a:r>
            <a:r>
              <a:rPr lang="ru-RU" sz="2800" dirty="0" smtClean="0"/>
              <a:t>азработать </a:t>
            </a:r>
            <a:r>
              <a:rPr lang="ru-RU" sz="2800" dirty="0"/>
              <a:t>программы </a:t>
            </a:r>
            <a:r>
              <a:rPr lang="ru-RU" sz="2800" dirty="0" smtClean="0"/>
              <a:t>и КТП обучения </a:t>
            </a:r>
            <a:r>
              <a:rPr lang="ru-RU" sz="2800" dirty="0"/>
              <a:t>английскому языку, </a:t>
            </a:r>
            <a:r>
              <a:rPr lang="ru-RU" sz="2800" dirty="0" smtClean="0"/>
              <a:t>способствующие </a:t>
            </a:r>
            <a:r>
              <a:rPr lang="ru-RU" sz="2800" dirty="0"/>
              <a:t>созданию условий для развития </a:t>
            </a:r>
            <a:r>
              <a:rPr lang="ru-RU" sz="2800" dirty="0" smtClean="0"/>
              <a:t>одаренности,</a:t>
            </a:r>
          </a:p>
          <a:p>
            <a:pPr lvl="0"/>
            <a:r>
              <a:rPr lang="ru-RU" sz="2800" dirty="0" smtClean="0"/>
              <a:t>разработать </a:t>
            </a:r>
            <a:r>
              <a:rPr lang="ru-RU" sz="2800" dirty="0"/>
              <a:t>специальные дополнительные общеразвивающие программы</a:t>
            </a:r>
            <a:r>
              <a:rPr lang="ru-RU" sz="2800" dirty="0" smtClean="0"/>
              <a:t>,</a:t>
            </a:r>
            <a:endParaRPr lang="ru-RU" sz="2800" dirty="0"/>
          </a:p>
          <a:p>
            <a:pPr lvl="0"/>
            <a:r>
              <a:rPr lang="ru-RU" sz="2800" dirty="0"/>
              <a:t>о</a:t>
            </a:r>
            <a:r>
              <a:rPr lang="ru-RU" sz="2800" dirty="0" smtClean="0"/>
              <a:t>рганизовать </a:t>
            </a:r>
            <a:r>
              <a:rPr lang="ru-RU" sz="2800" dirty="0"/>
              <a:t>обучение английскому языку за пределами школьного </a:t>
            </a:r>
            <a:r>
              <a:rPr lang="ru-RU" sz="2800" dirty="0" smtClean="0"/>
              <a:t>кабинета.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6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i="1" dirty="0"/>
              <a:t>Методы достижения поставленных целей и </a:t>
            </a:r>
            <a:r>
              <a:rPr lang="ru-RU" sz="3600" b="1" i="1" dirty="0" smtClean="0"/>
              <a:t>задач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0"/>
            <a:r>
              <a:rPr lang="ru-RU" sz="2400" b="1" i="1" dirty="0" smtClean="0"/>
              <a:t>Организация </a:t>
            </a:r>
            <a:r>
              <a:rPr lang="ru-RU" sz="2400" dirty="0" smtClean="0"/>
              <a:t>совместной деятельности </a:t>
            </a:r>
            <a:r>
              <a:rPr lang="ru-RU" sz="2400" dirty="0"/>
              <a:t>педагогов, учеников и их родителей как на уроке, так и во внеурочное время в  видах деятельности, создающих условия для развития творческого потенциала. Формы организации: индивидуально, </a:t>
            </a:r>
            <a:r>
              <a:rPr lang="ru-RU" sz="2400" dirty="0" smtClean="0"/>
              <a:t>в </a:t>
            </a:r>
            <a:r>
              <a:rPr lang="ru-RU" sz="2400" dirty="0"/>
              <a:t>парах, группах, командах.</a:t>
            </a:r>
          </a:p>
          <a:p>
            <a:pPr lvl="0"/>
            <a:r>
              <a:rPr lang="ru-RU" sz="2400" b="1" i="1" dirty="0"/>
              <a:t>Наблюдение </a:t>
            </a:r>
            <a:r>
              <a:rPr lang="ru-RU" sz="2400" dirty="0"/>
              <a:t>за участниками образовательного процесса – детьми и их родителями, </a:t>
            </a:r>
            <a:r>
              <a:rPr lang="ru-RU" sz="2400" dirty="0" smtClean="0"/>
              <a:t>(выявление </a:t>
            </a:r>
            <a:r>
              <a:rPr lang="ru-RU" sz="2400" dirty="0"/>
              <a:t>трудностей, снятие проблемных зон в ходе учебного </a:t>
            </a:r>
            <a:r>
              <a:rPr lang="ru-RU" sz="2400" dirty="0" smtClean="0"/>
              <a:t>процесса, обязательное </a:t>
            </a:r>
            <a:r>
              <a:rPr lang="ru-RU" sz="2400" dirty="0"/>
              <a:t>поощрение каждого успешного момента каждого </a:t>
            </a:r>
            <a:r>
              <a:rPr lang="ru-RU" sz="2400" dirty="0" smtClean="0"/>
              <a:t>обучающегося, личные </a:t>
            </a:r>
            <a:r>
              <a:rPr lang="ru-RU" sz="2400" dirty="0"/>
              <a:t>беседы с родителями как способ поддержки одаренного </a:t>
            </a:r>
            <a:r>
              <a:rPr lang="ru-RU" sz="2400" dirty="0" smtClean="0"/>
              <a:t>ребенка).</a:t>
            </a:r>
          </a:p>
          <a:p>
            <a:pPr lvl="0"/>
            <a:r>
              <a:rPr lang="ru-RU" sz="2400" b="1" i="1" dirty="0" smtClean="0"/>
              <a:t>Проведение</a:t>
            </a:r>
            <a:r>
              <a:rPr lang="ru-RU" sz="2400" dirty="0" smtClean="0"/>
              <a:t> </a:t>
            </a:r>
            <a:r>
              <a:rPr lang="ru-RU" sz="2400" dirty="0"/>
              <a:t>рефлексии собственной педагогической деятельности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Специфика организации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lvl="0"/>
            <a:r>
              <a:rPr lang="ru-RU" sz="2000" dirty="0"/>
              <a:t>Выполнение проектных работ исследовательского </a:t>
            </a:r>
            <a:r>
              <a:rPr lang="ru-RU" sz="2000" dirty="0" smtClean="0"/>
              <a:t>характера (100</a:t>
            </a:r>
            <a:r>
              <a:rPr lang="en-US" sz="2000" dirty="0" smtClean="0"/>
              <a:t>%</a:t>
            </a:r>
            <a:r>
              <a:rPr lang="ru-RU" sz="2000" dirty="0" smtClean="0"/>
              <a:t> охват обучающихся) в рамках урока и исследовательских конференций различного уровня,</a:t>
            </a:r>
            <a:endParaRPr lang="ru-RU" sz="2000" dirty="0"/>
          </a:p>
          <a:p>
            <a:pPr lvl="0"/>
            <a:r>
              <a:rPr lang="ru-RU" sz="2000" dirty="0"/>
              <a:t>Подготовка и помощь к выступлениям на конкурсах и олимпиадах различного уровня, как индивидуально, так и командных соревнований,</a:t>
            </a:r>
          </a:p>
          <a:p>
            <a:pPr lvl="0"/>
            <a:r>
              <a:rPr lang="ru-RU" sz="2000" dirty="0"/>
              <a:t>Разработка викторин на различные темы,</a:t>
            </a:r>
          </a:p>
          <a:p>
            <a:pPr lvl="0"/>
            <a:r>
              <a:rPr lang="ru-RU" sz="2000" dirty="0"/>
              <a:t>Театральная деятельность, исполнение стихов, песен на английском языке (на </a:t>
            </a:r>
            <a:r>
              <a:rPr lang="ru-RU" sz="2000" dirty="0" smtClean="0"/>
              <a:t>уроке и за его пределами),</a:t>
            </a:r>
          </a:p>
          <a:p>
            <a:pPr lvl="0"/>
            <a:r>
              <a:rPr lang="ru-RU" sz="2000" dirty="0"/>
              <a:t>Проведение </a:t>
            </a:r>
            <a:r>
              <a:rPr lang="ru-RU" sz="2000" b="1" i="1" dirty="0"/>
              <a:t>Недели английского языка</a:t>
            </a:r>
            <a:r>
              <a:rPr lang="ru-RU" sz="2000" dirty="0"/>
              <a:t> </a:t>
            </a:r>
            <a:r>
              <a:rPr lang="ru-RU" sz="2000" dirty="0" smtClean="0"/>
              <a:t> в лицее (творческие конкурсы, дни самоуправления и т.д.),</a:t>
            </a:r>
          </a:p>
          <a:p>
            <a:pPr lvl="0"/>
            <a:r>
              <a:rPr lang="ru-RU" sz="2000" dirty="0" smtClean="0"/>
              <a:t>Приглашение </a:t>
            </a:r>
            <a:r>
              <a:rPr lang="ru-RU" sz="2000" dirty="0"/>
              <a:t>родителей в качестве членов жюри и просто зрителей,</a:t>
            </a:r>
          </a:p>
          <a:p>
            <a:pPr lvl="0"/>
            <a:r>
              <a:rPr lang="ru-RU" sz="2000" dirty="0"/>
              <a:t>Экскурсии в вузы Томска на факультеты иностранных языков,</a:t>
            </a:r>
          </a:p>
          <a:p>
            <a:pPr lvl="0"/>
            <a:r>
              <a:rPr lang="ru-RU" sz="2000" dirty="0"/>
              <a:t>Встречи с носителями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Ресурсы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/>
              <a:t>Материально-технические </a:t>
            </a:r>
            <a:r>
              <a:rPr lang="ru-RU" sz="2800" b="1" i="1" dirty="0"/>
              <a:t>ресурсы</a:t>
            </a:r>
            <a:r>
              <a:rPr lang="ru-RU" sz="2800" dirty="0"/>
              <a:t>: компьютер с выходом в интернет, принтер, ксерокс, сканер.</a:t>
            </a:r>
          </a:p>
          <a:p>
            <a:r>
              <a:rPr lang="ru-RU" sz="2800" b="1" i="1" dirty="0"/>
              <a:t>Кадровые ресурсы</a:t>
            </a:r>
            <a:r>
              <a:rPr lang="ru-RU" sz="2800" dirty="0"/>
              <a:t>: в реализации проекта принимают участие учителя английского </a:t>
            </a:r>
            <a:r>
              <a:rPr lang="ru-RU" sz="2800" dirty="0" smtClean="0"/>
              <a:t>, немецкого и французского языка </a:t>
            </a:r>
            <a:r>
              <a:rPr lang="ru-RU" sz="2800" dirty="0"/>
              <a:t>лицея.</a:t>
            </a:r>
          </a:p>
          <a:p>
            <a:r>
              <a:rPr lang="ru-RU" sz="2800" b="1" i="1" dirty="0"/>
              <a:t>Информационные ресурсы</a:t>
            </a:r>
            <a:r>
              <a:rPr lang="ru-RU" sz="2800" dirty="0"/>
              <a:t>: Интернет-ресурсы, библиотека Академического лицея, Академгородка, личные библиотеки авторов </a:t>
            </a:r>
            <a:r>
              <a:rPr lang="ru-RU" sz="2800" dirty="0" smtClean="0"/>
              <a:t>проекта.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9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Первый этап </a:t>
            </a:r>
            <a:r>
              <a:rPr lang="ru-RU" sz="3200" b="1" i="1" dirty="0" smtClean="0"/>
              <a:t>реализации проекта (поисковый)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13334"/>
              </p:ext>
            </p:extLst>
          </p:nvPr>
        </p:nvGraphicFramePr>
        <p:xfrm>
          <a:off x="683569" y="1412776"/>
          <a:ext cx="8280921" cy="498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задачи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сроки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ожидаемый 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ФИО, должность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Подготовить методическую основу для запуска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Ознакомление с методической литературой по теме проекта. Консультации наставника по поиску методической литературы, обсуждение целевой аудитории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сентябрь, 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Понимание необходимости создания условий для развития одаренности обучающихся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Разенкова</a:t>
                      </a:r>
                      <a:r>
                        <a:rPr lang="ru-RU" sz="1100" dirty="0">
                          <a:effectLst/>
                        </a:rPr>
                        <a:t>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Яговкина</a:t>
                      </a:r>
                      <a:r>
                        <a:rPr lang="ru-RU" sz="1100" dirty="0">
                          <a:effectLst/>
                        </a:rPr>
                        <a:t> М.И., учитель английского языка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Привести в соответствие проекту программы и календарно-тематические планы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Коррекция программ и КТП, включая проведение уроков-конференций, дебатов, уроков творческого характера, защиты проектов, представления викторин и т.д.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программ и КТП по английскому языку (5-9, 10-11 классы), способствующих созданию условий для развития одаренности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Разенкова</a:t>
                      </a:r>
                      <a:r>
                        <a:rPr lang="ru-RU" sz="1100" dirty="0">
                          <a:effectLst/>
                        </a:rPr>
                        <a:t>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Яговкина</a:t>
                      </a:r>
                      <a:r>
                        <a:rPr lang="ru-RU" sz="1100" dirty="0">
                          <a:effectLst/>
                        </a:rPr>
                        <a:t> М.И., учитель английского языка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Выявить потенциально одаренных детей в предмете Английский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входного мониторинга по английскому языку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сентябрь, 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Подведены итоги мониторинга, составлена рейтинговая таблица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 педагоги кафедры иностранных языков Академического лицея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Заинтересовать учащихся исследовательской работой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Собеседование с учениками и предварительный выбор тем исследовательских работ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сентябрь, 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Предварительно обсуждены и выбраны темы исследовательской работы и уровень выполнения для каждого ученика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Разенкова</a:t>
                      </a:r>
                      <a:r>
                        <a:rPr lang="ru-RU" sz="1100" dirty="0">
                          <a:effectLst/>
                        </a:rPr>
                        <a:t>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Яговкина</a:t>
                      </a:r>
                      <a:r>
                        <a:rPr lang="ru-RU" sz="1100" dirty="0">
                          <a:effectLst/>
                        </a:rPr>
                        <a:t> М.И., учитель английского языка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Второй </a:t>
            </a:r>
            <a:r>
              <a:rPr lang="ru-RU" sz="2400" b="1" i="1" dirty="0"/>
              <a:t>этап реализации </a:t>
            </a:r>
            <a:r>
              <a:rPr lang="ru-RU" sz="2400" b="1" i="1" dirty="0" smtClean="0"/>
              <a:t>проекта (организационный)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59540"/>
              </p:ext>
            </p:extLst>
          </p:nvPr>
        </p:nvGraphicFramePr>
        <p:xfrm>
          <a:off x="611560" y="1268760"/>
          <a:ext cx="8136904" cy="4731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ожидаемый результат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ФИО, должность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Выявить потенциально одаренных детей в предмете Английский язык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школьного этапа Всероссийской олимпиады по английскому языку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сентябрь, октябрь, 2018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Подведены итоги школьного этапа, составлена рейтинговая таблица результатов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Разенкова</a:t>
                      </a:r>
                      <a:r>
                        <a:rPr lang="ru-RU" sz="1200" dirty="0">
                          <a:effectLst/>
                        </a:rPr>
                        <a:t> Т.П., </a:t>
                      </a:r>
                      <a:r>
                        <a:rPr lang="ru-RU" sz="1200" dirty="0" err="1" smtClean="0">
                          <a:effectLst/>
                        </a:rPr>
                        <a:t>зав.КИЯ</a:t>
                      </a:r>
                      <a:r>
                        <a:rPr lang="ru-RU" sz="1200" baseline="0" dirty="0" smtClean="0">
                          <a:effectLst/>
                        </a:rPr>
                        <a:t> Академического лицея,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все педагоги кафедры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Начать подготовку к муниципальному этапу Всероссийской олимпиады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специальных занятий тренингов для подготовки участников муниципального этапа олимпиады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октябрь, 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начата подготовка участников муниципального этапа Всероссийской олимпиады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Разенкова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Яговкина М.И., учитель английского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Заинтересовать учащихся исследовательской работой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 тем исследовательских работ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сентябрь,.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октябрь, 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Обсуждены и выбраны темы исследовательской работы и уровень выполнения для каждого ученика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Разенкова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Яговкина М.И., учитель английского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Повысить мотивацию к обучению английского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конкурсов и неакадемических олимпиад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октябрь, ноябрь, 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Ученикам дана информация о предстоящих конкурсах на английском языке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Разенкова</a:t>
                      </a:r>
                      <a:r>
                        <a:rPr lang="ru-RU" sz="1200" dirty="0">
                          <a:effectLst/>
                        </a:rPr>
                        <a:t> Т.П.,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Яговкина</a:t>
                      </a:r>
                      <a:r>
                        <a:rPr lang="ru-RU" sz="1200" dirty="0">
                          <a:effectLst/>
                        </a:rPr>
                        <a:t> М.И.,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8" marR="476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8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Проект" от лат. «</a:t>
            </a:r>
            <a:r>
              <a:rPr lang="ru-RU" sz="2000" dirty="0" err="1"/>
              <a:t>projectus</a:t>
            </a:r>
            <a:r>
              <a:rPr lang="ru-RU" sz="2000" dirty="0"/>
              <a:t>», что означает "выброшенный вперед", "выступающий", "бросающийся в глаза". Проект создает то, чего еще нет; он требует всегда иного качества или показывает путь к его получению. </a:t>
            </a:r>
          </a:p>
          <a:p>
            <a:r>
              <a:rPr lang="ru-RU" sz="2000" dirty="0"/>
              <a:t>Педагогический проект – проект, на основании которого разрабатываются и реализуются иные, чем это принято в традиционной практике:</a:t>
            </a:r>
          </a:p>
          <a:p>
            <a:pPr marL="0" indent="0">
              <a:buNone/>
            </a:pPr>
            <a:r>
              <a:rPr lang="ru-RU" sz="2000" dirty="0" smtClean="0"/>
              <a:t>1) Концептуально-педагогические </a:t>
            </a:r>
            <a:r>
              <a:rPr lang="ru-RU" sz="2000" dirty="0"/>
              <a:t>идеи построения содержания, методов и технологий образования;</a:t>
            </a:r>
          </a:p>
          <a:p>
            <a:pPr marL="0" indent="0">
              <a:buNone/>
            </a:pPr>
            <a:r>
              <a:rPr lang="ru-RU" sz="2000" dirty="0" smtClean="0"/>
              <a:t>2) Новые </a:t>
            </a:r>
            <a:r>
              <a:rPr lang="ru-RU" sz="2000" dirty="0"/>
              <a:t>формы организации деятельности учащихся, педагогов, взаимодействия с родителями;</a:t>
            </a:r>
          </a:p>
          <a:p>
            <a:pPr marL="0" indent="0">
              <a:buNone/>
            </a:pPr>
            <a:r>
              <a:rPr lang="ru-RU" sz="2000" dirty="0" smtClean="0"/>
              <a:t>3) Философско-педагогические</a:t>
            </a:r>
            <a:r>
              <a:rPr lang="ru-RU" sz="2000" dirty="0"/>
              <a:t>, психолого-педагогические подходы к обучению, воспитанию, развитию учащихся.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0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3200" b="1" i="1" dirty="0"/>
              <a:t>Третий этап реализации проекта (основной)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95213"/>
              </p:ext>
            </p:extLst>
          </p:nvPr>
        </p:nvGraphicFramePr>
        <p:xfrm>
          <a:off x="395536" y="1196752"/>
          <a:ext cx="8136904" cy="4824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условий для развития одаренности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Интерактивная </a:t>
                      </a:r>
                      <a:r>
                        <a:rPr lang="ru-RU" sz="1200" dirty="0" err="1">
                          <a:effectLst/>
                        </a:rPr>
                        <a:t>квест</a:t>
                      </a:r>
                      <a:r>
                        <a:rPr lang="ru-RU" sz="1200" dirty="0">
                          <a:effectLst/>
                        </a:rPr>
                        <a:t>-игра «Томск – центр притяжения» в рамках муниципальной образовательной сети Томска по сопровождению одаренных детей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январь,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мотивации к изучению иностранного языка, умение работа в команде, придумать проект  и защитить его, получение новых знаний о родном городе в процессе подготовки к игре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Повысить мотивацию к обучению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раскрыть таланты обучающихся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Неделя иностранных </a:t>
                      </a:r>
                      <a:r>
                        <a:rPr lang="ru-RU" sz="1200" baseline="0" dirty="0">
                          <a:effectLst/>
                        </a:rPr>
                        <a:t>языков</a:t>
                      </a:r>
                      <a:r>
                        <a:rPr lang="ru-RU" sz="1200" dirty="0">
                          <a:effectLst/>
                        </a:rPr>
                        <a:t> в Академическом лицее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февраль,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количества желающих участвовать в творческих конкурсах, уроках самоуправления, в проведении и разработке  викторин в течение Недели языков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условий для развития одаренности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Региональная межпредметная конференция исследовательских работ Академического лицея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март</a:t>
                      </a:r>
                      <a:r>
                        <a:rPr lang="ru-RU" sz="1200" dirty="0">
                          <a:effectLst/>
                        </a:rPr>
                        <a:t>,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более высокий уровень выполнения и представления проектных работ, увеличение количества участников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условий для развития одаренности, повышение самооценки обучающихся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Всероссийская конференция исследовательских работ «Юные дарования»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март, апрель 2019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более высокий уровень представления проектных работ, достижение призовых мест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5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/>
              <a:t>Четвертый этап  (итоговый</a:t>
            </a:r>
            <a:r>
              <a:rPr lang="ru-RU" sz="2800" b="1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02014"/>
              </p:ext>
            </p:extLst>
          </p:nvPr>
        </p:nvGraphicFramePr>
        <p:xfrm>
          <a:off x="827585" y="980728"/>
          <a:ext cx="7560839" cy="5084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ФИО, должность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Определение уровня владения языком учащихся и сравнение результатов прогресса учащихся контрольных групп с параллельными группами лицея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итогового мониторинга в 5-11 классах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Апрель-май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Контрольные группы показали более высокий результат итогового мониторинга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Разенкова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Яговкина М.И., учитель английского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обсуждение результатов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Подведение итогов проекта. Обсуждение результатов: достижения и промахи.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Май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Отмечено повышение интереса к предмету, уровень владения языком возрос по сравнению с уровнем групп детей, не занимающихся по разработанной программе авторами проекта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Разенкова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Яговкина М.И., учитель английского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проанализировать и представить результаты проекта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Представление результатов проекта на конференциях и семинарах педагогического </a:t>
                      </a:r>
                      <a:r>
                        <a:rPr lang="ru-RU" sz="1200" dirty="0" err="1">
                          <a:effectLst/>
                        </a:rPr>
                        <a:t>сообшества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Июнь, 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Выступление на заседании кафедры иностранных языков о результатах проекта,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Совместная публикация о результатах проекта и его перспективах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Разенкова</a:t>
                      </a:r>
                      <a:r>
                        <a:rPr lang="ru-RU" sz="1200" dirty="0">
                          <a:effectLst/>
                        </a:rPr>
                        <a:t> Т.П., учитель английского языка,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Яговкина</a:t>
                      </a:r>
                      <a:r>
                        <a:rPr lang="ru-RU" sz="1200" dirty="0">
                          <a:effectLst/>
                        </a:rPr>
                        <a:t> М.И., учитель английского языка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/>
              <a:t>Критерии </a:t>
            </a:r>
            <a:r>
              <a:rPr lang="ru-RU" sz="2800" b="1" dirty="0"/>
              <a:t>результативности проекта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3456384" cy="26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2912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изучению английского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желающих участвовать в мероприятиях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лицее (Неделя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языков, творческие конкурсы, лицейские конференции исследовательских проектов и т.д.)),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исследовательских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викторин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урока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 исследовательских работ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представленных на региональных конференциях Академического лицея, ТОИПКРО, Всероссийской конференции исследовательских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др.,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участников творческих конкурсов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города и региона,</a:t>
            </a:r>
          </a:p>
          <a:p>
            <a:pPr lvl="0"/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1049"/>
            <a:ext cx="37646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Критерии </a:t>
            </a:r>
            <a:r>
              <a:rPr lang="ru-RU" sz="3600" b="1" dirty="0"/>
              <a:t>результативности проекта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3902"/>
            <a:ext cx="8229600" cy="497855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талантливых учеников в ходе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академических и неакадемических олимпиад и конкурсов различного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призеров,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Высокие показатели на экзаменах по английскому</a:t>
            </a:r>
          </a:p>
          <a:p>
            <a:pPr marL="0" lv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в 9 и 11 классах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сдающих предмет</a:t>
            </a:r>
          </a:p>
          <a:p>
            <a:pPr marL="0" lv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экзамена по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выбору.</a:t>
            </a:r>
          </a:p>
          <a:p>
            <a:endParaRPr lang="ru-RU" dirty="0"/>
          </a:p>
        </p:txBody>
      </p:sp>
      <p:pic>
        <p:nvPicPr>
          <p:cNvPr id="6" name="Picture 3" descr="C:\Documents and Settings\Разенкова\Рабочий стол\фото для ТГУ\Лето 2009-2010 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121080" cy="23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Конечный </a:t>
            </a:r>
            <a:r>
              <a:rPr lang="ru-RU" sz="3200" b="1" i="1" dirty="0"/>
              <a:t>продукт </a:t>
            </a:r>
            <a:r>
              <a:rPr lang="ru-RU" sz="3200" b="1" i="1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С</a:t>
            </a:r>
            <a:r>
              <a:rPr lang="ru-RU" sz="2400" dirty="0" smtClean="0"/>
              <a:t>татья </a:t>
            </a:r>
            <a:r>
              <a:rPr lang="ru-RU" sz="2400" dirty="0"/>
              <a:t>в «Вестник ТГПУ» (публикация по форме ВАК) и выступление на конференциях Всероссийского или международного уровней о результатах проекта,</a:t>
            </a:r>
          </a:p>
          <a:p>
            <a:pPr lvl="0"/>
            <a:r>
              <a:rPr lang="ru-RU" sz="2400" dirty="0"/>
              <a:t>В</a:t>
            </a:r>
            <a:r>
              <a:rPr lang="ru-RU" sz="2400" dirty="0" smtClean="0"/>
              <a:t>ыступление </a:t>
            </a:r>
            <a:r>
              <a:rPr lang="ru-RU" sz="2400" dirty="0"/>
              <a:t>на конференции Ассоциации преподавателей </a:t>
            </a:r>
            <a:r>
              <a:rPr lang="ru-RU" sz="2400" dirty="0" smtClean="0"/>
              <a:t>иностранных языков </a:t>
            </a:r>
            <a:r>
              <a:rPr lang="ru-RU" sz="2400" dirty="0"/>
              <a:t>Томской области,</a:t>
            </a:r>
          </a:p>
          <a:p>
            <a:pPr lvl="0"/>
            <a:r>
              <a:rPr lang="ru-RU" sz="2400" dirty="0" smtClean="0"/>
              <a:t>Разработка мастер-класса </a:t>
            </a:r>
            <a:r>
              <a:rPr lang="ru-RU" sz="2400" dirty="0"/>
              <a:t>для педагогов «</a:t>
            </a:r>
            <a:r>
              <a:rPr lang="ru-RU" sz="2400" dirty="0" smtClean="0"/>
              <a:t>Обучение школьников </a:t>
            </a:r>
            <a:r>
              <a:rPr lang="ru-RU" sz="2400" dirty="0"/>
              <a:t>проектной деятельности», выступить на заседании кафедры иностранных языков Академического </a:t>
            </a:r>
            <a:r>
              <a:rPr lang="ru-RU" sz="2400" dirty="0" smtClean="0"/>
              <a:t>лицея</a:t>
            </a:r>
            <a:r>
              <a:rPr lang="ru-RU" dirty="0" smtClean="0"/>
              <a:t>,</a:t>
            </a:r>
            <a:r>
              <a:rPr lang="ru-RU" sz="2400" dirty="0" smtClean="0"/>
              <a:t> выступление на курсах ПК в ТОИПКРО 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Прогноз возможных негативных последствий и способы их коррекции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84587"/>
              </p:ext>
            </p:extLst>
          </p:nvPr>
        </p:nvGraphicFramePr>
        <p:xfrm>
          <a:off x="611560" y="1004214"/>
          <a:ext cx="8039923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Негативные последствия</a:t>
                      </a:r>
                      <a:endParaRPr lang="ru-RU" sz="16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Способы коррекции</a:t>
                      </a:r>
                      <a:endParaRPr lang="ru-RU" sz="16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Некоторые ученики не чувствуют себя уверенными в выполнении проектных работ</a:t>
                      </a:r>
                      <a:endParaRPr lang="ru-RU" sz="16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Обучить алгоритму работы над исследовательским проектом индивидуально,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Предложить такую тему исследования, которая бы отвечала интересам ученика, испытывающего трудности,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Оказывать всяческую моральную поддержку, поощрять любое проявление заинтересованности к предмету,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Привлечь родителей к оказанию поддержки своему ребенку</a:t>
                      </a:r>
                      <a:endParaRPr lang="ru-RU" sz="16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Отсутствие мотивации к изучению иностранного языка</a:t>
                      </a:r>
                      <a:endParaRPr lang="ru-RU" sz="16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Привлекать к работе в группах, команде сначала на уроке, а потом заинтересовать конкурсами или олимпиадами за пределами школы,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effectLst/>
                        </a:rPr>
                        <a:t>Создать условия для развития индивидуальности ребенка, придумать задания, которые ему по силам, помочь поучаствовать в каком-то заочном конкурсе, неустанно отмечать прогресс ученика, особенно перед сверстниками и родителями</a:t>
                      </a:r>
                      <a:endParaRPr lang="ru-RU" sz="16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Профессиональные и личностные приобретения педагогов, работающих над </a:t>
            </a:r>
            <a:r>
              <a:rPr lang="ru-RU" sz="2800" b="1" i="1" dirty="0" smtClean="0"/>
              <a:t>проектом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В ходе работы над проектом авторы проекта стали единой </a:t>
            </a:r>
            <a:r>
              <a:rPr lang="ru-RU" sz="2000" dirty="0" smtClean="0"/>
              <a:t>командой,</a:t>
            </a:r>
            <a:endParaRPr lang="ru-RU" sz="2000" dirty="0"/>
          </a:p>
          <a:p>
            <a:pPr lvl="0"/>
            <a:r>
              <a:rPr lang="ru-RU" sz="2000" dirty="0" smtClean="0"/>
              <a:t>Молодой педагог освоила </a:t>
            </a:r>
            <a:r>
              <a:rPr lang="ru-RU" sz="2000" dirty="0"/>
              <a:t>разнообразие современных форм, методов, приемов для создания условий развития </a:t>
            </a:r>
            <a:r>
              <a:rPr lang="ru-RU" sz="2000" dirty="0" smtClean="0"/>
              <a:t>одаренности,</a:t>
            </a:r>
            <a:r>
              <a:rPr lang="ru-RU" sz="2000" dirty="0"/>
              <a:t> </a:t>
            </a:r>
            <a:r>
              <a:rPr lang="ru-RU" sz="2000" dirty="0" smtClean="0"/>
              <a:t>научилась </a:t>
            </a:r>
            <a:r>
              <a:rPr lang="ru-RU" sz="2000" dirty="0"/>
              <a:t>мотивировать детей к изучению английского </a:t>
            </a:r>
            <a:r>
              <a:rPr lang="ru-RU" sz="2000" dirty="0" smtClean="0"/>
              <a:t>языка,</a:t>
            </a:r>
            <a:endParaRPr lang="ru-RU" sz="2000" dirty="0"/>
          </a:p>
          <a:p>
            <a:pPr lvl="0"/>
            <a:r>
              <a:rPr lang="ru-RU" sz="2000" dirty="0"/>
              <a:t>Авторы проекта разработали </a:t>
            </a:r>
            <a:r>
              <a:rPr lang="ru-RU" sz="2000" dirty="0" smtClean="0"/>
              <a:t>новый </a:t>
            </a:r>
            <a:r>
              <a:rPr lang="ru-RU" sz="2000" dirty="0"/>
              <a:t>для лицея творческий конкурс «Эссе на английском </a:t>
            </a:r>
            <a:r>
              <a:rPr lang="ru-RU" sz="2000" dirty="0" smtClean="0"/>
              <a:t>языке»,</a:t>
            </a:r>
            <a:endParaRPr lang="ru-RU" sz="2000" dirty="0"/>
          </a:p>
          <a:p>
            <a:pPr lvl="0"/>
            <a:r>
              <a:rPr lang="ru-RU" sz="2000" dirty="0"/>
              <a:t>Авторы приобрели </a:t>
            </a:r>
            <a:r>
              <a:rPr lang="ru-RU" sz="2000" dirty="0" smtClean="0"/>
              <a:t>опыт </a:t>
            </a:r>
            <a:r>
              <a:rPr lang="ru-RU" sz="2000" dirty="0"/>
              <a:t>по выявлению проблемных зон, </a:t>
            </a:r>
          </a:p>
          <a:p>
            <a:pPr lvl="0"/>
            <a:r>
              <a:rPr lang="ru-RU" sz="2000" dirty="0"/>
              <a:t>Разработаны новые формы урока: урок-викторина в условиях командной работы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 smtClean="0"/>
              <a:t>Разработаны критерии оценивания успешности создания условий для развития одаренности,</a:t>
            </a:r>
            <a:endParaRPr lang="ru-RU" sz="2000" dirty="0"/>
          </a:p>
          <a:p>
            <a:pPr lvl="0"/>
            <a:r>
              <a:rPr lang="ru-RU" sz="2000" dirty="0"/>
              <a:t>В рамках конкурса </a:t>
            </a:r>
            <a:r>
              <a:rPr lang="ru-RU" sz="2000" dirty="0" err="1"/>
              <a:t>ЛингвОлимп</a:t>
            </a:r>
            <a:r>
              <a:rPr lang="ru-RU" sz="2000" dirty="0"/>
              <a:t> (ТОИПКРО-2019) наставник и молодой специалист разработали проекты по поддержке одаренных детей и стали призерами конкурса педагогических проектов по сопровождению одаренных </a:t>
            </a:r>
            <a:r>
              <a:rPr lang="ru-RU" sz="2000" dirty="0" smtClean="0"/>
              <a:t>детей.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47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Литература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sz="2000" dirty="0" smtClean="0"/>
              <a:t>1.</a:t>
            </a: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://2016-god.com/koncepciya-razvitiya-obrazovaniya-na-2016-2020-gody/</a:t>
            </a:r>
            <a:endParaRPr lang="ru-RU" sz="2000" dirty="0"/>
          </a:p>
          <a:p>
            <a:r>
              <a:rPr lang="ru-RU" sz="2000" u="sng" dirty="0"/>
              <a:t>2.</a:t>
            </a:r>
            <a:r>
              <a:rPr lang="en-US" sz="2000" u="sng" dirty="0">
                <a:hlinkClick r:id="rId3"/>
              </a:rPr>
              <a:t>http</a:t>
            </a:r>
            <a:r>
              <a:rPr lang="ru-RU" sz="2000" u="sng" dirty="0">
                <a:hlinkClick r:id="rId3"/>
              </a:rPr>
              <a:t>://</a:t>
            </a:r>
            <a:r>
              <a:rPr lang="en-US" sz="2000" u="sng" dirty="0">
                <a:hlinkClick r:id="rId3"/>
              </a:rPr>
              <a:t>mmc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edu</a:t>
            </a:r>
            <a:r>
              <a:rPr lang="ru-RU" sz="2000" u="sng" dirty="0">
                <a:hlinkClick r:id="rId3"/>
              </a:rPr>
              <a:t>-</a:t>
            </a:r>
            <a:r>
              <a:rPr lang="en-US" sz="2000" u="sng" dirty="0" err="1">
                <a:hlinkClick r:id="rId3"/>
              </a:rPr>
              <a:t>kolomna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ru</a:t>
            </a:r>
            <a:r>
              <a:rPr lang="ru-RU" sz="2000" u="sng" dirty="0">
                <a:hlinkClick r:id="rId3"/>
              </a:rPr>
              <a:t>/</a:t>
            </a:r>
            <a:r>
              <a:rPr lang="en-US" sz="2000" u="sng" dirty="0" err="1">
                <a:hlinkClick r:id="rId3"/>
              </a:rPr>
              <a:t>getfile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php</a:t>
            </a:r>
            <a:endParaRPr lang="ru-RU" sz="2000" dirty="0"/>
          </a:p>
          <a:p>
            <a:r>
              <a:rPr lang="ru-RU" sz="2000" dirty="0"/>
              <a:t>3.Особенности организации научно-исследовательской работы с учащимися старших классов по иностранному языку -  </a:t>
            </a:r>
            <a:r>
              <a:rPr lang="ru-RU" sz="2000" u="sng" dirty="0">
                <a:hlinkClick r:id="rId4"/>
              </a:rPr>
              <a:t>http://www.tgl.net.ru/wiki</a:t>
            </a:r>
            <a:endParaRPr lang="ru-RU" sz="2000" dirty="0"/>
          </a:p>
          <a:p>
            <a:r>
              <a:rPr lang="ru-RU" sz="2000" dirty="0"/>
              <a:t>4.Яковина </a:t>
            </a:r>
            <a:r>
              <a:rPr lang="ru-RU" sz="2000" dirty="0" err="1"/>
              <a:t>А.В.Модель</a:t>
            </a:r>
            <a:r>
              <a:rPr lang="ru-RU" sz="2000" dirty="0"/>
              <a:t> готовности учителя к работе с одаренными детьми. // Одаренный ребенок. -М., 2011.№4</a:t>
            </a:r>
          </a:p>
          <a:p>
            <a:r>
              <a:rPr lang="ru-RU" sz="2000" dirty="0"/>
              <a:t>5.Особенности организации научно-исследовательской работы с учащимися старших классов по иностранному языку -  </a:t>
            </a:r>
            <a:r>
              <a:rPr lang="ru-RU" sz="2000" u="sng" dirty="0">
                <a:hlinkClick r:id="rId4"/>
              </a:rPr>
              <a:t>http://www.tgl.net.ru/wiki</a:t>
            </a:r>
            <a:r>
              <a:rPr lang="ru-RU" sz="2000" dirty="0"/>
              <a:t> </a:t>
            </a:r>
          </a:p>
          <a:p>
            <a:r>
              <a:rPr lang="ru-RU" sz="2000" dirty="0"/>
              <a:t>6.Белова С.А. Технология исследовательской деятельности по   иностранному языку в обучении учащихся - </a:t>
            </a:r>
            <a:r>
              <a:rPr lang="ru-RU" sz="2000" u="sng" dirty="0">
                <a:hlinkClick r:id="rId5"/>
              </a:rPr>
              <a:t>http://image.websib.ru/05/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9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32656"/>
            <a:ext cx="8001000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132856"/>
            <a:ext cx="8136904" cy="3238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b="1" u="sng" dirty="0" smtClean="0"/>
              <a:t>Контакты:</a:t>
            </a:r>
            <a:endParaRPr lang="ru-RU" altLang="ru-RU" sz="2600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dirty="0" smtClean="0"/>
              <a:t>Учитель английского языка, зав. кафедрой иностранных языков МБОУ Академического лицея им. </a:t>
            </a:r>
            <a:r>
              <a:rPr lang="ru-RU" altLang="ru-RU" sz="2600" dirty="0" err="1" smtClean="0"/>
              <a:t>Г.А.Псахье</a:t>
            </a:r>
            <a:endParaRPr lang="ru-RU" altLang="ru-RU" sz="26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dirty="0" smtClean="0">
                <a:solidFill>
                  <a:srgbClr val="C00000"/>
                </a:solidFill>
              </a:rPr>
              <a:t>РАЗЕНКОВА ТАТЬЯНА ПЕТРОВНА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dirty="0" smtClean="0"/>
              <a:t>Тел. раб.    8 (3822) 492-101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dirty="0" smtClean="0"/>
              <a:t>Моб.            8 952 804 04 16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2600" dirty="0"/>
              <a:t>e-</a:t>
            </a:r>
            <a:r>
              <a:rPr lang="ru-RU" altLang="ru-RU" sz="2600" dirty="0" err="1"/>
              <a:t>mail</a:t>
            </a:r>
            <a:r>
              <a:rPr lang="ru-RU" altLang="ru-RU" sz="2600" dirty="0"/>
              <a:t>: </a:t>
            </a:r>
            <a:r>
              <a:rPr lang="en-US" altLang="ru-RU" sz="2600" dirty="0" err="1">
                <a:solidFill>
                  <a:srgbClr val="6600FF"/>
                </a:solidFill>
              </a:rPr>
              <a:t>tatraz</a:t>
            </a:r>
            <a:r>
              <a:rPr lang="ru-RU" altLang="ru-RU" sz="2600" dirty="0">
                <a:solidFill>
                  <a:srgbClr val="6600FF"/>
                </a:solidFill>
              </a:rPr>
              <a:t>@ </a:t>
            </a:r>
            <a:r>
              <a:rPr lang="en-US" altLang="ru-RU" sz="2600" dirty="0" smtClean="0">
                <a:solidFill>
                  <a:srgbClr val="6600FF"/>
                </a:solidFill>
              </a:rPr>
              <a:t>sibmail.com</a:t>
            </a:r>
            <a:endParaRPr lang="ru-RU" altLang="ru-RU" sz="2600" dirty="0" smtClean="0">
              <a:solidFill>
                <a:srgbClr val="6600FF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dirty="0"/>
              <a:t>Учитель английского </a:t>
            </a:r>
            <a:r>
              <a:rPr lang="ru-RU" altLang="ru-RU" sz="2600" dirty="0" smtClean="0"/>
              <a:t>языка </a:t>
            </a:r>
            <a:r>
              <a:rPr lang="ru-RU" altLang="ru-RU" sz="2600" dirty="0"/>
              <a:t>МБОУ Академического лицея им. </a:t>
            </a:r>
            <a:r>
              <a:rPr lang="ru-RU" altLang="ru-RU" sz="2600" dirty="0" err="1"/>
              <a:t>Г.А.Псахье</a:t>
            </a:r>
            <a:endParaRPr lang="ru-RU" altLang="ru-R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6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600" u="sng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Определение педагогического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Педагогический проект - разработанная система и структура действий педагога для реализации конкретной педагогической задачи с уточнением роли и места каждого действия, времени осуществления этих действий, их участников и условий, необходимых для эффективности всей системы действий, в условиях имеющихся (привлеченных) ресурсов</a:t>
            </a:r>
            <a:r>
              <a:rPr lang="ru-RU" sz="2400" dirty="0" smtClean="0"/>
              <a:t>.</a:t>
            </a:r>
          </a:p>
          <a:p>
            <a:r>
              <a:rPr lang="ru-RU" sz="2400" i="1" dirty="0" smtClean="0"/>
              <a:t>В словаре </a:t>
            </a:r>
            <a:r>
              <a:rPr lang="ru-RU" sz="2400" i="1" dirty="0"/>
              <a:t>русского языка С.И. Ожегова «проект»</a:t>
            </a:r>
            <a:r>
              <a:rPr lang="ru-RU" sz="2400" dirty="0"/>
              <a:t> рассматривается как: 1) разработанный план сооружения какого-либо механизма, устройства или реконструкции чего-либо; 2) предварительный текст какого-нибудь документа; 3) замысел, план, намерение.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54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педагогического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По мнению В.Е. </a:t>
            </a:r>
            <a:r>
              <a:rPr lang="ru-RU" sz="2400" i="1" dirty="0" err="1"/>
              <a:t>Радионова</a:t>
            </a:r>
            <a:r>
              <a:rPr lang="ru-RU" sz="2400" i="1" dirty="0"/>
              <a:t>,</a:t>
            </a:r>
            <a:r>
              <a:rPr lang="ru-RU" sz="2400" dirty="0"/>
              <a:t> проект педагогический есть мотивированный, целенаправленный способ изменения педагогических действий и упорядочения профессиональной деятельности. Проект педагогической деятельности - это программа реальных действий, в основе которой лежит актуальная педагогическая проблема, требующая разрешения. Ее реализация будет способствовать улучшению педагогической ситуации в конкретном учреждении, его структурном подразделении, окружающем социуме. </a:t>
            </a:r>
          </a:p>
        </p:txBody>
      </p:sp>
    </p:spTree>
    <p:extLst>
      <p:ext uri="{BB962C8B-B14F-4D97-AF65-F5344CB8AC3E}">
        <p14:creationId xmlns:p14="http://schemas.microsoft.com/office/powerpoint/2010/main" val="8162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/>
              <a:t>Типы проектов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000" dirty="0" smtClean="0"/>
              <a:t>А</a:t>
            </a:r>
            <a:r>
              <a:rPr lang="ru-RU" sz="2000" b="1" i="1" dirty="0"/>
              <a:t>) </a:t>
            </a:r>
            <a:r>
              <a:rPr lang="ru-RU" sz="2000" b="1" i="1" dirty="0" smtClean="0"/>
              <a:t>исследовательские</a:t>
            </a:r>
            <a:r>
              <a:rPr lang="ru-RU" sz="2000" dirty="0"/>
              <a:t>,</a:t>
            </a:r>
          </a:p>
          <a:p>
            <a:r>
              <a:rPr lang="ru-RU" sz="2000" dirty="0"/>
              <a:t>Б</a:t>
            </a:r>
            <a:r>
              <a:rPr lang="ru-RU" sz="2000" b="1" i="1" dirty="0"/>
              <a:t>) творческие</a:t>
            </a:r>
            <a:r>
              <a:rPr lang="ru-RU" sz="2000" dirty="0"/>
              <a:t>. </a:t>
            </a:r>
            <a:r>
              <a:rPr lang="ru-RU" sz="2000" dirty="0" smtClean="0"/>
              <a:t>Пример</a:t>
            </a:r>
            <a:r>
              <a:rPr lang="ru-RU" sz="2000" dirty="0"/>
              <a:t>: газета, видеофильм, спортивная игра, подготовка выставки.</a:t>
            </a:r>
          </a:p>
          <a:p>
            <a:r>
              <a:rPr lang="ru-RU" sz="2000" dirty="0"/>
              <a:t>В</a:t>
            </a:r>
            <a:r>
              <a:rPr lang="ru-RU" sz="2000" b="1" i="1" dirty="0"/>
              <a:t>) игровые</a:t>
            </a:r>
            <a:r>
              <a:rPr lang="ru-RU" sz="2000" dirty="0"/>
              <a:t>. В таких проектах структура также только намечается и остается открытой до окончания проекта. </a:t>
            </a:r>
            <a:r>
              <a:rPr lang="ru-RU" sz="2000" dirty="0" smtClean="0"/>
              <a:t>Пример</a:t>
            </a:r>
            <a:r>
              <a:rPr lang="ru-RU" sz="2000" dirty="0"/>
              <a:t>: сценарий праздника, фрагмент урока, программа мероприятий, фрагмент педагогического мероприятия.</a:t>
            </a:r>
          </a:p>
          <a:p>
            <a:r>
              <a:rPr lang="ru-RU" sz="2000" dirty="0"/>
              <a:t>Г) </a:t>
            </a:r>
            <a:r>
              <a:rPr lang="ru-RU" sz="2000" b="1" i="1" dirty="0"/>
              <a:t>информационные проекты</a:t>
            </a:r>
            <a:r>
              <a:rPr lang="ru-RU" sz="2000" dirty="0"/>
              <a:t>. Этот тип проектов изначально направлен на сбор информации о каком-то </a:t>
            </a:r>
            <a:r>
              <a:rPr lang="ru-RU" sz="2000" dirty="0" smtClean="0"/>
              <a:t>объекте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Пример: сообщения, доклады, страница педагогического сайта, медиа - проекты, педагогические блоги.</a:t>
            </a:r>
          </a:p>
          <a:p>
            <a:r>
              <a:rPr lang="ru-RU" sz="2000" dirty="0"/>
              <a:t>Д) </a:t>
            </a:r>
            <a:r>
              <a:rPr lang="ru-RU" sz="2000" b="1" i="1" dirty="0"/>
              <a:t>практико-ориентированные</a:t>
            </a:r>
            <a:r>
              <a:rPr lang="ru-RU" sz="2000" dirty="0"/>
              <a:t>. Эти проекты отличает четко обозначенный с самого начала предметный результат деятельности участников проекта. </a:t>
            </a:r>
            <a:r>
              <a:rPr lang="ru-RU" sz="2000" dirty="0" smtClean="0"/>
              <a:t>Пример</a:t>
            </a:r>
            <a:r>
              <a:rPr lang="ru-RU" sz="2000" dirty="0"/>
              <a:t>: </a:t>
            </a:r>
            <a:r>
              <a:rPr lang="ru-RU" sz="2000" dirty="0" smtClean="0"/>
              <a:t> </a:t>
            </a:r>
            <a:r>
              <a:rPr lang="ru-RU" sz="2000" dirty="0"/>
              <a:t>методические разработки, учебные пособия по внеурочной деятельности, электронная версия обучающей программы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35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нужны педагогические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образовании проект направлен на достижение социально и/или личностно значимой цели и ориентирован на использование в условиях конкретного места, времени и имеющихся в распоряжении ресурсов. Таким образом, сущность педагогического проектирования состоит в выявлении и анализе педагогических проблем и причин их возникновения, построении ценностных основ и стратегий проектирования, определении целей и задач, поиске методов и средств реализации педагогического проекта . </a:t>
            </a:r>
          </a:p>
        </p:txBody>
      </p:sp>
    </p:spTree>
    <p:extLst>
      <p:ext uri="{BB962C8B-B14F-4D97-AF65-F5344CB8AC3E}">
        <p14:creationId xmlns:p14="http://schemas.microsoft.com/office/powerpoint/2010/main" val="2168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нужны педагогические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Проектанты учатся учиться, ставить личные учебные </a:t>
            </a:r>
            <a:r>
              <a:rPr lang="ru-RU" dirty="0" smtClean="0"/>
              <a:t> и профессиональные цели</a:t>
            </a:r>
            <a:r>
              <a:rPr lang="ru-RU" dirty="0"/>
              <a:t>, осознанно выходить из зоны комфорта в зону развития, пробовать новое, анализировать полученный опыт и делать выводы на будущее. Формируется положительное отношение к </a:t>
            </a:r>
            <a:r>
              <a:rPr lang="ru-RU" dirty="0" smtClean="0"/>
              <a:t>работе учителя и к самообразованию </a:t>
            </a:r>
            <a:r>
              <a:rPr lang="ru-RU" dirty="0"/>
              <a:t>как источнику решения конкретных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6086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Необходимость (актуальность) создания педагогического проекта молодым учителем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Молодой учитель учится планировать свою педагогическую деятельность,</a:t>
            </a:r>
          </a:p>
          <a:p>
            <a:r>
              <a:rPr lang="ru-RU" sz="2400" dirty="0" smtClean="0"/>
              <a:t> Учится видеть и изучать проблемы и  потребности,</a:t>
            </a:r>
            <a:endParaRPr lang="ru-RU" sz="2400" dirty="0"/>
          </a:p>
          <a:p>
            <a:r>
              <a:rPr lang="ru-RU" sz="2400" dirty="0" smtClean="0"/>
              <a:t>Учится определять конкретную задачу, </a:t>
            </a:r>
            <a:r>
              <a:rPr lang="ru-RU" sz="2400" dirty="0"/>
              <a:t>которую необходимо выполнить, чтобы решить выбранную проблему, потребность. </a:t>
            </a:r>
          </a:p>
          <a:p>
            <a:r>
              <a:rPr lang="ru-RU" sz="2400" dirty="0" smtClean="0"/>
              <a:t>Учится планировать направления деятельности </a:t>
            </a:r>
            <a:r>
              <a:rPr lang="ru-RU" sz="2400" dirty="0"/>
              <a:t>для </a:t>
            </a:r>
            <a:r>
              <a:rPr lang="ru-RU" sz="2400" dirty="0" smtClean="0"/>
              <a:t>выполнения проекта</a:t>
            </a:r>
            <a:endParaRPr lang="ru-RU" sz="2400" dirty="0"/>
          </a:p>
          <a:p>
            <a:r>
              <a:rPr lang="ru-RU" sz="2400" dirty="0" smtClean="0"/>
              <a:t>Учится выполнять исследования в рамках своего проекта (исторические сведения, </a:t>
            </a:r>
            <a:r>
              <a:rPr lang="ru-RU" sz="2400" dirty="0"/>
              <a:t>изучение аналогов, сбор сведений для решения данной проблемы, работа с различными источниками </a:t>
            </a:r>
            <a:r>
              <a:rPr lang="ru-RU" sz="2400" dirty="0" smtClean="0"/>
              <a:t>информации).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Необходимость (актуальность) создания педагогического проекта молодым учителем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400" i="1" dirty="0" smtClean="0"/>
              <a:t>Учитель учится </a:t>
            </a:r>
            <a:r>
              <a:rPr lang="ru-RU" sz="2400" dirty="0"/>
              <a:t>вырабатывать первоначальные идеи по своему проекту. Чем больше идей, тем лучше. </a:t>
            </a:r>
          </a:p>
          <a:p>
            <a:r>
              <a:rPr lang="ru-RU" sz="2400" dirty="0"/>
              <a:t>Учится </a:t>
            </a:r>
            <a:r>
              <a:rPr lang="ru-RU" sz="2400" dirty="0" smtClean="0"/>
              <a:t>выбирать оптимальные </a:t>
            </a:r>
            <a:r>
              <a:rPr lang="ru-RU" sz="2400" dirty="0"/>
              <a:t>идеи и  </a:t>
            </a:r>
            <a:r>
              <a:rPr lang="ru-RU" sz="2400" dirty="0" smtClean="0"/>
              <a:t>их анализ </a:t>
            </a:r>
            <a:r>
              <a:rPr lang="ru-RU" sz="2400" dirty="0"/>
              <a:t>– это сравнительный анализ первоначальных идей и выбор оптимальной </a:t>
            </a:r>
            <a:r>
              <a:rPr lang="ru-RU" sz="2400" dirty="0" smtClean="0"/>
              <a:t>идеи, </a:t>
            </a:r>
          </a:p>
          <a:p>
            <a:r>
              <a:rPr lang="ru-RU" sz="2400" dirty="0" smtClean="0"/>
              <a:t>Учится прорабатывать </a:t>
            </a:r>
            <a:r>
              <a:rPr lang="ru-RU" sz="2400" dirty="0"/>
              <a:t>идеи – это </a:t>
            </a:r>
            <a:r>
              <a:rPr lang="ru-RU" sz="2400" dirty="0" smtClean="0"/>
              <a:t>выбор педагогических технологий и приемов; конструирование; </a:t>
            </a:r>
            <a:r>
              <a:rPr lang="ru-RU" sz="2400" dirty="0"/>
              <a:t>разработка технологической карты и др</a:t>
            </a:r>
            <a:r>
              <a:rPr lang="ru-RU" sz="2400" dirty="0" smtClean="0"/>
              <a:t>.),</a:t>
            </a:r>
            <a:endParaRPr lang="ru-RU" sz="2400" dirty="0"/>
          </a:p>
          <a:p>
            <a:r>
              <a:rPr lang="ru-RU" sz="2400" dirty="0" smtClean="0"/>
              <a:t>Проводит непосредственное осуществление педагогического проекта,</a:t>
            </a:r>
            <a:endParaRPr lang="ru-RU" sz="2400" dirty="0"/>
          </a:p>
          <a:p>
            <a:r>
              <a:rPr lang="ru-RU" sz="2400" dirty="0" smtClean="0"/>
              <a:t>Оценивает свой проект </a:t>
            </a:r>
            <a:r>
              <a:rPr lang="ru-RU" sz="2400" dirty="0"/>
              <a:t>– </a:t>
            </a:r>
            <a:r>
              <a:rPr lang="ru-RU" sz="2400" dirty="0" smtClean="0"/>
              <a:t>самооценка </a:t>
            </a:r>
            <a:r>
              <a:rPr lang="ru-RU" sz="2400" dirty="0"/>
              <a:t>и самоанализ всей проектной </a:t>
            </a:r>
            <a:r>
              <a:rPr lang="ru-RU" sz="2400" dirty="0" smtClean="0"/>
              <a:t>деятельности.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2443</Words>
  <Application>Microsoft Office PowerPoint</Application>
  <PresentationFormat>Экран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Тема Office</vt:lpstr>
      <vt:lpstr>      МУНИЦИПАЛЬНОЕ БЮДЖЕТНОЕ ОБЩЕОБРАЗОВАТЕЛЬНОЕ УЧРЕЖДЕНИЕ АКАДЕМИЧЕСКИЙ ЛИЦЕЙ г. ТОМСКА имени Г.А.ПСАХЬЕ  Мастер-класс Педагогический проект начинающего педагога  </vt:lpstr>
      <vt:lpstr>Педагогический проект</vt:lpstr>
      <vt:lpstr>Определение педагогического проекта</vt:lpstr>
      <vt:lpstr>Определение педагогического проекта</vt:lpstr>
      <vt:lpstr>Типы проектов </vt:lpstr>
      <vt:lpstr>Зачем нужны педагогические проекты</vt:lpstr>
      <vt:lpstr>Зачем нужны педагогические проекты</vt:lpstr>
      <vt:lpstr>Необходимость (актуальность) создания педагогического проекта молодым учителем</vt:lpstr>
      <vt:lpstr>Необходимость (актуальность) создания педагогического проекта молодым учителем</vt:lpstr>
      <vt:lpstr>Педагогический проект «Создание условий для развития одаренности при обучении английскому языку»</vt:lpstr>
      <vt:lpstr>Обоснование актуальности темы проекта</vt:lpstr>
      <vt:lpstr>Постановка проблемы, актуальность, новизна проекта</vt:lpstr>
      <vt:lpstr>Гипотеза, объект, предмет проекта</vt:lpstr>
      <vt:lpstr>Цель и задачи проекта</vt:lpstr>
      <vt:lpstr>Методы достижения поставленных целей и задач </vt:lpstr>
      <vt:lpstr>Специфика организации образовательного процесса</vt:lpstr>
      <vt:lpstr>Ресурсы</vt:lpstr>
      <vt:lpstr>Первый этап реализации проекта (поисковый) </vt:lpstr>
      <vt:lpstr>Второй этап реализации проекта (организационный) </vt:lpstr>
      <vt:lpstr>Третий этап реализации проекта (основной) </vt:lpstr>
      <vt:lpstr>Четвертый этап  (итоговый)</vt:lpstr>
      <vt:lpstr>Критерии результативности проекта </vt:lpstr>
      <vt:lpstr>Критерии результативности проекта </vt:lpstr>
      <vt:lpstr> Конечный продукт проекта </vt:lpstr>
      <vt:lpstr>Прогноз возможных негативных последствий и способы их коррекции </vt:lpstr>
      <vt:lpstr>Профессиональные и личностные приобретения педагогов, работающих над проектом </vt:lpstr>
      <vt:lpstr>Литература </vt:lpstr>
      <vt:lpstr>СПАСИБО ЗА ВНИМАНИЕ!</vt:lpstr>
    </vt:vector>
  </TitlesOfParts>
  <Company>RCRO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kim</dc:creator>
  <cp:lastModifiedBy>Разенкова Татьяна Петровна</cp:lastModifiedBy>
  <cp:revision>334</cp:revision>
  <dcterms:created xsi:type="dcterms:W3CDTF">2013-03-27T07:38:38Z</dcterms:created>
  <dcterms:modified xsi:type="dcterms:W3CDTF">2020-03-26T05:57:48Z</dcterms:modified>
</cp:coreProperties>
</file>