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5" r:id="rId2"/>
    <p:sldId id="306" r:id="rId3"/>
    <p:sldId id="307" r:id="rId4"/>
    <p:sldId id="308" r:id="rId5"/>
    <p:sldId id="311" r:id="rId6"/>
    <p:sldId id="309" r:id="rId7"/>
    <p:sldId id="312" r:id="rId8"/>
    <p:sldId id="313" r:id="rId9"/>
    <p:sldId id="314" r:id="rId10"/>
    <p:sldId id="266" r:id="rId11"/>
    <p:sldId id="273" r:id="rId12"/>
    <p:sldId id="282" r:id="rId13"/>
    <p:sldId id="291" r:id="rId14"/>
    <p:sldId id="281" r:id="rId15"/>
    <p:sldId id="275" r:id="rId16"/>
    <p:sldId id="292" r:id="rId17"/>
    <p:sldId id="294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268" r:id="rId2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5F7"/>
    <a:srgbClr val="FFFFFF"/>
    <a:srgbClr val="FF8D3F"/>
    <a:srgbClr val="FF6600"/>
    <a:srgbClr val="EBF7FF"/>
    <a:srgbClr val="C5E8ED"/>
    <a:srgbClr val="FF0101"/>
    <a:srgbClr val="05ACFF"/>
    <a:srgbClr val="A2DAE2"/>
    <a:srgbClr val="68C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6408" autoAdjust="0"/>
  </p:normalViewPr>
  <p:slideViewPr>
    <p:cSldViewPr snapToGrid="0">
      <p:cViewPr varScale="1">
        <p:scale>
          <a:sx n="111" d="100"/>
          <a:sy n="111" d="100"/>
        </p:scale>
        <p:origin x="40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u="none" strike="noStrike" baseline="0" dirty="0">
                <a:solidFill>
                  <a:schemeClr val="tx1"/>
                </a:solidFill>
                <a:effectLst/>
              </a:rPr>
              <a:t>Региональный этап ВСОШ: победители и призеры</a:t>
            </a:r>
            <a:endParaRPr lang="ru-RU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76683818056576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7905375206944524E-2"/>
          <c:y val="0.10691973081385953"/>
          <c:w val="0.90612618737370876"/>
          <c:h val="0.760264038118965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 и ИКТ</c:v>
                </c:pt>
                <c:pt idx="4">
                  <c:v>Биология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</c:v>
                </c:pt>
                <c:pt idx="1">
                  <c:v>15</c:v>
                </c:pt>
                <c:pt idx="2">
                  <c:v>12</c:v>
                </c:pt>
                <c:pt idx="3">
                  <c:v>4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3-4D96-A5F2-7891E408E8C4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 и ИКТ</c:v>
                </c:pt>
                <c:pt idx="4">
                  <c:v>Биология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26</c:v>
                </c:pt>
                <c:pt idx="1">
                  <c:v>15</c:v>
                </c:pt>
                <c:pt idx="2">
                  <c:v>15</c:v>
                </c:pt>
                <c:pt idx="3">
                  <c:v>9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73-4D96-A5F2-7891E408E8C4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 и ИКТ</c:v>
                </c:pt>
                <c:pt idx="4">
                  <c:v>Биология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20</c:v>
                </c:pt>
                <c:pt idx="1">
                  <c:v>16</c:v>
                </c:pt>
                <c:pt idx="2">
                  <c:v>7</c:v>
                </c:pt>
                <c:pt idx="3">
                  <c:v>14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73-4D96-A5F2-7891E408E8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37616944"/>
        <c:axId val="-137613680"/>
      </c:barChart>
      <c:catAx>
        <c:axId val="-13761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7613680"/>
        <c:crosses val="autoZero"/>
        <c:auto val="1"/>
        <c:lblAlgn val="ctr"/>
        <c:lblOffset val="100"/>
        <c:noMultiLvlLbl val="0"/>
      </c:catAx>
      <c:valAx>
        <c:axId val="-13761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761694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u="none" strike="noStrike" baseline="0">
                <a:solidFill>
                  <a:schemeClr val="tx1"/>
                </a:solidFill>
                <a:effectLst/>
              </a:rPr>
              <a:t>Заключительный этап ВСОШ: победители и призеры </a:t>
            </a:r>
            <a:endParaRPr lang="ru-RU" sz="18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2018г.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Лист2!$A$2:$A$6</c:f>
              <c:strCache>
                <c:ptCount val="5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 и ИКТ</c:v>
                </c:pt>
                <c:pt idx="4">
                  <c:v>Биология</c:v>
                </c:pt>
              </c:strCache>
            </c:strRef>
          </c:cat>
          <c:val>
            <c:numRef>
              <c:f>Лист2!$B$2:$B$6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9-4E9A-A4BE-31EC6664A395}"/>
            </c:ext>
          </c:extLst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Лист2!$A$2:$A$6</c:f>
              <c:strCache>
                <c:ptCount val="5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 и ИКТ</c:v>
                </c:pt>
                <c:pt idx="4">
                  <c:v>Биология</c:v>
                </c:pt>
              </c:strCache>
            </c:strRef>
          </c:cat>
          <c:val>
            <c:numRef>
              <c:f>Лист2!$C$2:$C$6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B9-4E9A-A4BE-31EC6664A395}"/>
            </c:ext>
          </c:extLst>
        </c:ser>
        <c:ser>
          <c:idx val="2"/>
          <c:order val="2"/>
          <c:tx>
            <c:strRef>
              <c:f>Лист2!$D$1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Лист2!$A$2:$A$6</c:f>
              <c:strCache>
                <c:ptCount val="5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 и ИКТ</c:v>
                </c:pt>
                <c:pt idx="4">
                  <c:v>Биология</c:v>
                </c:pt>
              </c:strCache>
            </c:strRef>
          </c:cat>
          <c:val>
            <c:numRef>
              <c:f>Лист2!$D$2:$D$6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B9-4E9A-A4BE-31EC6664A3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639120"/>
        <c:axId val="-19636400"/>
      </c:barChart>
      <c:catAx>
        <c:axId val="-1963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636400"/>
        <c:crosses val="autoZero"/>
        <c:auto val="1"/>
        <c:lblAlgn val="ctr"/>
        <c:lblOffset val="100"/>
        <c:noMultiLvlLbl val="0"/>
      </c:catAx>
      <c:valAx>
        <c:axId val="-1963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63912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/>
              <a:t>Доля детей</a:t>
            </a:r>
            <a:r>
              <a:rPr lang="ru-RU" sz="1800" dirty="0"/>
              <a:t>, занимающихся ОРТ в организациях доп.  образования Томской области</a:t>
            </a:r>
          </a:p>
        </c:rich>
      </c:tx>
      <c:layout>
        <c:manualLayout>
          <c:xMode val="edge"/>
          <c:yMode val="edge"/>
          <c:x val="0.11732479913849705"/>
          <c:y val="3.9142690324108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8D3F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E8-4BB5-B99C-59C2AC0139D7}"/>
              </c:ext>
            </c:extLst>
          </c:dPt>
          <c:dPt>
            <c:idx val="1"/>
            <c:bubble3D val="0"/>
            <c:spPr>
              <a:solidFill>
                <a:srgbClr val="FF8D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E8-4BB5-B99C-59C2AC0139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Лист1!$AA$7:$AB$7</c:f>
              <c:strCache>
                <c:ptCount val="2"/>
                <c:pt idx="0">
                  <c:v>2018 г.</c:v>
                </c:pt>
                <c:pt idx="1">
                  <c:v>2020 г.</c:v>
                </c:pt>
              </c:strCache>
            </c:strRef>
          </c:cat>
          <c:val>
            <c:numRef>
              <c:f>Лист1!$AA$8:$AB$8</c:f>
              <c:numCache>
                <c:formatCode>0.00%</c:formatCode>
                <c:ptCount val="2"/>
                <c:pt idx="0">
                  <c:v>1.4999999999999999E-2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E8-4BB5-B99C-59C2AC013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Доля   детей </a:t>
            </a:r>
            <a:r>
              <a:rPr lang="ru-RU" sz="1800" dirty="0" smtClean="0"/>
              <a:t>дошкольного</a:t>
            </a:r>
            <a:r>
              <a:rPr lang="ru-RU" sz="1800" baseline="0" dirty="0" smtClean="0"/>
              <a:t> в</a:t>
            </a:r>
            <a:r>
              <a:rPr lang="ru-RU" sz="1800" dirty="0" smtClean="0"/>
              <a:t>озраста</a:t>
            </a:r>
            <a:r>
              <a:rPr lang="ru-RU" sz="1800" dirty="0"/>
              <a:t>, занимающихся ОРТ в ДОО Томской области</a:t>
            </a:r>
          </a:p>
        </c:rich>
      </c:tx>
      <c:layout>
        <c:manualLayout>
          <c:xMode val="edge"/>
          <c:yMode val="edge"/>
          <c:x val="0.16181423282659824"/>
          <c:y val="3.42498540335945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F8-47B8-B8AF-DA49EE166822}"/>
              </c:ext>
            </c:extLst>
          </c:dPt>
          <c:dPt>
            <c:idx val="1"/>
            <c:bubble3D val="0"/>
            <c:spPr>
              <a:solidFill>
                <a:srgbClr val="FF8D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F8-47B8-B8AF-DA49EE1668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Лист1!$X$7:$Y$7</c:f>
              <c:strCache>
                <c:ptCount val="2"/>
                <c:pt idx="0">
                  <c:v>2018 г.</c:v>
                </c:pt>
                <c:pt idx="1">
                  <c:v>2020 г.</c:v>
                </c:pt>
              </c:strCache>
            </c:strRef>
          </c:cat>
          <c:val>
            <c:numRef>
              <c:f>Лист1!$X$8:$Y$8</c:f>
              <c:numCache>
                <c:formatCode>0.00%</c:formatCode>
                <c:ptCount val="2"/>
                <c:pt idx="0">
                  <c:v>8.3000000000000004E-2</c:v>
                </c:pt>
                <c:pt idx="1">
                  <c:v>9.5000000000000001E-2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F8-47B8-B8AF-DA49EE166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Доля детей, занимающихся ОРТ в общеобразовательных организациях Томской области</a:t>
            </a:r>
          </a:p>
        </c:rich>
      </c:tx>
      <c:layout>
        <c:manualLayout>
          <c:xMode val="edge"/>
          <c:yMode val="edge"/>
          <c:x val="0.13734302677517779"/>
          <c:y val="3.47317428735700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19-407B-9606-60C85A805FEF}"/>
              </c:ext>
            </c:extLst>
          </c:dPt>
          <c:dPt>
            <c:idx val="1"/>
            <c:bubble3D val="0"/>
            <c:spPr>
              <a:solidFill>
                <a:srgbClr val="FF8D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19-407B-9606-60C85A805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Лист1!$S$7:$T$7</c:f>
              <c:strCache>
                <c:ptCount val="2"/>
                <c:pt idx="0">
                  <c:v>2018 г.</c:v>
                </c:pt>
                <c:pt idx="1">
                  <c:v>2020 г.</c:v>
                </c:pt>
              </c:strCache>
            </c:strRef>
          </c:cat>
          <c:val>
            <c:numRef>
              <c:f>Лист1!$S$8:$T$8</c:f>
              <c:numCache>
                <c:formatCode>0.00%</c:formatCode>
                <c:ptCount val="2"/>
                <c:pt idx="0">
                  <c:v>8.7999999999999995E-2</c:v>
                </c:pt>
                <c:pt idx="1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19-407B-9606-60C85A805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BFCEFE-D28A-4783-92CD-0FC448AA4275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90B79E2-8AB3-4314-AAD3-23FF60CB03E2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b="1" dirty="0" smtClean="0"/>
            <a:t>Образовательная модель предметной области «Родной язык и родная литература» может быть реализована в 2020/21 учебном году в двух формах:</a:t>
          </a:r>
          <a:endParaRPr lang="ru-RU" sz="2000" b="1" dirty="0"/>
        </a:p>
      </dgm:t>
    </dgm:pt>
    <dgm:pt modelId="{C8772C71-4BEE-47EF-8AAF-982FD10562AA}" type="parTrans" cxnId="{853610B5-5A46-4190-81A1-8BE8CCF8ACE7}">
      <dgm:prSet/>
      <dgm:spPr/>
      <dgm:t>
        <a:bodyPr/>
        <a:lstStyle/>
        <a:p>
          <a:endParaRPr lang="ru-RU"/>
        </a:p>
      </dgm:t>
    </dgm:pt>
    <dgm:pt modelId="{16FFAD39-B840-423A-AC21-44D07A7B5784}" type="sibTrans" cxnId="{853610B5-5A46-4190-81A1-8BE8CCF8ACE7}">
      <dgm:prSet/>
      <dgm:spPr/>
      <dgm:t>
        <a:bodyPr/>
        <a:lstStyle/>
        <a:p>
          <a:endParaRPr lang="ru-RU"/>
        </a:p>
      </dgm:t>
    </dgm:pt>
    <dgm:pt modelId="{903F8128-9FB4-4F57-99B2-483C9C759160}">
      <dgm:prSet phldrT="[Текст]" custT="1"/>
      <dgm:spPr>
        <a:solidFill>
          <a:srgbClr val="C5E8ED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 случае </a:t>
          </a:r>
          <a:r>
            <a:rPr lang="ru-RU" sz="1400" b="1" i="1" dirty="0" smtClean="0">
              <a:solidFill>
                <a:schemeClr val="tx1"/>
              </a:solidFill>
            </a:rPr>
            <a:t>выбора</a:t>
          </a:r>
          <a:r>
            <a:rPr lang="ru-RU" sz="1400" b="1" dirty="0" smtClean="0">
              <a:solidFill>
                <a:schemeClr val="tx1"/>
              </a:solidFill>
            </a:rPr>
            <a:t> </a:t>
          </a:r>
          <a:r>
            <a:rPr lang="ru-RU" sz="1400" dirty="0" smtClean="0">
              <a:solidFill>
                <a:schemeClr val="tx1"/>
              </a:solidFill>
            </a:rPr>
            <a:t>родителями/законными представителями обучающихся русского языка как родного, программа учебного курса строится по УМК «Русский родной язык» для 5-9 классов под редакцией Александровой О.М., Загоровской О.В., Богданова С.И., Вербицкой Л.А., Гостевой Ю.Н., </a:t>
          </a:r>
          <a:r>
            <a:rPr lang="ru-RU" sz="1400" dirty="0" err="1" smtClean="0">
              <a:solidFill>
                <a:schemeClr val="tx1"/>
              </a:solidFill>
            </a:rPr>
            <a:t>Добротиной</a:t>
          </a:r>
          <a:r>
            <a:rPr lang="ru-RU" sz="1400" dirty="0" smtClean="0">
              <a:solidFill>
                <a:schemeClr val="tx1"/>
              </a:solidFill>
            </a:rPr>
            <a:t> И.Н., </a:t>
          </a:r>
          <a:r>
            <a:rPr lang="ru-RU" sz="1400" dirty="0" err="1" smtClean="0">
              <a:solidFill>
                <a:schemeClr val="tx1"/>
              </a:solidFill>
            </a:rPr>
            <a:t>Нарушевича</a:t>
          </a:r>
          <a:r>
            <a:rPr lang="ru-RU" sz="1400" dirty="0" smtClean="0">
              <a:solidFill>
                <a:schemeClr val="tx1"/>
              </a:solidFill>
            </a:rPr>
            <a:t> А.Г., Казаковой Е.И., Васильевых И.П.</a:t>
          </a:r>
          <a:endParaRPr lang="ru-RU" sz="800" dirty="0">
            <a:solidFill>
              <a:schemeClr val="tx1"/>
            </a:solidFill>
          </a:endParaRPr>
        </a:p>
      </dgm:t>
    </dgm:pt>
    <dgm:pt modelId="{EC5047AB-9D59-4FAB-A691-CB0809D1DAEA}" type="parTrans" cxnId="{F697DD18-9A74-4D36-BF22-0AD2D5140E70}">
      <dgm:prSet/>
      <dgm:spPr>
        <a:ln>
          <a:solidFill>
            <a:srgbClr val="05ACFF"/>
          </a:solidFill>
        </a:ln>
      </dgm:spPr>
      <dgm:t>
        <a:bodyPr/>
        <a:lstStyle/>
        <a:p>
          <a:endParaRPr lang="ru-RU"/>
        </a:p>
      </dgm:t>
    </dgm:pt>
    <dgm:pt modelId="{0FD1BD9A-82F6-433B-9FD3-FBEE42320EA1}" type="sibTrans" cxnId="{F697DD18-9A74-4D36-BF22-0AD2D5140E70}">
      <dgm:prSet/>
      <dgm:spPr/>
      <dgm:t>
        <a:bodyPr/>
        <a:lstStyle/>
        <a:p>
          <a:endParaRPr lang="ru-RU"/>
        </a:p>
      </dgm:t>
    </dgm:pt>
    <dgm:pt modelId="{5274BE82-A978-400B-8FFB-F66361DC9C99}">
      <dgm:prSet custT="1"/>
      <dgm:spPr>
        <a:solidFill>
          <a:srgbClr val="C5E8ED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 связи с отсутствием в ФПУ учебников по предмету «Родная литература» рекомендуем образовательную модель, представляющую собой </a:t>
          </a:r>
          <a:r>
            <a:rPr lang="ru-RU" sz="1400" i="1" dirty="0" smtClean="0">
              <a:solidFill>
                <a:schemeClr val="tx1"/>
              </a:solidFill>
            </a:rPr>
            <a:t>интеграцию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400" i="1" dirty="0" smtClean="0">
              <a:solidFill>
                <a:schemeClr val="tx1"/>
              </a:solidFill>
            </a:rPr>
            <a:t>содержания</a:t>
          </a:r>
          <a:r>
            <a:rPr lang="ru-RU" sz="1400" dirty="0" smtClean="0">
              <a:solidFill>
                <a:schemeClr val="tx1"/>
              </a:solidFill>
            </a:rPr>
            <a:t> учебной области «Родная литература» в предметную область «Литература» за счет:</a:t>
          </a:r>
          <a:endParaRPr lang="ru-RU" sz="1400" dirty="0">
            <a:solidFill>
              <a:schemeClr val="tx1"/>
            </a:solidFill>
          </a:endParaRPr>
        </a:p>
      </dgm:t>
    </dgm:pt>
    <dgm:pt modelId="{44D77505-2240-4D39-BCE3-720CF2C982E5}" type="parTrans" cxnId="{FC28418B-4E31-49E1-8EA5-89BCA7E13337}">
      <dgm:prSet/>
      <dgm:spPr>
        <a:ln>
          <a:solidFill>
            <a:srgbClr val="05ACFF"/>
          </a:solidFill>
        </a:ln>
      </dgm:spPr>
      <dgm:t>
        <a:bodyPr/>
        <a:lstStyle/>
        <a:p>
          <a:endParaRPr lang="ru-RU"/>
        </a:p>
      </dgm:t>
    </dgm:pt>
    <dgm:pt modelId="{68AE2AEE-742B-4440-8C61-E1988ED945E8}" type="sibTrans" cxnId="{FC28418B-4E31-49E1-8EA5-89BCA7E13337}">
      <dgm:prSet/>
      <dgm:spPr/>
      <dgm:t>
        <a:bodyPr/>
        <a:lstStyle/>
        <a:p>
          <a:endParaRPr lang="ru-RU"/>
        </a:p>
      </dgm:t>
    </dgm:pt>
    <dgm:pt modelId="{ED8B0353-8F59-4A5E-98D1-6E36BADAB1BD}">
      <dgm:prSet custT="1"/>
      <dgm:spPr>
        <a:solidFill>
          <a:schemeClr val="bg1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 целях </a:t>
          </a:r>
          <a:r>
            <a:rPr lang="ru-RU" sz="1400" i="1" dirty="0" smtClean="0">
              <a:solidFill>
                <a:schemeClr val="tx1"/>
              </a:solidFill>
            </a:rPr>
            <a:t>углубления</a:t>
          </a:r>
          <a:r>
            <a:rPr lang="ru-RU" sz="1400" dirty="0" smtClean="0">
              <a:solidFill>
                <a:schemeClr val="tx1"/>
              </a:solidFill>
            </a:rPr>
            <a:t> учебного материала по литературе возможно также расширение разделов «Устное народное творчество», «Древнерусская литература» за счет включения сибирского фольклора. Кроме того, расширение возможно за счет включения в список изучаемых произведений книг региональных авторов с последующим анализом художественных текстов в ту часть программы, которая формируется образовательной организацией и учителем </a:t>
          </a:r>
          <a:endParaRPr lang="ru-RU" sz="1400" dirty="0">
            <a:solidFill>
              <a:schemeClr val="tx1"/>
            </a:solidFill>
          </a:endParaRPr>
        </a:p>
      </dgm:t>
    </dgm:pt>
    <dgm:pt modelId="{7837870D-98AF-4550-AC68-253EA94ED2A0}" type="parTrans" cxnId="{FDF5E6F4-597F-4116-9945-7D66A53CC671}">
      <dgm:prSet/>
      <dgm:spPr>
        <a:ln>
          <a:solidFill>
            <a:srgbClr val="05ACFF"/>
          </a:solidFill>
        </a:ln>
      </dgm:spPr>
      <dgm:t>
        <a:bodyPr/>
        <a:lstStyle/>
        <a:p>
          <a:endParaRPr lang="ru-RU"/>
        </a:p>
      </dgm:t>
    </dgm:pt>
    <dgm:pt modelId="{8A5C7100-B727-4975-A261-46E29D890FB4}" type="sibTrans" cxnId="{FDF5E6F4-597F-4116-9945-7D66A53CC671}">
      <dgm:prSet/>
      <dgm:spPr/>
      <dgm:t>
        <a:bodyPr/>
        <a:lstStyle/>
        <a:p>
          <a:endParaRPr lang="ru-RU"/>
        </a:p>
      </dgm:t>
    </dgm:pt>
    <dgm:pt modelId="{BBFD7CDA-0190-425A-BC36-64A8A0DD68F5}">
      <dgm:prSet custT="1"/>
      <dgm:spPr>
        <a:solidFill>
          <a:schemeClr val="bg1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400" i="1" dirty="0" smtClean="0">
              <a:solidFill>
                <a:schemeClr val="tx1"/>
              </a:solidFill>
            </a:rPr>
            <a:t>Расширения</a:t>
          </a:r>
          <a:r>
            <a:rPr lang="ru-RU" sz="1400" dirty="0" smtClean="0">
              <a:solidFill>
                <a:schemeClr val="tx1"/>
              </a:solidFill>
            </a:rPr>
            <a:t> учебного материала </a:t>
          </a:r>
          <a:r>
            <a:rPr lang="ru-RU" sz="1400" i="1" dirty="0" smtClean="0">
              <a:solidFill>
                <a:schemeClr val="tx1"/>
              </a:solidFill>
            </a:rPr>
            <a:t>вопросами региональной и краеведческой направленностей</a:t>
          </a:r>
          <a:r>
            <a:rPr lang="ru-RU" sz="1400" dirty="0" smtClean="0">
              <a:solidFill>
                <a:schemeClr val="tx1"/>
              </a:solidFill>
            </a:rPr>
            <a:t>, в целях создания условий для формирования знаний обучающихся по родной русской литературе. Учебный материал по литературе расширяется произведениями писателей и поэтов Томской области и сибирского региона в целом</a:t>
          </a:r>
          <a:endParaRPr lang="ru-RU" sz="1400" dirty="0">
            <a:solidFill>
              <a:schemeClr val="tx1"/>
            </a:solidFill>
          </a:endParaRPr>
        </a:p>
      </dgm:t>
    </dgm:pt>
    <dgm:pt modelId="{BF6AF910-2A14-490D-8955-C6F41B6877D9}" type="parTrans" cxnId="{7E40F00C-5240-4D48-98F3-7EF87C9828D6}">
      <dgm:prSet/>
      <dgm:spPr>
        <a:ln>
          <a:solidFill>
            <a:srgbClr val="05ACFF"/>
          </a:solidFill>
        </a:ln>
      </dgm:spPr>
      <dgm:t>
        <a:bodyPr/>
        <a:lstStyle/>
        <a:p>
          <a:endParaRPr lang="ru-RU"/>
        </a:p>
      </dgm:t>
    </dgm:pt>
    <dgm:pt modelId="{0F3DDF3A-D4DA-4307-8888-304DA6D27574}" type="sibTrans" cxnId="{7E40F00C-5240-4D48-98F3-7EF87C9828D6}">
      <dgm:prSet/>
      <dgm:spPr/>
      <dgm:t>
        <a:bodyPr/>
        <a:lstStyle/>
        <a:p>
          <a:endParaRPr lang="ru-RU"/>
        </a:p>
      </dgm:t>
    </dgm:pt>
    <dgm:pt modelId="{4C6E82F9-5E26-46C2-BA12-CC5BC77B643D}" type="pres">
      <dgm:prSet presAssocID="{E0BFCEFE-D28A-4783-92CD-0FC448AA42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0E27D22-C872-4FFC-98B4-CFAE2E82D8F7}" type="pres">
      <dgm:prSet presAssocID="{290B79E2-8AB3-4314-AAD3-23FF60CB03E2}" presName="hierRoot1" presStyleCnt="0">
        <dgm:presLayoutVars>
          <dgm:hierBranch val="init"/>
        </dgm:presLayoutVars>
      </dgm:prSet>
      <dgm:spPr/>
    </dgm:pt>
    <dgm:pt modelId="{B5E2E981-DD08-4495-88A7-C5FA8D7DBD31}" type="pres">
      <dgm:prSet presAssocID="{290B79E2-8AB3-4314-AAD3-23FF60CB03E2}" presName="rootComposite1" presStyleCnt="0"/>
      <dgm:spPr/>
    </dgm:pt>
    <dgm:pt modelId="{3C5EDEB4-AA4D-4285-956A-744AB2E5E3EE}" type="pres">
      <dgm:prSet presAssocID="{290B79E2-8AB3-4314-AAD3-23FF60CB03E2}" presName="rootText1" presStyleLbl="node0" presStyleIdx="0" presStyleCnt="1" custScaleX="166253" custScaleY="427731" custLinFactNeighborX="-20374" custLinFactNeighborY="-166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64BEFB-65F8-420E-9528-C11E72C58242}" type="pres">
      <dgm:prSet presAssocID="{290B79E2-8AB3-4314-AAD3-23FF60CB03E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5898661-6F26-46A9-923C-09A5944CA7C8}" type="pres">
      <dgm:prSet presAssocID="{290B79E2-8AB3-4314-AAD3-23FF60CB03E2}" presName="hierChild2" presStyleCnt="0"/>
      <dgm:spPr/>
    </dgm:pt>
    <dgm:pt modelId="{110E9DB0-6F66-4A43-A573-922DC2B8581A}" type="pres">
      <dgm:prSet presAssocID="{EC5047AB-9D59-4FAB-A691-CB0809D1DAEA}" presName="Name64" presStyleLbl="parChTrans1D2" presStyleIdx="0" presStyleCnt="2"/>
      <dgm:spPr/>
      <dgm:t>
        <a:bodyPr/>
        <a:lstStyle/>
        <a:p>
          <a:endParaRPr lang="ru-RU"/>
        </a:p>
      </dgm:t>
    </dgm:pt>
    <dgm:pt modelId="{C7DBBB94-1848-4A53-AF27-6067F2508CB3}" type="pres">
      <dgm:prSet presAssocID="{903F8128-9FB4-4F57-99B2-483C9C759160}" presName="hierRoot2" presStyleCnt="0">
        <dgm:presLayoutVars>
          <dgm:hierBranch val="init"/>
        </dgm:presLayoutVars>
      </dgm:prSet>
      <dgm:spPr/>
    </dgm:pt>
    <dgm:pt modelId="{23AF5A5E-0D2A-4F92-A581-9F47A8E6CFA8}" type="pres">
      <dgm:prSet presAssocID="{903F8128-9FB4-4F57-99B2-483C9C759160}" presName="rootComposite" presStyleCnt="0"/>
      <dgm:spPr/>
    </dgm:pt>
    <dgm:pt modelId="{33F9B611-4DD8-4436-9CA7-B31A71017529}" type="pres">
      <dgm:prSet presAssocID="{903F8128-9FB4-4F57-99B2-483C9C759160}" presName="rootText" presStyleLbl="node2" presStyleIdx="0" presStyleCnt="2" custScaleX="222215" custScaleY="320336" custLinFactNeighborX="9568" custLinFactNeighborY="3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4D7542-9069-409D-9072-8F18213A18DF}" type="pres">
      <dgm:prSet presAssocID="{903F8128-9FB4-4F57-99B2-483C9C759160}" presName="rootConnector" presStyleLbl="node2" presStyleIdx="0" presStyleCnt="2"/>
      <dgm:spPr/>
      <dgm:t>
        <a:bodyPr/>
        <a:lstStyle/>
        <a:p>
          <a:endParaRPr lang="ru-RU"/>
        </a:p>
      </dgm:t>
    </dgm:pt>
    <dgm:pt modelId="{FE89D3BC-332C-4941-9A8B-FBCB1CE927CB}" type="pres">
      <dgm:prSet presAssocID="{903F8128-9FB4-4F57-99B2-483C9C759160}" presName="hierChild4" presStyleCnt="0"/>
      <dgm:spPr/>
    </dgm:pt>
    <dgm:pt modelId="{CC0CED13-9032-4DB8-A530-BEC412B29D8F}" type="pres">
      <dgm:prSet presAssocID="{903F8128-9FB4-4F57-99B2-483C9C759160}" presName="hierChild5" presStyleCnt="0"/>
      <dgm:spPr/>
    </dgm:pt>
    <dgm:pt modelId="{0C01886A-B1B7-47CC-AE73-99389072FC70}" type="pres">
      <dgm:prSet presAssocID="{44D77505-2240-4D39-BCE3-720CF2C982E5}" presName="Name64" presStyleLbl="parChTrans1D2" presStyleIdx="1" presStyleCnt="2"/>
      <dgm:spPr/>
      <dgm:t>
        <a:bodyPr/>
        <a:lstStyle/>
        <a:p>
          <a:endParaRPr lang="ru-RU"/>
        </a:p>
      </dgm:t>
    </dgm:pt>
    <dgm:pt modelId="{E3B6DD4D-5867-40B7-94D0-561DFEA6BA7B}" type="pres">
      <dgm:prSet presAssocID="{5274BE82-A978-400B-8FFB-F66361DC9C99}" presName="hierRoot2" presStyleCnt="0">
        <dgm:presLayoutVars>
          <dgm:hierBranch val="init"/>
        </dgm:presLayoutVars>
      </dgm:prSet>
      <dgm:spPr/>
    </dgm:pt>
    <dgm:pt modelId="{ECFB0027-CACD-4EAB-AEF1-552FBCFDEAE8}" type="pres">
      <dgm:prSet presAssocID="{5274BE82-A978-400B-8FFB-F66361DC9C99}" presName="rootComposite" presStyleCnt="0"/>
      <dgm:spPr/>
    </dgm:pt>
    <dgm:pt modelId="{DA2F5DB1-8FA1-43B2-B726-89D51C34D57B}" type="pres">
      <dgm:prSet presAssocID="{5274BE82-A978-400B-8FFB-F66361DC9C99}" presName="rootText" presStyleLbl="node2" presStyleIdx="1" presStyleCnt="2" custScaleX="224778" custScaleY="220753" custLinFactNeighborX="10423" custLinFactNeighborY="411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D25C6-F297-4792-A0A6-3B92A24BD1FD}" type="pres">
      <dgm:prSet presAssocID="{5274BE82-A978-400B-8FFB-F66361DC9C99}" presName="rootConnector" presStyleLbl="node2" presStyleIdx="1" presStyleCnt="2"/>
      <dgm:spPr/>
      <dgm:t>
        <a:bodyPr/>
        <a:lstStyle/>
        <a:p>
          <a:endParaRPr lang="ru-RU"/>
        </a:p>
      </dgm:t>
    </dgm:pt>
    <dgm:pt modelId="{9DF9D058-F8AB-44FE-BEC2-B2FCDD99CD2F}" type="pres">
      <dgm:prSet presAssocID="{5274BE82-A978-400B-8FFB-F66361DC9C99}" presName="hierChild4" presStyleCnt="0"/>
      <dgm:spPr/>
    </dgm:pt>
    <dgm:pt modelId="{3C732404-D070-4FC1-A255-CC1F7766327D}" type="pres">
      <dgm:prSet presAssocID="{BF6AF910-2A14-490D-8955-C6F41B6877D9}" presName="Name64" presStyleLbl="parChTrans1D3" presStyleIdx="0" presStyleCnt="2"/>
      <dgm:spPr/>
      <dgm:t>
        <a:bodyPr/>
        <a:lstStyle/>
        <a:p>
          <a:endParaRPr lang="ru-RU"/>
        </a:p>
      </dgm:t>
    </dgm:pt>
    <dgm:pt modelId="{4460D95D-A213-4860-8758-81E139415E64}" type="pres">
      <dgm:prSet presAssocID="{BBFD7CDA-0190-425A-BC36-64A8A0DD68F5}" presName="hierRoot2" presStyleCnt="0">
        <dgm:presLayoutVars>
          <dgm:hierBranch val="init"/>
        </dgm:presLayoutVars>
      </dgm:prSet>
      <dgm:spPr/>
    </dgm:pt>
    <dgm:pt modelId="{7275BC5D-35FF-4C96-9266-957AEC79DC5C}" type="pres">
      <dgm:prSet presAssocID="{BBFD7CDA-0190-425A-BC36-64A8A0DD68F5}" presName="rootComposite" presStyleCnt="0"/>
      <dgm:spPr/>
    </dgm:pt>
    <dgm:pt modelId="{5F23E193-BE5A-4703-834F-4A3BB67563AB}" type="pres">
      <dgm:prSet presAssocID="{BBFD7CDA-0190-425A-BC36-64A8A0DD68F5}" presName="rootText" presStyleLbl="node3" presStyleIdx="0" presStyleCnt="2" custScaleX="188016" custScaleY="400316" custLinFactNeighborX="1542" custLinFactNeighborY="-446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DD5129-D4D4-4324-B466-3A244BF57788}" type="pres">
      <dgm:prSet presAssocID="{BBFD7CDA-0190-425A-BC36-64A8A0DD68F5}" presName="rootConnector" presStyleLbl="node3" presStyleIdx="0" presStyleCnt="2"/>
      <dgm:spPr/>
      <dgm:t>
        <a:bodyPr/>
        <a:lstStyle/>
        <a:p>
          <a:endParaRPr lang="ru-RU"/>
        </a:p>
      </dgm:t>
    </dgm:pt>
    <dgm:pt modelId="{2CE69B98-57DD-40C7-8041-B859EF906BBB}" type="pres">
      <dgm:prSet presAssocID="{BBFD7CDA-0190-425A-BC36-64A8A0DD68F5}" presName="hierChild4" presStyleCnt="0"/>
      <dgm:spPr/>
    </dgm:pt>
    <dgm:pt modelId="{723AC7F4-FC60-4603-B485-FC97E7335415}" type="pres">
      <dgm:prSet presAssocID="{BBFD7CDA-0190-425A-BC36-64A8A0DD68F5}" presName="hierChild5" presStyleCnt="0"/>
      <dgm:spPr/>
    </dgm:pt>
    <dgm:pt modelId="{7FCF9E82-AC36-49C7-AA7D-1321054C9920}" type="pres">
      <dgm:prSet presAssocID="{7837870D-98AF-4550-AC68-253EA94ED2A0}" presName="Name64" presStyleLbl="parChTrans1D3" presStyleIdx="1" presStyleCnt="2"/>
      <dgm:spPr/>
      <dgm:t>
        <a:bodyPr/>
        <a:lstStyle/>
        <a:p>
          <a:endParaRPr lang="ru-RU"/>
        </a:p>
      </dgm:t>
    </dgm:pt>
    <dgm:pt modelId="{E85402AC-B0DE-44F8-93C6-B786B87C1B2F}" type="pres">
      <dgm:prSet presAssocID="{ED8B0353-8F59-4A5E-98D1-6E36BADAB1BD}" presName="hierRoot2" presStyleCnt="0">
        <dgm:presLayoutVars>
          <dgm:hierBranch val="init"/>
        </dgm:presLayoutVars>
      </dgm:prSet>
      <dgm:spPr/>
    </dgm:pt>
    <dgm:pt modelId="{AEA5241E-DB9A-4E0F-927E-1DF070527A1D}" type="pres">
      <dgm:prSet presAssocID="{ED8B0353-8F59-4A5E-98D1-6E36BADAB1BD}" presName="rootComposite" presStyleCnt="0"/>
      <dgm:spPr/>
    </dgm:pt>
    <dgm:pt modelId="{0A1E2358-ED9E-4A81-A392-753FA3079FBE}" type="pres">
      <dgm:prSet presAssocID="{ED8B0353-8F59-4A5E-98D1-6E36BADAB1BD}" presName="rootText" presStyleLbl="node3" presStyleIdx="1" presStyleCnt="2" custScaleX="187903" custScaleY="478803" custLinFactNeighborX="11021" custLinFactNeighborY="-434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28BF47-43FC-422B-83CB-DCF23F7EB737}" type="pres">
      <dgm:prSet presAssocID="{ED8B0353-8F59-4A5E-98D1-6E36BADAB1BD}" presName="rootConnector" presStyleLbl="node3" presStyleIdx="1" presStyleCnt="2"/>
      <dgm:spPr/>
      <dgm:t>
        <a:bodyPr/>
        <a:lstStyle/>
        <a:p>
          <a:endParaRPr lang="ru-RU"/>
        </a:p>
      </dgm:t>
    </dgm:pt>
    <dgm:pt modelId="{EE995370-4652-42D4-8123-E7B5BDE64451}" type="pres">
      <dgm:prSet presAssocID="{ED8B0353-8F59-4A5E-98D1-6E36BADAB1BD}" presName="hierChild4" presStyleCnt="0"/>
      <dgm:spPr/>
    </dgm:pt>
    <dgm:pt modelId="{BA3EA26A-9D67-4764-BE9E-FF39C66B6E9B}" type="pres">
      <dgm:prSet presAssocID="{ED8B0353-8F59-4A5E-98D1-6E36BADAB1BD}" presName="hierChild5" presStyleCnt="0"/>
      <dgm:spPr/>
    </dgm:pt>
    <dgm:pt modelId="{6C605F85-64A3-4415-BA36-691421950A36}" type="pres">
      <dgm:prSet presAssocID="{5274BE82-A978-400B-8FFB-F66361DC9C99}" presName="hierChild5" presStyleCnt="0"/>
      <dgm:spPr/>
    </dgm:pt>
    <dgm:pt modelId="{0C4E39C2-4D99-4D8F-A8DB-A8A409143433}" type="pres">
      <dgm:prSet presAssocID="{290B79E2-8AB3-4314-AAD3-23FF60CB03E2}" presName="hierChild3" presStyleCnt="0"/>
      <dgm:spPr/>
    </dgm:pt>
  </dgm:ptLst>
  <dgm:cxnLst>
    <dgm:cxn modelId="{7E40F00C-5240-4D48-98F3-7EF87C9828D6}" srcId="{5274BE82-A978-400B-8FFB-F66361DC9C99}" destId="{BBFD7CDA-0190-425A-BC36-64A8A0DD68F5}" srcOrd="0" destOrd="0" parTransId="{BF6AF910-2A14-490D-8955-C6F41B6877D9}" sibTransId="{0F3DDF3A-D4DA-4307-8888-304DA6D27574}"/>
    <dgm:cxn modelId="{32488696-9AB6-4A06-81FD-B2BE29F3AB76}" type="presOf" srcId="{E0BFCEFE-D28A-4783-92CD-0FC448AA4275}" destId="{4C6E82F9-5E26-46C2-BA12-CC5BC77B643D}" srcOrd="0" destOrd="0" presId="urn:microsoft.com/office/officeart/2009/3/layout/HorizontalOrganizationChart"/>
    <dgm:cxn modelId="{853610B5-5A46-4190-81A1-8BE8CCF8ACE7}" srcId="{E0BFCEFE-D28A-4783-92CD-0FC448AA4275}" destId="{290B79E2-8AB3-4314-AAD3-23FF60CB03E2}" srcOrd="0" destOrd="0" parTransId="{C8772C71-4BEE-47EF-8AAF-982FD10562AA}" sibTransId="{16FFAD39-B840-423A-AC21-44D07A7B5784}"/>
    <dgm:cxn modelId="{0F670D34-7867-4D4B-ABB9-A6D7030BCF3E}" type="presOf" srcId="{290B79E2-8AB3-4314-AAD3-23FF60CB03E2}" destId="{CB64BEFB-65F8-420E-9528-C11E72C58242}" srcOrd="1" destOrd="0" presId="urn:microsoft.com/office/officeart/2009/3/layout/HorizontalOrganizationChart"/>
    <dgm:cxn modelId="{E63B0BE5-96AE-4266-B344-9B2465B53A8E}" type="presOf" srcId="{BF6AF910-2A14-490D-8955-C6F41B6877D9}" destId="{3C732404-D070-4FC1-A255-CC1F7766327D}" srcOrd="0" destOrd="0" presId="urn:microsoft.com/office/officeart/2009/3/layout/HorizontalOrganizationChart"/>
    <dgm:cxn modelId="{9FAF7F4C-D734-4A31-9503-19D0DCCDD90A}" type="presOf" srcId="{EC5047AB-9D59-4FAB-A691-CB0809D1DAEA}" destId="{110E9DB0-6F66-4A43-A573-922DC2B8581A}" srcOrd="0" destOrd="0" presId="urn:microsoft.com/office/officeart/2009/3/layout/HorizontalOrganizationChart"/>
    <dgm:cxn modelId="{84E7B125-E6C0-4FDA-AA73-4A6992E49F16}" type="presOf" srcId="{ED8B0353-8F59-4A5E-98D1-6E36BADAB1BD}" destId="{4F28BF47-43FC-422B-83CB-DCF23F7EB737}" srcOrd="1" destOrd="0" presId="urn:microsoft.com/office/officeart/2009/3/layout/HorizontalOrganizationChart"/>
    <dgm:cxn modelId="{F63DED59-CC26-471D-8EA7-9EC91D628FE4}" type="presOf" srcId="{ED8B0353-8F59-4A5E-98D1-6E36BADAB1BD}" destId="{0A1E2358-ED9E-4A81-A392-753FA3079FBE}" srcOrd="0" destOrd="0" presId="urn:microsoft.com/office/officeart/2009/3/layout/HorizontalOrganizationChart"/>
    <dgm:cxn modelId="{C41BC039-DC4D-4A2F-AFF5-E5CB3A84AEF6}" type="presOf" srcId="{5274BE82-A978-400B-8FFB-F66361DC9C99}" destId="{DA2F5DB1-8FA1-43B2-B726-89D51C34D57B}" srcOrd="0" destOrd="0" presId="urn:microsoft.com/office/officeart/2009/3/layout/HorizontalOrganizationChart"/>
    <dgm:cxn modelId="{FE4E33BF-ADB0-47EF-8F4A-75AFD04F4F84}" type="presOf" srcId="{7837870D-98AF-4550-AC68-253EA94ED2A0}" destId="{7FCF9E82-AC36-49C7-AA7D-1321054C9920}" srcOrd="0" destOrd="0" presId="urn:microsoft.com/office/officeart/2009/3/layout/HorizontalOrganizationChart"/>
    <dgm:cxn modelId="{71FF9432-C5F9-4539-A913-B053D79B36E4}" type="presOf" srcId="{44D77505-2240-4D39-BCE3-720CF2C982E5}" destId="{0C01886A-B1B7-47CC-AE73-99389072FC70}" srcOrd="0" destOrd="0" presId="urn:microsoft.com/office/officeart/2009/3/layout/HorizontalOrganizationChart"/>
    <dgm:cxn modelId="{48950C92-5259-4A6E-81DD-B3A2A76C4226}" type="presOf" srcId="{903F8128-9FB4-4F57-99B2-483C9C759160}" destId="{1C4D7542-9069-409D-9072-8F18213A18DF}" srcOrd="1" destOrd="0" presId="urn:microsoft.com/office/officeart/2009/3/layout/HorizontalOrganizationChart"/>
    <dgm:cxn modelId="{6E6BFFBF-7FE4-42B8-9908-C3C4B88226BD}" type="presOf" srcId="{BBFD7CDA-0190-425A-BC36-64A8A0DD68F5}" destId="{5F23E193-BE5A-4703-834F-4A3BB67563AB}" srcOrd="0" destOrd="0" presId="urn:microsoft.com/office/officeart/2009/3/layout/HorizontalOrganizationChart"/>
    <dgm:cxn modelId="{0E51E4FE-F1CD-47F1-B6F7-780C0BD0FEF0}" type="presOf" srcId="{903F8128-9FB4-4F57-99B2-483C9C759160}" destId="{33F9B611-4DD8-4436-9CA7-B31A71017529}" srcOrd="0" destOrd="0" presId="urn:microsoft.com/office/officeart/2009/3/layout/HorizontalOrganizationChart"/>
    <dgm:cxn modelId="{F697DD18-9A74-4D36-BF22-0AD2D5140E70}" srcId="{290B79E2-8AB3-4314-AAD3-23FF60CB03E2}" destId="{903F8128-9FB4-4F57-99B2-483C9C759160}" srcOrd="0" destOrd="0" parTransId="{EC5047AB-9D59-4FAB-A691-CB0809D1DAEA}" sibTransId="{0FD1BD9A-82F6-433B-9FD3-FBEE42320EA1}"/>
    <dgm:cxn modelId="{FDF5E6F4-597F-4116-9945-7D66A53CC671}" srcId="{5274BE82-A978-400B-8FFB-F66361DC9C99}" destId="{ED8B0353-8F59-4A5E-98D1-6E36BADAB1BD}" srcOrd="1" destOrd="0" parTransId="{7837870D-98AF-4550-AC68-253EA94ED2A0}" sibTransId="{8A5C7100-B727-4975-A261-46E29D890FB4}"/>
    <dgm:cxn modelId="{A021139D-CA55-4B53-9579-EBED52E7BF4B}" type="presOf" srcId="{BBFD7CDA-0190-425A-BC36-64A8A0DD68F5}" destId="{9BDD5129-D4D4-4324-B466-3A244BF57788}" srcOrd="1" destOrd="0" presId="urn:microsoft.com/office/officeart/2009/3/layout/HorizontalOrganizationChart"/>
    <dgm:cxn modelId="{81C11762-D06D-4048-932F-24166BEBD6A9}" type="presOf" srcId="{290B79E2-8AB3-4314-AAD3-23FF60CB03E2}" destId="{3C5EDEB4-AA4D-4285-956A-744AB2E5E3EE}" srcOrd="0" destOrd="0" presId="urn:microsoft.com/office/officeart/2009/3/layout/HorizontalOrganizationChart"/>
    <dgm:cxn modelId="{FC28418B-4E31-49E1-8EA5-89BCA7E13337}" srcId="{290B79E2-8AB3-4314-AAD3-23FF60CB03E2}" destId="{5274BE82-A978-400B-8FFB-F66361DC9C99}" srcOrd="1" destOrd="0" parTransId="{44D77505-2240-4D39-BCE3-720CF2C982E5}" sibTransId="{68AE2AEE-742B-4440-8C61-E1988ED945E8}"/>
    <dgm:cxn modelId="{60F8E679-6926-4705-A40B-4FA3A99F772A}" type="presOf" srcId="{5274BE82-A978-400B-8FFB-F66361DC9C99}" destId="{D41D25C6-F297-4792-A0A6-3B92A24BD1FD}" srcOrd="1" destOrd="0" presId="urn:microsoft.com/office/officeart/2009/3/layout/HorizontalOrganizationChart"/>
    <dgm:cxn modelId="{FDC17F32-2576-4DFE-89D4-FDF357021B94}" type="presParOf" srcId="{4C6E82F9-5E26-46C2-BA12-CC5BC77B643D}" destId="{90E27D22-C872-4FFC-98B4-CFAE2E82D8F7}" srcOrd="0" destOrd="0" presId="urn:microsoft.com/office/officeart/2009/3/layout/HorizontalOrganizationChart"/>
    <dgm:cxn modelId="{165EBF6E-4BB6-4D02-AFDA-CA0F58DDE3DD}" type="presParOf" srcId="{90E27D22-C872-4FFC-98B4-CFAE2E82D8F7}" destId="{B5E2E981-DD08-4495-88A7-C5FA8D7DBD31}" srcOrd="0" destOrd="0" presId="urn:microsoft.com/office/officeart/2009/3/layout/HorizontalOrganizationChart"/>
    <dgm:cxn modelId="{1CA57B96-9F71-42D5-80B1-3DC723E5184E}" type="presParOf" srcId="{B5E2E981-DD08-4495-88A7-C5FA8D7DBD31}" destId="{3C5EDEB4-AA4D-4285-956A-744AB2E5E3EE}" srcOrd="0" destOrd="0" presId="urn:microsoft.com/office/officeart/2009/3/layout/HorizontalOrganizationChart"/>
    <dgm:cxn modelId="{50C04D24-C3E4-4A5F-BE68-747E88DCD3C4}" type="presParOf" srcId="{B5E2E981-DD08-4495-88A7-C5FA8D7DBD31}" destId="{CB64BEFB-65F8-420E-9528-C11E72C58242}" srcOrd="1" destOrd="0" presId="urn:microsoft.com/office/officeart/2009/3/layout/HorizontalOrganizationChart"/>
    <dgm:cxn modelId="{0B48701C-F793-4F3A-BAD9-FFC7C3E7B4FC}" type="presParOf" srcId="{90E27D22-C872-4FFC-98B4-CFAE2E82D8F7}" destId="{D5898661-6F26-46A9-923C-09A5944CA7C8}" srcOrd="1" destOrd="0" presId="urn:microsoft.com/office/officeart/2009/3/layout/HorizontalOrganizationChart"/>
    <dgm:cxn modelId="{D09A5674-E3DF-48F0-A5D8-0E9FB37DA048}" type="presParOf" srcId="{D5898661-6F26-46A9-923C-09A5944CA7C8}" destId="{110E9DB0-6F66-4A43-A573-922DC2B8581A}" srcOrd="0" destOrd="0" presId="urn:microsoft.com/office/officeart/2009/3/layout/HorizontalOrganizationChart"/>
    <dgm:cxn modelId="{9DE431F5-063F-4D96-A9DE-6387ADCE75F7}" type="presParOf" srcId="{D5898661-6F26-46A9-923C-09A5944CA7C8}" destId="{C7DBBB94-1848-4A53-AF27-6067F2508CB3}" srcOrd="1" destOrd="0" presId="urn:microsoft.com/office/officeart/2009/3/layout/HorizontalOrganizationChart"/>
    <dgm:cxn modelId="{C4C165D3-0275-44DE-B0EF-E95D9466470D}" type="presParOf" srcId="{C7DBBB94-1848-4A53-AF27-6067F2508CB3}" destId="{23AF5A5E-0D2A-4F92-A581-9F47A8E6CFA8}" srcOrd="0" destOrd="0" presId="urn:microsoft.com/office/officeart/2009/3/layout/HorizontalOrganizationChart"/>
    <dgm:cxn modelId="{3757AB47-6E68-48F0-A964-0C39D6631D5C}" type="presParOf" srcId="{23AF5A5E-0D2A-4F92-A581-9F47A8E6CFA8}" destId="{33F9B611-4DD8-4436-9CA7-B31A71017529}" srcOrd="0" destOrd="0" presId="urn:microsoft.com/office/officeart/2009/3/layout/HorizontalOrganizationChart"/>
    <dgm:cxn modelId="{A744BBB1-D9D9-4A08-B43B-9DA05A52799A}" type="presParOf" srcId="{23AF5A5E-0D2A-4F92-A581-9F47A8E6CFA8}" destId="{1C4D7542-9069-409D-9072-8F18213A18DF}" srcOrd="1" destOrd="0" presId="urn:microsoft.com/office/officeart/2009/3/layout/HorizontalOrganizationChart"/>
    <dgm:cxn modelId="{0D128FB8-FBFC-4511-9B03-A7FED244E864}" type="presParOf" srcId="{C7DBBB94-1848-4A53-AF27-6067F2508CB3}" destId="{FE89D3BC-332C-4941-9A8B-FBCB1CE927CB}" srcOrd="1" destOrd="0" presId="urn:microsoft.com/office/officeart/2009/3/layout/HorizontalOrganizationChart"/>
    <dgm:cxn modelId="{690E366A-9CC2-4EC8-A2D8-D06E13C1E192}" type="presParOf" srcId="{C7DBBB94-1848-4A53-AF27-6067F2508CB3}" destId="{CC0CED13-9032-4DB8-A530-BEC412B29D8F}" srcOrd="2" destOrd="0" presId="urn:microsoft.com/office/officeart/2009/3/layout/HorizontalOrganizationChart"/>
    <dgm:cxn modelId="{54862B9D-F1E3-4A3B-B05F-21E83E15A900}" type="presParOf" srcId="{D5898661-6F26-46A9-923C-09A5944CA7C8}" destId="{0C01886A-B1B7-47CC-AE73-99389072FC70}" srcOrd="2" destOrd="0" presId="urn:microsoft.com/office/officeart/2009/3/layout/HorizontalOrganizationChart"/>
    <dgm:cxn modelId="{42FFD892-E16F-47CF-8636-F51D6FF9ACF1}" type="presParOf" srcId="{D5898661-6F26-46A9-923C-09A5944CA7C8}" destId="{E3B6DD4D-5867-40B7-94D0-561DFEA6BA7B}" srcOrd="3" destOrd="0" presId="urn:microsoft.com/office/officeart/2009/3/layout/HorizontalOrganizationChart"/>
    <dgm:cxn modelId="{B7FE28A7-4664-44AE-8D13-260179C232F6}" type="presParOf" srcId="{E3B6DD4D-5867-40B7-94D0-561DFEA6BA7B}" destId="{ECFB0027-CACD-4EAB-AEF1-552FBCFDEAE8}" srcOrd="0" destOrd="0" presId="urn:microsoft.com/office/officeart/2009/3/layout/HorizontalOrganizationChart"/>
    <dgm:cxn modelId="{8D2A8ADB-F428-4ED9-A887-01A9B23A20CA}" type="presParOf" srcId="{ECFB0027-CACD-4EAB-AEF1-552FBCFDEAE8}" destId="{DA2F5DB1-8FA1-43B2-B726-89D51C34D57B}" srcOrd="0" destOrd="0" presId="urn:microsoft.com/office/officeart/2009/3/layout/HorizontalOrganizationChart"/>
    <dgm:cxn modelId="{C8F08790-1206-42CC-BFD5-8E2BEFB094B7}" type="presParOf" srcId="{ECFB0027-CACD-4EAB-AEF1-552FBCFDEAE8}" destId="{D41D25C6-F297-4792-A0A6-3B92A24BD1FD}" srcOrd="1" destOrd="0" presId="urn:microsoft.com/office/officeart/2009/3/layout/HorizontalOrganizationChart"/>
    <dgm:cxn modelId="{B10FF227-3E31-4156-8D4C-FD27B6A4079F}" type="presParOf" srcId="{E3B6DD4D-5867-40B7-94D0-561DFEA6BA7B}" destId="{9DF9D058-F8AB-44FE-BEC2-B2FCDD99CD2F}" srcOrd="1" destOrd="0" presId="urn:microsoft.com/office/officeart/2009/3/layout/HorizontalOrganizationChart"/>
    <dgm:cxn modelId="{801C369D-27A7-4614-86EF-2E1DA798C8CB}" type="presParOf" srcId="{9DF9D058-F8AB-44FE-BEC2-B2FCDD99CD2F}" destId="{3C732404-D070-4FC1-A255-CC1F7766327D}" srcOrd="0" destOrd="0" presId="urn:microsoft.com/office/officeart/2009/3/layout/HorizontalOrganizationChart"/>
    <dgm:cxn modelId="{75E82D27-D44D-4BD7-8853-9DDD6D2A9125}" type="presParOf" srcId="{9DF9D058-F8AB-44FE-BEC2-B2FCDD99CD2F}" destId="{4460D95D-A213-4860-8758-81E139415E64}" srcOrd="1" destOrd="0" presId="urn:microsoft.com/office/officeart/2009/3/layout/HorizontalOrganizationChart"/>
    <dgm:cxn modelId="{B516E1CD-8ED4-4D3A-9621-FE66269720A6}" type="presParOf" srcId="{4460D95D-A213-4860-8758-81E139415E64}" destId="{7275BC5D-35FF-4C96-9266-957AEC79DC5C}" srcOrd="0" destOrd="0" presId="urn:microsoft.com/office/officeart/2009/3/layout/HorizontalOrganizationChart"/>
    <dgm:cxn modelId="{A48FA525-7D08-4080-8165-5DE5E7A79C1B}" type="presParOf" srcId="{7275BC5D-35FF-4C96-9266-957AEC79DC5C}" destId="{5F23E193-BE5A-4703-834F-4A3BB67563AB}" srcOrd="0" destOrd="0" presId="urn:microsoft.com/office/officeart/2009/3/layout/HorizontalOrganizationChart"/>
    <dgm:cxn modelId="{59539333-5FE9-41B7-BC21-C132E0901D3E}" type="presParOf" srcId="{7275BC5D-35FF-4C96-9266-957AEC79DC5C}" destId="{9BDD5129-D4D4-4324-B466-3A244BF57788}" srcOrd="1" destOrd="0" presId="urn:microsoft.com/office/officeart/2009/3/layout/HorizontalOrganizationChart"/>
    <dgm:cxn modelId="{FB91E1F3-FA03-4AF7-A05A-B2AA38D90A88}" type="presParOf" srcId="{4460D95D-A213-4860-8758-81E139415E64}" destId="{2CE69B98-57DD-40C7-8041-B859EF906BBB}" srcOrd="1" destOrd="0" presId="urn:microsoft.com/office/officeart/2009/3/layout/HorizontalOrganizationChart"/>
    <dgm:cxn modelId="{C17A8EAC-C8EF-4F94-921E-9FE675DB05DC}" type="presParOf" srcId="{4460D95D-A213-4860-8758-81E139415E64}" destId="{723AC7F4-FC60-4603-B485-FC97E7335415}" srcOrd="2" destOrd="0" presId="urn:microsoft.com/office/officeart/2009/3/layout/HorizontalOrganizationChart"/>
    <dgm:cxn modelId="{DB35B9EA-F485-4360-B0E5-039ADC908A4E}" type="presParOf" srcId="{9DF9D058-F8AB-44FE-BEC2-B2FCDD99CD2F}" destId="{7FCF9E82-AC36-49C7-AA7D-1321054C9920}" srcOrd="2" destOrd="0" presId="urn:microsoft.com/office/officeart/2009/3/layout/HorizontalOrganizationChart"/>
    <dgm:cxn modelId="{47FABEAA-F5C8-4FFF-88A8-763DA76A0B4D}" type="presParOf" srcId="{9DF9D058-F8AB-44FE-BEC2-B2FCDD99CD2F}" destId="{E85402AC-B0DE-44F8-93C6-B786B87C1B2F}" srcOrd="3" destOrd="0" presId="urn:microsoft.com/office/officeart/2009/3/layout/HorizontalOrganizationChart"/>
    <dgm:cxn modelId="{1AE3F577-3585-404C-969C-7D8C8E3170F0}" type="presParOf" srcId="{E85402AC-B0DE-44F8-93C6-B786B87C1B2F}" destId="{AEA5241E-DB9A-4E0F-927E-1DF070527A1D}" srcOrd="0" destOrd="0" presId="urn:microsoft.com/office/officeart/2009/3/layout/HorizontalOrganizationChart"/>
    <dgm:cxn modelId="{643E0AAD-FF01-4742-8125-113EC8234D34}" type="presParOf" srcId="{AEA5241E-DB9A-4E0F-927E-1DF070527A1D}" destId="{0A1E2358-ED9E-4A81-A392-753FA3079FBE}" srcOrd="0" destOrd="0" presId="urn:microsoft.com/office/officeart/2009/3/layout/HorizontalOrganizationChart"/>
    <dgm:cxn modelId="{1DBADFB2-A8FC-4A25-A2F1-317E0A3A49D3}" type="presParOf" srcId="{AEA5241E-DB9A-4E0F-927E-1DF070527A1D}" destId="{4F28BF47-43FC-422B-83CB-DCF23F7EB737}" srcOrd="1" destOrd="0" presId="urn:microsoft.com/office/officeart/2009/3/layout/HorizontalOrganizationChart"/>
    <dgm:cxn modelId="{2C8E703F-5A40-4B8E-A840-CB792DF4E3BA}" type="presParOf" srcId="{E85402AC-B0DE-44F8-93C6-B786B87C1B2F}" destId="{EE995370-4652-42D4-8123-E7B5BDE64451}" srcOrd="1" destOrd="0" presId="urn:microsoft.com/office/officeart/2009/3/layout/HorizontalOrganizationChart"/>
    <dgm:cxn modelId="{D50E0F7F-1EC7-49D4-A4F9-07E666F567B0}" type="presParOf" srcId="{E85402AC-B0DE-44F8-93C6-B786B87C1B2F}" destId="{BA3EA26A-9D67-4764-BE9E-FF39C66B6E9B}" srcOrd="2" destOrd="0" presId="urn:microsoft.com/office/officeart/2009/3/layout/HorizontalOrganizationChart"/>
    <dgm:cxn modelId="{C6B7303D-C69E-44DC-9F8E-83CF0EF63B39}" type="presParOf" srcId="{E3B6DD4D-5867-40B7-94D0-561DFEA6BA7B}" destId="{6C605F85-64A3-4415-BA36-691421950A36}" srcOrd="2" destOrd="0" presId="urn:microsoft.com/office/officeart/2009/3/layout/HorizontalOrganizationChart"/>
    <dgm:cxn modelId="{8C88EB07-46A9-4596-A2F4-EAB66CC985B8}" type="presParOf" srcId="{90E27D22-C872-4FFC-98B4-CFAE2E82D8F7}" destId="{0C4E39C2-4D99-4D8F-A8DB-A8A40914343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F9E82-AC36-49C7-AA7D-1321054C9920}">
      <dsp:nvSpPr>
        <dsp:cNvPr id="0" name=""/>
        <dsp:cNvSpPr/>
      </dsp:nvSpPr>
      <dsp:spPr>
        <a:xfrm>
          <a:off x="7795712" y="3011096"/>
          <a:ext cx="182723" cy="767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7441"/>
              </a:lnTo>
              <a:lnTo>
                <a:pt x="182723" y="767441"/>
              </a:lnTo>
            </a:path>
          </a:pathLst>
        </a:custGeom>
        <a:noFill/>
        <a:ln w="12700" cap="flat" cmpd="sng" algn="ctr">
          <a:solidFill>
            <a:srgbClr val="05A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32404-D070-4FC1-A255-CC1F7766327D}">
      <dsp:nvSpPr>
        <dsp:cNvPr id="0" name=""/>
        <dsp:cNvSpPr/>
      </dsp:nvSpPr>
      <dsp:spPr>
        <a:xfrm>
          <a:off x="7795712" y="1128702"/>
          <a:ext cx="180633" cy="1882393"/>
        </a:xfrm>
        <a:custGeom>
          <a:avLst/>
          <a:gdLst/>
          <a:ahLst/>
          <a:cxnLst/>
          <a:rect l="0" t="0" r="0" b="0"/>
          <a:pathLst>
            <a:path>
              <a:moveTo>
                <a:pt x="0" y="1882393"/>
              </a:moveTo>
              <a:lnTo>
                <a:pt x="0" y="0"/>
              </a:lnTo>
              <a:lnTo>
                <a:pt x="180633" y="0"/>
              </a:lnTo>
            </a:path>
          </a:pathLst>
        </a:custGeom>
        <a:noFill/>
        <a:ln w="12700" cap="flat" cmpd="sng" algn="ctr">
          <a:solidFill>
            <a:srgbClr val="05A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1886A-B1B7-47CC-AE73-99389072FC70}">
      <dsp:nvSpPr>
        <dsp:cNvPr id="0" name=""/>
        <dsp:cNvSpPr/>
      </dsp:nvSpPr>
      <dsp:spPr>
        <a:xfrm>
          <a:off x="3073805" y="1666458"/>
          <a:ext cx="566049" cy="134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1162" y="0"/>
              </a:lnTo>
              <a:lnTo>
                <a:pt x="381162" y="1344638"/>
              </a:lnTo>
              <a:lnTo>
                <a:pt x="566049" y="1344638"/>
              </a:lnTo>
            </a:path>
          </a:pathLst>
        </a:custGeom>
        <a:noFill/>
        <a:ln w="12700" cap="flat" cmpd="sng" algn="ctr">
          <a:solidFill>
            <a:srgbClr val="05A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E9DB0-6F66-4A43-A573-922DC2B8581A}">
      <dsp:nvSpPr>
        <dsp:cNvPr id="0" name=""/>
        <dsp:cNvSpPr/>
      </dsp:nvSpPr>
      <dsp:spPr>
        <a:xfrm>
          <a:off x="3073805" y="1042212"/>
          <a:ext cx="550241" cy="624245"/>
        </a:xfrm>
        <a:custGeom>
          <a:avLst/>
          <a:gdLst/>
          <a:ahLst/>
          <a:cxnLst/>
          <a:rect l="0" t="0" r="0" b="0"/>
          <a:pathLst>
            <a:path>
              <a:moveTo>
                <a:pt x="0" y="624245"/>
              </a:moveTo>
              <a:lnTo>
                <a:pt x="365354" y="624245"/>
              </a:lnTo>
              <a:lnTo>
                <a:pt x="365354" y="0"/>
              </a:lnTo>
              <a:lnTo>
                <a:pt x="550241" y="0"/>
              </a:lnTo>
            </a:path>
          </a:pathLst>
        </a:custGeom>
        <a:noFill/>
        <a:ln w="12700" cap="flat" cmpd="sng" algn="ctr">
          <a:solidFill>
            <a:srgbClr val="05A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EDEB4-AA4D-4285-956A-744AB2E5E3EE}">
      <dsp:nvSpPr>
        <dsp:cNvPr id="0" name=""/>
        <dsp:cNvSpPr/>
      </dsp:nvSpPr>
      <dsp:spPr>
        <a:xfrm>
          <a:off x="0" y="460458"/>
          <a:ext cx="3073805" cy="2412000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Образовательная модель предметной области «Родной язык и родная литература» может быть реализована в 2020/21 учебном году в двух формах:</a:t>
          </a:r>
          <a:endParaRPr lang="ru-RU" sz="2000" b="1" kern="1200" dirty="0"/>
        </a:p>
      </dsp:txBody>
      <dsp:txXfrm>
        <a:off x="0" y="460458"/>
        <a:ext cx="3073805" cy="2412000"/>
      </dsp:txXfrm>
    </dsp:sp>
    <dsp:sp modelId="{33F9B611-4DD8-4436-9CA7-B31A71017529}">
      <dsp:nvSpPr>
        <dsp:cNvPr id="0" name=""/>
        <dsp:cNvSpPr/>
      </dsp:nvSpPr>
      <dsp:spPr>
        <a:xfrm>
          <a:off x="3624047" y="139015"/>
          <a:ext cx="4108471" cy="1806393"/>
        </a:xfrm>
        <a:prstGeom prst="rect">
          <a:avLst/>
        </a:prstGeom>
        <a:solidFill>
          <a:srgbClr val="C5E8E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 случае </a:t>
          </a:r>
          <a:r>
            <a:rPr lang="ru-RU" sz="1400" b="1" i="1" kern="1200" dirty="0" smtClean="0">
              <a:solidFill>
                <a:schemeClr val="tx1"/>
              </a:solidFill>
            </a:rPr>
            <a:t>выбора</a:t>
          </a:r>
          <a:r>
            <a:rPr lang="ru-RU" sz="1400" b="1" kern="1200" dirty="0" smtClean="0">
              <a:solidFill>
                <a:schemeClr val="tx1"/>
              </a:solidFill>
            </a:rPr>
            <a:t> </a:t>
          </a:r>
          <a:r>
            <a:rPr lang="ru-RU" sz="1400" kern="1200" dirty="0" smtClean="0">
              <a:solidFill>
                <a:schemeClr val="tx1"/>
              </a:solidFill>
            </a:rPr>
            <a:t>родителями/законными представителями обучающихся русского языка как родного, программа учебного курса строится по УМК «Русский родной язык» для 5-9 классов под редакцией Александровой О.М., Загоровской О.В., Богданова С.И., Вербицкой Л.А., Гостевой Ю.Н., </a:t>
          </a:r>
          <a:r>
            <a:rPr lang="ru-RU" sz="1400" kern="1200" dirty="0" err="1" smtClean="0">
              <a:solidFill>
                <a:schemeClr val="tx1"/>
              </a:solidFill>
            </a:rPr>
            <a:t>Добротиной</a:t>
          </a:r>
          <a:r>
            <a:rPr lang="ru-RU" sz="1400" kern="1200" dirty="0" smtClean="0">
              <a:solidFill>
                <a:schemeClr val="tx1"/>
              </a:solidFill>
            </a:rPr>
            <a:t> И.Н., </a:t>
          </a:r>
          <a:r>
            <a:rPr lang="ru-RU" sz="1400" kern="1200" dirty="0" err="1" smtClean="0">
              <a:solidFill>
                <a:schemeClr val="tx1"/>
              </a:solidFill>
            </a:rPr>
            <a:t>Нарушевича</a:t>
          </a:r>
          <a:r>
            <a:rPr lang="ru-RU" sz="1400" kern="1200" dirty="0" smtClean="0">
              <a:solidFill>
                <a:schemeClr val="tx1"/>
              </a:solidFill>
            </a:rPr>
            <a:t> А.Г., Казаковой Е.И., Васильевых И.П.</a:t>
          </a:r>
          <a:endParaRPr lang="ru-RU" sz="800" kern="1200" dirty="0">
            <a:solidFill>
              <a:schemeClr val="tx1"/>
            </a:solidFill>
          </a:endParaRPr>
        </a:p>
      </dsp:txBody>
      <dsp:txXfrm>
        <a:off x="3624047" y="139015"/>
        <a:ext cx="4108471" cy="1806393"/>
      </dsp:txXfrm>
    </dsp:sp>
    <dsp:sp modelId="{DA2F5DB1-8FA1-43B2-B726-89D51C34D57B}">
      <dsp:nvSpPr>
        <dsp:cNvPr id="0" name=""/>
        <dsp:cNvSpPr/>
      </dsp:nvSpPr>
      <dsp:spPr>
        <a:xfrm>
          <a:off x="3639855" y="2388677"/>
          <a:ext cx="4155857" cy="1244839"/>
        </a:xfrm>
        <a:prstGeom prst="rect">
          <a:avLst/>
        </a:prstGeom>
        <a:solidFill>
          <a:srgbClr val="C5E8E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 связи с отсутствием в ФПУ учебников по предмету «Родная литература» рекомендуем образовательную модель, представляющую собой </a:t>
          </a:r>
          <a:r>
            <a:rPr lang="ru-RU" sz="1400" i="1" kern="1200" dirty="0" smtClean="0">
              <a:solidFill>
                <a:schemeClr val="tx1"/>
              </a:solidFill>
            </a:rPr>
            <a:t>интеграцию</a:t>
          </a:r>
          <a:r>
            <a:rPr lang="ru-RU" sz="1400" kern="1200" dirty="0" smtClean="0">
              <a:solidFill>
                <a:schemeClr val="tx1"/>
              </a:solidFill>
            </a:rPr>
            <a:t> </a:t>
          </a:r>
          <a:r>
            <a:rPr lang="ru-RU" sz="1400" i="1" kern="1200" dirty="0" smtClean="0">
              <a:solidFill>
                <a:schemeClr val="tx1"/>
              </a:solidFill>
            </a:rPr>
            <a:t>содержания</a:t>
          </a:r>
          <a:r>
            <a:rPr lang="ru-RU" sz="1400" kern="1200" dirty="0" smtClean="0">
              <a:solidFill>
                <a:schemeClr val="tx1"/>
              </a:solidFill>
            </a:rPr>
            <a:t> учебной области «Родная литература» в предметную область «Литература» за счет: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39855" y="2388677"/>
        <a:ext cx="4155857" cy="1244839"/>
      </dsp:txXfrm>
    </dsp:sp>
    <dsp:sp modelId="{5F23E193-BE5A-4703-834F-4A3BB67563AB}">
      <dsp:nvSpPr>
        <dsp:cNvPr id="0" name=""/>
        <dsp:cNvSpPr/>
      </dsp:nvSpPr>
      <dsp:spPr>
        <a:xfrm>
          <a:off x="7976346" y="0"/>
          <a:ext cx="3476175" cy="225740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</a:rPr>
            <a:t>Расширения</a:t>
          </a:r>
          <a:r>
            <a:rPr lang="ru-RU" sz="1400" kern="1200" dirty="0" smtClean="0">
              <a:solidFill>
                <a:schemeClr val="tx1"/>
              </a:solidFill>
            </a:rPr>
            <a:t> учебного материала </a:t>
          </a:r>
          <a:r>
            <a:rPr lang="ru-RU" sz="1400" i="1" kern="1200" dirty="0" smtClean="0">
              <a:solidFill>
                <a:schemeClr val="tx1"/>
              </a:solidFill>
            </a:rPr>
            <a:t>вопросами региональной и краеведческой направленностей</a:t>
          </a:r>
          <a:r>
            <a:rPr lang="ru-RU" sz="1400" kern="1200" dirty="0" smtClean="0">
              <a:solidFill>
                <a:schemeClr val="tx1"/>
              </a:solidFill>
            </a:rPr>
            <a:t>, в целях создания условий для формирования знаний обучающихся по родной русской литературе. Учебный материал по литературе расширяется произведениями писателей и поэтов Томской области и сибирского региона в целом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7976346" y="0"/>
        <a:ext cx="3476175" cy="2257405"/>
      </dsp:txXfrm>
    </dsp:sp>
    <dsp:sp modelId="{0A1E2358-ED9E-4A81-A392-753FA3079FBE}">
      <dsp:nvSpPr>
        <dsp:cNvPr id="0" name=""/>
        <dsp:cNvSpPr/>
      </dsp:nvSpPr>
      <dsp:spPr>
        <a:xfrm>
          <a:off x="7978435" y="2428538"/>
          <a:ext cx="3474086" cy="269999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 целях </a:t>
          </a:r>
          <a:r>
            <a:rPr lang="ru-RU" sz="1400" i="1" kern="1200" dirty="0" smtClean="0">
              <a:solidFill>
                <a:schemeClr val="tx1"/>
              </a:solidFill>
            </a:rPr>
            <a:t>углубления</a:t>
          </a:r>
          <a:r>
            <a:rPr lang="ru-RU" sz="1400" kern="1200" dirty="0" smtClean="0">
              <a:solidFill>
                <a:schemeClr val="tx1"/>
              </a:solidFill>
            </a:rPr>
            <a:t> учебного материала по литературе возможно также расширение разделов «Устное народное творчество», «Древнерусская литература» за счет включения сибирского фольклора. Кроме того, расширение возможно за счет включения в список изучаемых произведений книг региональных авторов с последующим анализом художественных текстов в ту часть программы, которая формируется образовательной организацией и учителем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7978435" y="2428538"/>
        <a:ext cx="3474086" cy="269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0C88F-A98C-4939-AC86-1FCCF101C29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56D59-ED2F-4F28-9C5D-F2FAA0B8F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390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F2B7C-5DE0-4D1B-BAA3-5BB96247ED5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FC828-7F40-4FB2-9883-DBE0E28E1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7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688E-B6CB-4BD1-8059-CA3712ADA3A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436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688E-B6CB-4BD1-8059-CA3712ADA3A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4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Распределение учащихся по уровням грамотности свидетельствует о более высоких результатах Томской области по читательской грамотности по сравнению со страной в целом, остальные результаты - сопоставимы с российскими.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688E-B6CB-4BD1-8059-CA3712ADA3A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4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.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688E-B6CB-4BD1-8059-CA3712ADA3A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20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688E-B6CB-4BD1-8059-CA3712ADA3A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27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688E-B6CB-4BD1-8059-CA3712ADA3A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0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49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6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1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13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35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71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9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0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53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3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0F4EA-FC38-496F-8A04-7669A4C8416A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B20E7-CEE9-45CC-AF93-3F9B1AEE6F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1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gosreestr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raex-a.ru/" TargetMode="Externa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0.png"/><Relationship Id="rId7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273-&#1092;&#1079;.&#1088;&#1092;/voprosy_i_otvety/po-prezhnemu-zakonodatelstvu-ob-obrazovanii-v-obshcheobrazovatelnyh-uchrezhdeniya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sobr.ru/question/3091951203-qqess1-15-m12-otvetstvennost-oo-za-realizatsiyu-ne-v-polnom-obeme-obrazovatelnyh-programm" TargetMode="Externa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obr.ru/question/3091951203-qqess1-15-m12-otvetstvennost-oo-za-realizatsiyu-ne-v-polnom-obeme-obrazovatelnyh-program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hyperlink" Target="https://mosmetod.ru/metodicheskoe-prostranstvo/srednyaya-i-starshaya-shkola/biologiya/fgossi/fgos-soo-izmeneniya-ot-29-06-2017-prikaz-moin-613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smetod.ru/metodicheskoe-prostranstvo/srednyaya-i-starshaya-shkola/biologiya/fgossi/fgos-soo-izmeneniya-ot-29-06-2017-prikaz-moin-613.htm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2"/>
          <a:stretch/>
        </p:blipFill>
        <p:spPr>
          <a:xfrm>
            <a:off x="1" y="0"/>
            <a:ext cx="2009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1"/>
          <a:stretch/>
        </p:blipFill>
        <p:spPr>
          <a:xfrm>
            <a:off x="2700069" y="0"/>
            <a:ext cx="949193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0842"/>
          <a:stretch/>
        </p:blipFill>
        <p:spPr>
          <a:xfrm>
            <a:off x="2009955" y="-594"/>
            <a:ext cx="1026543" cy="685859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453500" y="4304999"/>
            <a:ext cx="7738500" cy="15841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714" y="4157932"/>
            <a:ext cx="7530676" cy="1880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102" y="623689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16.06.2020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03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2"/>
          <a:stretch/>
        </p:blipFill>
        <p:spPr>
          <a:xfrm>
            <a:off x="1" y="0"/>
            <a:ext cx="2009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1"/>
          <a:stretch/>
        </p:blipFill>
        <p:spPr>
          <a:xfrm>
            <a:off x="2700069" y="0"/>
            <a:ext cx="949193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0842"/>
          <a:stretch/>
        </p:blipFill>
        <p:spPr>
          <a:xfrm>
            <a:off x="2009955" y="-594"/>
            <a:ext cx="1026543" cy="685859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453500" y="4304999"/>
            <a:ext cx="7738500" cy="15841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Разъяснения по вопросам изучения отдельных предметов в общеобразовательных </a:t>
            </a:r>
          </a:p>
          <a:p>
            <a:pPr algn="ctr"/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организациях Томской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87367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773927" y="873258"/>
            <a:ext cx="11240219" cy="698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4425" y="166473"/>
            <a:ext cx="974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95D6B"/>
                </a:solidFill>
              </a:rPr>
              <a:t>Разъяснения по вопросам изучения родного языка </a:t>
            </a:r>
            <a:br>
              <a:rPr lang="ru-RU" sz="2800" b="1" dirty="0">
                <a:solidFill>
                  <a:srgbClr val="095D6B"/>
                </a:solidFill>
              </a:rPr>
            </a:br>
            <a:r>
              <a:rPr lang="ru-RU" sz="2800" b="1" dirty="0">
                <a:solidFill>
                  <a:srgbClr val="095D6B"/>
                </a:solidFill>
              </a:rPr>
              <a:t>(русского языка) и родной литературы</a:t>
            </a:r>
          </a:p>
        </p:txBody>
      </p:sp>
      <p:graphicFrame>
        <p:nvGraphicFramePr>
          <p:cNvPr id="13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36151"/>
              </p:ext>
            </p:extLst>
          </p:nvPr>
        </p:nvGraphicFramePr>
        <p:xfrm>
          <a:off x="304800" y="1463041"/>
          <a:ext cx="11452522" cy="549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04800" y="6097435"/>
            <a:ext cx="3277985" cy="5232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Щетинин Р.Б.,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к. фил.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наук,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доцент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КНППМиМСП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5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1466491" y="734171"/>
            <a:ext cx="10558732" cy="655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77080" y="322281"/>
            <a:ext cx="9248143" cy="917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95D6B"/>
                </a:solidFill>
                <a:latin typeface="+mn-lt"/>
              </a:rPr>
              <a:t>Разъяснения по вопросам изучения ОБЖ</a:t>
            </a:r>
            <a:br>
              <a:rPr lang="ru-RU" b="1" dirty="0">
                <a:solidFill>
                  <a:srgbClr val="095D6B"/>
                </a:solidFill>
                <a:latin typeface="+mn-lt"/>
              </a:rPr>
            </a:br>
            <a:endParaRPr lang="ru-RU" b="1" dirty="0">
              <a:solidFill>
                <a:srgbClr val="095D6B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919010"/>
              </p:ext>
            </p:extLst>
          </p:nvPr>
        </p:nvGraphicFramePr>
        <p:xfrm>
          <a:off x="320169" y="1305684"/>
          <a:ext cx="607035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43">
                  <a:extLst>
                    <a:ext uri="{9D8B030D-6E8A-4147-A177-3AD203B41FA5}">
                      <a16:colId xmlns:a16="http://schemas.microsoft.com/office/drawing/2014/main" val="3060761208"/>
                    </a:ext>
                  </a:extLst>
                </a:gridCol>
                <a:gridCol w="3174714">
                  <a:extLst>
                    <a:ext uri="{9D8B030D-6E8A-4147-A177-3AD203B41FA5}">
                      <a16:colId xmlns:a16="http://schemas.microsoft.com/office/drawing/2014/main" val="4142147595"/>
                    </a:ext>
                  </a:extLst>
                </a:gridCol>
              </a:tblGrid>
              <a:tr h="3082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ФГОС ООО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ФГОС СОО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234"/>
                  </a:ext>
                </a:extLst>
              </a:tr>
              <a:tr h="51936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  <a:cs typeface="Times New Roman" panose="02020603050405020304" pitchFamily="18" charset="0"/>
                        </a:rPr>
                        <a:t>Обязательная часть: 8-9 классы</a:t>
                      </a:r>
                    </a:p>
                    <a:p>
                      <a:r>
                        <a:rPr lang="ru-RU" sz="1600" dirty="0" smtClean="0">
                          <a:latin typeface="+mn-lt"/>
                          <a:cs typeface="Times New Roman" panose="02020603050405020304" pitchFamily="18" charset="0"/>
                        </a:rPr>
                        <a:t>ЧФУОО: 5-7 классы 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  <a:cs typeface="Times New Roman" panose="02020603050405020304" pitchFamily="18" charset="0"/>
                        </a:rPr>
                        <a:t>Обязательная часть:  10-11 классы</a:t>
                      </a:r>
                    </a:p>
                    <a:p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3447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5159" t="36133" r="75518" b="28559"/>
          <a:stretch/>
        </p:blipFill>
        <p:spPr>
          <a:xfrm>
            <a:off x="320169" y="2326730"/>
            <a:ext cx="1785895" cy="21503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4983" t="36150" r="75596" b="27360"/>
          <a:stretch/>
        </p:blipFill>
        <p:spPr>
          <a:xfrm>
            <a:off x="2429096" y="2312868"/>
            <a:ext cx="1852501" cy="21842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5282" t="35350" r="75968" b="29596"/>
          <a:stretch/>
        </p:blipFill>
        <p:spPr>
          <a:xfrm>
            <a:off x="4662526" y="2326730"/>
            <a:ext cx="1728000" cy="2146154"/>
          </a:xfrm>
          <a:prstGeom prst="rect">
            <a:avLst/>
          </a:prstGeom>
        </p:spPr>
      </p:pic>
      <p:sp>
        <p:nvSpPr>
          <p:cNvPr id="14" name="Левая фигурная скобка 13"/>
          <p:cNvSpPr/>
          <p:nvPr/>
        </p:nvSpPr>
        <p:spPr>
          <a:xfrm rot="16200000">
            <a:off x="3221559" y="1662463"/>
            <a:ext cx="418046" cy="6393156"/>
          </a:xfrm>
          <a:prstGeom prst="leftBrace">
            <a:avLst>
              <a:gd name="adj1" fmla="val 8333"/>
              <a:gd name="adj2" fmla="val 5013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92580" y="4507233"/>
            <a:ext cx="5086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cs typeface="Arial" panose="020B0604020202020204" pitchFamily="34" charset="0"/>
              </a:rPr>
              <a:t>Н.Ф.Виноградова</a:t>
            </a:r>
            <a:r>
              <a:rPr lang="ru-RU" sz="1400" dirty="0" smtClean="0">
                <a:cs typeface="Arial" panose="020B0604020202020204" pitchFamily="34" charset="0"/>
              </a:rPr>
              <a:t>, </a:t>
            </a:r>
            <a:r>
              <a:rPr lang="ru-RU" sz="1400" dirty="0" err="1" smtClean="0">
                <a:cs typeface="Arial" panose="020B0604020202020204" pitchFamily="34" charset="0"/>
              </a:rPr>
              <a:t>Д.В.Смирнов</a:t>
            </a:r>
            <a:r>
              <a:rPr lang="ru-RU" sz="1400" dirty="0" smtClean="0">
                <a:cs typeface="Arial" panose="020B0604020202020204" pitchFamily="34" charset="0"/>
              </a:rPr>
              <a:t>, </a:t>
            </a:r>
            <a:r>
              <a:rPr lang="ru-RU" sz="1400" dirty="0" err="1">
                <a:cs typeface="Arial" panose="020B0604020202020204" pitchFamily="34" charset="0"/>
              </a:rPr>
              <a:t>Л.В.Сидоренко</a:t>
            </a:r>
            <a:r>
              <a:rPr lang="ru-RU" sz="1400" dirty="0">
                <a:cs typeface="Arial" panose="020B0604020202020204" pitchFamily="34" charset="0"/>
              </a:rPr>
              <a:t>, </a:t>
            </a:r>
            <a:r>
              <a:rPr lang="ru-RU" sz="1400" dirty="0" err="1">
                <a:cs typeface="Arial" panose="020B0604020202020204" pitchFamily="34" charset="0"/>
              </a:rPr>
              <a:t>А.Б.Таранин</a:t>
            </a:r>
            <a:endParaRPr lang="ru-RU" sz="1400" dirty="0">
              <a:cs typeface="Arial" panose="020B0604020202020204" pitchFamily="34" charset="0"/>
            </a:endParaRPr>
          </a:p>
          <a:p>
            <a:r>
              <a:rPr lang="ru-RU" sz="1400" dirty="0" smtClean="0">
                <a:cs typeface="Arial" panose="020B0604020202020204" pitchFamily="34" charset="0"/>
              </a:rPr>
              <a:t>          </a:t>
            </a:r>
            <a:endParaRPr lang="ru-RU" sz="1400" dirty="0">
              <a:cs typeface="Arial" panose="020B0604020202020204" pitchFamily="34" charset="0"/>
            </a:endParaRPr>
          </a:p>
          <a:p>
            <a:r>
              <a:rPr lang="ru-RU" sz="1400" dirty="0" smtClean="0">
                <a:cs typeface="Arial" panose="020B0604020202020204" pitchFamily="34" charset="0"/>
              </a:rPr>
              <a:t>     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38318" y="4501529"/>
            <a:ext cx="1844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С.В. Ким,  </a:t>
            </a:r>
            <a:r>
              <a:rPr lang="ru-RU" sz="1400" dirty="0" err="1">
                <a:cs typeface="Times New Roman" panose="02020603050405020304" pitchFamily="18" charset="0"/>
              </a:rPr>
              <a:t>В.А.Горский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6118" y="5069257"/>
            <a:ext cx="3833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ru-RU" dirty="0" smtClean="0">
                <a:cs typeface="Times New Roman" panose="02020603050405020304" pitchFamily="18" charset="0"/>
              </a:rPr>
              <a:t>Федеральный перечень учебников 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517" y="5881309"/>
            <a:ext cx="160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anose="02020603050405020304" pitchFamily="18" charset="0"/>
              </a:rPr>
              <a:t>Использовали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9674" y="5614835"/>
            <a:ext cx="57763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В.В. Поляков, М.М. Кузнецов, В.В. Марков, В.Н. </a:t>
            </a:r>
            <a:r>
              <a:rPr lang="ru-RU" sz="1400" dirty="0" err="1">
                <a:cs typeface="Times New Roman" panose="02020603050405020304" pitchFamily="18" charset="0"/>
              </a:rPr>
              <a:t>Латчук</a:t>
            </a:r>
            <a:endParaRPr lang="ru-RU" sz="1400" dirty="0">
              <a:cs typeface="Times New Roman" panose="02020603050405020304" pitchFamily="18" charset="0"/>
            </a:endParaRPr>
          </a:p>
          <a:p>
            <a:r>
              <a:rPr lang="ru-RU" sz="1400" dirty="0">
                <a:cs typeface="Times New Roman" panose="02020603050405020304" pitchFamily="18" charset="0"/>
              </a:rPr>
              <a:t>А.Г. Маслов, В.В. Марков, В.Н. </a:t>
            </a:r>
            <a:r>
              <a:rPr lang="ru-RU" sz="1400" dirty="0" err="1">
                <a:cs typeface="Times New Roman" panose="02020603050405020304" pitchFamily="18" charset="0"/>
              </a:rPr>
              <a:t>Латчук</a:t>
            </a:r>
            <a:r>
              <a:rPr lang="ru-RU" sz="1400" dirty="0">
                <a:cs typeface="Times New Roman" panose="02020603050405020304" pitchFamily="18" charset="0"/>
              </a:rPr>
              <a:t>, М.И. Кузнецов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С.Н. </a:t>
            </a:r>
            <a:r>
              <a:rPr lang="ru-RU" sz="1400" dirty="0" err="1">
                <a:cs typeface="Times New Roman" panose="02020603050405020304" pitchFamily="18" charset="0"/>
              </a:rPr>
              <a:t>Вангородский</a:t>
            </a:r>
            <a:r>
              <a:rPr lang="ru-RU" sz="1400" dirty="0">
                <a:cs typeface="Times New Roman" panose="02020603050405020304" pitchFamily="18" charset="0"/>
              </a:rPr>
              <a:t>, М.И. Кузнецов, В.Н. </a:t>
            </a:r>
            <a:r>
              <a:rPr lang="ru-RU" sz="1400" dirty="0" err="1">
                <a:cs typeface="Times New Roman" panose="02020603050405020304" pitchFamily="18" charset="0"/>
              </a:rPr>
              <a:t>Латчук</a:t>
            </a:r>
            <a:r>
              <a:rPr lang="ru-RU" sz="1400" dirty="0">
                <a:cs typeface="Times New Roman" panose="02020603050405020304" pitchFamily="18" charset="0"/>
              </a:rPr>
              <a:t>, В.В. Марков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А.Т. Смирнов, Б.О. Хренников</a:t>
            </a:r>
          </a:p>
        </p:txBody>
      </p:sp>
      <p:sp>
        <p:nvSpPr>
          <p:cNvPr id="20" name="Левая фигурная скобка 19"/>
          <p:cNvSpPr/>
          <p:nvPr/>
        </p:nvSpPr>
        <p:spPr>
          <a:xfrm>
            <a:off x="1735447" y="5581095"/>
            <a:ext cx="292552" cy="969760"/>
          </a:xfrm>
          <a:prstGeom prst="leftBrace">
            <a:avLst>
              <a:gd name="adj1" fmla="val 11909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597862"/>
              </p:ext>
            </p:extLst>
          </p:nvPr>
        </p:nvGraphicFramePr>
        <p:xfrm>
          <a:off x="6668584" y="1189431"/>
          <a:ext cx="5317771" cy="4908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965">
                  <a:extLst>
                    <a:ext uri="{9D8B030D-6E8A-4147-A177-3AD203B41FA5}">
                      <a16:colId xmlns:a16="http://schemas.microsoft.com/office/drawing/2014/main" val="3060761208"/>
                    </a:ext>
                  </a:extLst>
                </a:gridCol>
                <a:gridCol w="4489806">
                  <a:extLst>
                    <a:ext uri="{9D8B030D-6E8A-4147-A177-3AD203B41FA5}">
                      <a16:colId xmlns:a16="http://schemas.microsoft.com/office/drawing/2014/main" val="4142147595"/>
                    </a:ext>
                  </a:extLst>
                </a:gridCol>
              </a:tblGrid>
              <a:tr h="30822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Безопасность и защита человека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в опасных и чрезвычайных ситуациях.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234"/>
                  </a:ext>
                </a:extLst>
              </a:tr>
              <a:tr h="51936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4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Раздел I.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Обеспечение личной безопасности в повседневной жизни.</a:t>
                      </a:r>
                      <a:endParaRPr lang="ru-RU" sz="12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34472"/>
                  </a:ext>
                </a:extLst>
              </a:tr>
              <a:tr h="51936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Раздел I.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Национальная безопасность в России, в современном мире.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200" b="0" dirty="0" smtClean="0">
                          <a:latin typeface="+mn-lt"/>
                          <a:cs typeface="Times New Roman" panose="02020603050405020304" pitchFamily="18" charset="0"/>
                        </a:rPr>
                        <a:t>II.</a:t>
                      </a:r>
                      <a:endParaRPr lang="ru-RU" sz="12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Чрезвычайные ситуации</a:t>
                      </a:r>
                      <a:r>
                        <a:rPr lang="ru-RU" sz="1200" b="0" baseline="0" dirty="0" smtClean="0">
                          <a:latin typeface="+mn-lt"/>
                          <a:cs typeface="Times New Roman" panose="02020603050405020304" pitchFamily="18" charset="0"/>
                        </a:rPr>
                        <a:t> мирного и военного времени и национальная безопасность России.</a:t>
                      </a:r>
                      <a:endParaRPr lang="en-US" sz="12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200" b="0" dirty="0" smtClean="0">
                          <a:latin typeface="+mn-lt"/>
                          <a:cs typeface="Times New Roman" panose="02020603050405020304" pitchFamily="18" charset="0"/>
                        </a:rPr>
                        <a:t>III.</a:t>
                      </a:r>
                      <a:endParaRPr lang="ru-RU" sz="12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Организационные основы по защите населения</a:t>
                      </a:r>
                      <a:r>
                        <a:rPr lang="ru-RU" sz="1200" b="0" baseline="0" dirty="0" smtClean="0">
                          <a:latin typeface="+mn-lt"/>
                          <a:cs typeface="Times New Roman" panose="02020603050405020304" pitchFamily="18" charset="0"/>
                        </a:rPr>
                        <a:t> страны от чрезвычайных ситуаций мирного и военного времени.</a:t>
                      </a:r>
                      <a:endParaRPr lang="ru-RU" sz="12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433438"/>
                  </a:ext>
                </a:extLst>
              </a:tr>
              <a:tr h="51936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10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Научные основы обеспечения безопасности жизнедеятельности человека в современной среде обитания.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Законодательные основы обеспечения безопасности личности, общества, государства.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Организационные основы защиты населения и территорий России в чрезвычайных ситуациях.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Чрезвычайные ситуации военного характера и безопасность.</a:t>
                      </a: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326801"/>
                  </a:ext>
                </a:extLst>
              </a:tr>
              <a:tr h="51936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11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Научные основы формирования культуры безопасности жизнедеятельности человека в современной среде обитания.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Комплекс мер взаимной ответственности личности, общества, государства по обеспечению безопасности.</a:t>
                      </a: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318618"/>
                  </a:ext>
                </a:extLst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8629763" y="6197587"/>
            <a:ext cx="3277985" cy="5232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Бланк В.С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преподаватель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КНППМиМСП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1462821" y="754557"/>
            <a:ext cx="10558732" cy="655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122377"/>
            <a:ext cx="1362974" cy="106967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51739" y="347302"/>
            <a:ext cx="10340261" cy="917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95D6B"/>
                </a:solidFill>
                <a:latin typeface="+mn-lt"/>
              </a:rPr>
              <a:t>Обновление содержания предметной области «Технология» </a:t>
            </a:r>
            <a:r>
              <a:rPr lang="ru-RU" b="1" dirty="0">
                <a:solidFill>
                  <a:srgbClr val="095D6B"/>
                </a:solidFill>
                <a:latin typeface="+mn-lt"/>
              </a:rPr>
              <a:t/>
            </a:r>
            <a:br>
              <a:rPr lang="ru-RU" b="1" dirty="0">
                <a:solidFill>
                  <a:srgbClr val="095D6B"/>
                </a:solidFill>
                <a:latin typeface="+mn-lt"/>
              </a:rPr>
            </a:br>
            <a:endParaRPr lang="ru-RU" b="1" dirty="0">
              <a:solidFill>
                <a:srgbClr val="095D6B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01" y="1222821"/>
            <a:ext cx="11613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Clr>
                <a:srgbClr val="0F9BB2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1600" b="1" dirty="0" smtClean="0"/>
              <a:t>Примерная основная образовательная программа основного общего образования в части предметной области «Технология» (в редакции протокола №1/20 от 04.02.2020 </a:t>
            </a:r>
            <a:r>
              <a:rPr lang="ru-RU" sz="1600" dirty="0" smtClean="0"/>
              <a:t>Федерального учебно-методического объединения по общему образованию) </a:t>
            </a:r>
            <a:r>
              <a:rPr lang="en-US" sz="1600" dirty="0">
                <a:hlinkClick r:id="rId4"/>
              </a:rPr>
              <a:t>https://fgosreestr.ru</a:t>
            </a:r>
            <a:r>
              <a:rPr lang="en-US" sz="1600" dirty="0" smtClean="0">
                <a:hlinkClick r:id="rId4"/>
              </a:rPr>
              <a:t>/</a:t>
            </a:r>
            <a:r>
              <a:rPr lang="ru-RU" sz="1600" dirty="0" smtClean="0"/>
              <a:t> </a:t>
            </a:r>
          </a:p>
          <a:p>
            <a:pPr marL="180000" indent="-180000" algn="just">
              <a:buClr>
                <a:srgbClr val="0F9BB2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1600" b="1" dirty="0" smtClean="0"/>
              <a:t>Методические рекомендации </a:t>
            </a:r>
            <a:r>
              <a:rPr lang="ru-RU" sz="1600" dirty="0" smtClean="0"/>
              <a:t>для руководителей и педагогических работников общеобразовательных организаций </a:t>
            </a:r>
            <a:r>
              <a:rPr lang="ru-RU" sz="1600" b="1" dirty="0" smtClean="0"/>
              <a:t>по работе с обновлённой примерной основной образовательной программой по предметной области «Технологии»</a:t>
            </a:r>
            <a:r>
              <a:rPr lang="ru-RU" sz="1600" dirty="0" smtClean="0"/>
              <a:t>, утверждены Заместителем Министра просвещения Российской Федерации от 28.02.2020 №МР-26/02вн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38616"/>
              </p:ext>
            </p:extLst>
          </p:nvPr>
        </p:nvGraphicFramePr>
        <p:xfrm>
          <a:off x="324357" y="3041544"/>
          <a:ext cx="6267636" cy="23865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93538">
                  <a:extLst>
                    <a:ext uri="{9D8B030D-6E8A-4147-A177-3AD203B41FA5}">
                      <a16:colId xmlns:a16="http://schemas.microsoft.com/office/drawing/2014/main" val="2139395451"/>
                    </a:ext>
                  </a:extLst>
                </a:gridCol>
                <a:gridCol w="1889334">
                  <a:extLst>
                    <a:ext uri="{9D8B030D-6E8A-4147-A177-3AD203B41FA5}">
                      <a16:colId xmlns:a16="http://schemas.microsoft.com/office/drawing/2014/main" val="2733987574"/>
                    </a:ext>
                  </a:extLst>
                </a:gridCol>
                <a:gridCol w="382386">
                  <a:extLst>
                    <a:ext uri="{9D8B030D-6E8A-4147-A177-3AD203B41FA5}">
                      <a16:colId xmlns:a16="http://schemas.microsoft.com/office/drawing/2014/main" val="669948166"/>
                    </a:ext>
                  </a:extLst>
                </a:gridCol>
                <a:gridCol w="357447">
                  <a:extLst>
                    <a:ext uri="{9D8B030D-6E8A-4147-A177-3AD203B41FA5}">
                      <a16:colId xmlns:a16="http://schemas.microsoft.com/office/drawing/2014/main" val="1864209768"/>
                    </a:ext>
                  </a:extLst>
                </a:gridCol>
                <a:gridCol w="407323">
                  <a:extLst>
                    <a:ext uri="{9D8B030D-6E8A-4147-A177-3AD203B41FA5}">
                      <a16:colId xmlns:a16="http://schemas.microsoft.com/office/drawing/2014/main" val="3192824491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2506746440"/>
                    </a:ext>
                  </a:extLst>
                </a:gridCol>
                <a:gridCol w="473825">
                  <a:extLst>
                    <a:ext uri="{9D8B030D-6E8A-4147-A177-3AD203B41FA5}">
                      <a16:colId xmlns:a16="http://schemas.microsoft.com/office/drawing/2014/main" val="4184153632"/>
                    </a:ext>
                  </a:extLst>
                </a:gridCol>
                <a:gridCol w="748146">
                  <a:extLst>
                    <a:ext uri="{9D8B030D-6E8A-4147-A177-3AD203B41FA5}">
                      <a16:colId xmlns:a16="http://schemas.microsoft.com/office/drawing/2014/main" val="3332200276"/>
                    </a:ext>
                  </a:extLst>
                </a:gridCol>
              </a:tblGrid>
              <a:tr h="2603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Предметные области</a:t>
                      </a:r>
                      <a:endParaRPr lang="ru-RU" sz="105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Учебные предметы</a:t>
                      </a:r>
                      <a:endParaRPr lang="ru-RU" sz="105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Классы</a:t>
                      </a:r>
                      <a:endParaRPr lang="ru-RU" sz="105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часов в неделю</a:t>
                      </a:r>
                      <a:endParaRPr lang="ru-RU" sz="105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976271"/>
                  </a:ext>
                </a:extLst>
              </a:tr>
              <a:tr h="333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VI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VII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VIII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IX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105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5257309"/>
                  </a:ext>
                </a:extLst>
              </a:tr>
              <a:tr h="392647">
                <a:tc grid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БЫЛО:</a:t>
                      </a:r>
                      <a:r>
                        <a:rPr lang="ru-RU" sz="1800" i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Обязательная часть </a:t>
                      </a:r>
                      <a:endParaRPr lang="ru-RU" sz="110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10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122077"/>
                  </a:ext>
                </a:extLst>
              </a:tr>
              <a:tr h="2887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42455"/>
                  </a:ext>
                </a:extLst>
              </a:tr>
              <a:tr h="421106">
                <a:tc gridSpan="8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СТАЛО: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ru-RU" sz="1800" i="1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Обязательная часть </a:t>
                      </a: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12924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2*</a:t>
                      </a:r>
                      <a:endParaRPr lang="ru-RU" sz="2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1*</a:t>
                      </a:r>
                      <a:endParaRPr lang="ru-RU" sz="2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1718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7251" y="5646358"/>
            <a:ext cx="6254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*</a:t>
            </a:r>
            <a:r>
              <a:rPr lang="ru-RU" dirty="0" smtClean="0"/>
              <a:t> Объемы образовательной программы в 8 и 9 классах могут быть увеличены за счет часов из </a:t>
            </a:r>
            <a:r>
              <a:rPr lang="ru-RU" b="1" dirty="0" smtClean="0"/>
              <a:t>части, формируемой участниками образовательных отношений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17758"/>
              </p:ext>
            </p:extLst>
          </p:nvPr>
        </p:nvGraphicFramePr>
        <p:xfrm>
          <a:off x="6745857" y="2840151"/>
          <a:ext cx="5199532" cy="3736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901">
                  <a:extLst>
                    <a:ext uri="{9D8B030D-6E8A-4147-A177-3AD203B41FA5}">
                      <a16:colId xmlns:a16="http://schemas.microsoft.com/office/drawing/2014/main" val="3060761208"/>
                    </a:ext>
                  </a:extLst>
                </a:gridCol>
                <a:gridCol w="4335631">
                  <a:extLst>
                    <a:ext uri="{9D8B030D-6E8A-4147-A177-3AD203B41FA5}">
                      <a16:colId xmlns:a16="http://schemas.microsoft.com/office/drawing/2014/main" val="4142147595"/>
                    </a:ext>
                  </a:extLst>
                </a:gridCol>
              </a:tblGrid>
              <a:tr h="91556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3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(компьютерная графика и черчение/ручной инструмент и обработка конструкционных и иных материалов (древесина или текстиль)/ робототехника и механика)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234"/>
                  </a:ext>
                </a:extLst>
              </a:tr>
              <a:tr h="6274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b="0" dirty="0" smtClean="0">
                          <a:latin typeface="+mn-lt"/>
                          <a:cs typeface="Times New Roman" panose="02020603050405020304" pitchFamily="18" charset="0"/>
                        </a:rPr>
                        <a:t>D-</a:t>
                      </a:r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моделирование</a:t>
                      </a:r>
                      <a:r>
                        <a:rPr lang="ru-RU" sz="1300" b="0" baseline="0" dirty="0" smtClean="0">
                          <a:latin typeface="+mn-lt"/>
                          <a:cs typeface="Times New Roman" panose="02020603050405020304" pitchFamily="18" charset="0"/>
                        </a:rPr>
                        <a:t> базовое, макетирование и формообразование/обработка конструкционных материалов (металлы)/ робототехника и автоматизация</a:t>
                      </a:r>
                      <a:endParaRPr lang="ru-RU" sz="13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34472"/>
                  </a:ext>
                </a:extLst>
              </a:tr>
              <a:tr h="51936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7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3D-моделирование углубленное/ системы автоматизированного проектирования/  автоматизированные системы/ обработка конструкционных материалов искусственного происхождения</a:t>
                      </a:r>
                      <a:endParaRPr lang="ru-RU" sz="13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433438"/>
                  </a:ext>
                </a:extLst>
              </a:tr>
              <a:tr h="74784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8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Робототехника и автоматизированные системы (электроника и электротехника), автоматизированные системы (</a:t>
                      </a:r>
                      <a:r>
                        <a:rPr lang="ru-RU" sz="1300" b="0" dirty="0" err="1" smtClean="0">
                          <a:latin typeface="+mn-lt"/>
                          <a:cs typeface="Times New Roman" panose="02020603050405020304" pitchFamily="18" charset="0"/>
                        </a:rPr>
                        <a:t>ИС+устройства</a:t>
                      </a:r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)/ технологии и производство</a:t>
                      </a: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326801"/>
                  </a:ext>
                </a:extLst>
              </a:tr>
              <a:tr h="26172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Проектное управление, командный</a:t>
                      </a:r>
                      <a:r>
                        <a:rPr lang="ru-RU" sz="1300" b="0" baseline="0" dirty="0" smtClean="0">
                          <a:latin typeface="+mn-lt"/>
                          <a:cs typeface="Times New Roman" panose="02020603050405020304" pitchFamily="18" charset="0"/>
                        </a:rPr>
                        <a:t> проект</a:t>
                      </a:r>
                      <a:endParaRPr lang="ru-RU" sz="13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31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79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785004" y="867374"/>
            <a:ext cx="11240219" cy="6981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722530" y="320635"/>
            <a:ext cx="97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95D6B"/>
                </a:solidFill>
              </a:rPr>
              <a:t>Разъяснения по вопросам изучения информатики</a:t>
            </a: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701257"/>
              </p:ext>
            </p:extLst>
          </p:nvPr>
        </p:nvGraphicFramePr>
        <p:xfrm>
          <a:off x="424848" y="1448396"/>
          <a:ext cx="11410981" cy="4462572"/>
        </p:xfrm>
        <a:graphic>
          <a:graphicData uri="http://schemas.openxmlformats.org/drawingml/2006/table">
            <a:tbl>
              <a:tblPr firstRow="1" bandRow="1"/>
              <a:tblGrid>
                <a:gridCol w="3561525">
                  <a:extLst>
                    <a:ext uri="{9D8B030D-6E8A-4147-A177-3AD203B41FA5}">
                      <a16:colId xmlns:a16="http://schemas.microsoft.com/office/drawing/2014/main" val="659866664"/>
                    </a:ext>
                  </a:extLst>
                </a:gridCol>
                <a:gridCol w="4037744">
                  <a:extLst>
                    <a:ext uri="{9D8B030D-6E8A-4147-A177-3AD203B41FA5}">
                      <a16:colId xmlns:a16="http://schemas.microsoft.com/office/drawing/2014/main" val="429568645"/>
                    </a:ext>
                  </a:extLst>
                </a:gridCol>
                <a:gridCol w="3811712">
                  <a:extLst>
                    <a:ext uri="{9D8B030D-6E8A-4147-A177-3AD203B41FA5}">
                      <a16:colId xmlns:a16="http://schemas.microsoft.com/office/drawing/2014/main" val="4031446254"/>
                    </a:ext>
                  </a:extLst>
                </a:gridCol>
              </a:tblGrid>
              <a:tr h="3584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НОО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8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ООО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8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СОО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24892"/>
                  </a:ext>
                </a:extLst>
              </a:tr>
              <a:tr h="4089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Нет в обязательной части учебного плана</a:t>
                      </a:r>
                    </a:p>
                    <a:p>
                      <a:endParaRPr lang="ru-RU" sz="2000" dirty="0" smtClean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Возможно:</a:t>
                      </a:r>
                    </a:p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2-4 классы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 счет часов части учебного плана, формируемой участниками образовательных отношений</a:t>
                      </a:r>
                    </a:p>
                    <a:p>
                      <a:endParaRPr lang="ru-RU" sz="2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+mn-lt"/>
                          <a:cs typeface="Times New Roman" panose="02020603050405020304" pitchFamily="18" charset="0"/>
                        </a:rPr>
                        <a:t>5-6 классы - 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Нет в обязательной части учебного плана</a:t>
                      </a:r>
                    </a:p>
                    <a:p>
                      <a:endParaRPr lang="ru-RU" sz="2000" dirty="0" smtClean="0">
                        <a:solidFill>
                          <a:srgbClr val="0070C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Возможно: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 счет часов части учебного плана, формируемой участниками образовательных отношений</a:t>
                      </a:r>
                    </a:p>
                    <a:p>
                      <a:endParaRPr lang="ru-RU" sz="20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 dirty="0" smtClean="0">
                          <a:latin typeface="+mn-lt"/>
                          <a:cs typeface="Times New Roman" panose="02020603050405020304" pitchFamily="18" charset="0"/>
                        </a:rPr>
                        <a:t>7-9 классы по 1 часу в неделю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Проблема!!!</a:t>
                      </a:r>
                    </a:p>
                    <a:p>
                      <a:r>
                        <a:rPr lang="ru-RU" sz="2000" b="1" dirty="0" smtClean="0">
                          <a:latin typeface="+mn-lt"/>
                          <a:cs typeface="Times New Roman" panose="02020603050405020304" pitchFamily="18" charset="0"/>
                        </a:rPr>
                        <a:t> 9 класс 1 час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Изменение структуры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и содержания КИМ ОГЭ</a:t>
                      </a:r>
                      <a:endParaRPr lang="ru-RU" sz="2000" b="1" dirty="0" smtClean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fontAlgn="base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базовый уровень – 1 час в неделю;</a:t>
                      </a: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углубленный уровень – 4 часа в неделю.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Профили: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100" b="0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естественно-научный,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социально-экономический,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технологический,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гуманитарный,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универсальный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628955"/>
                  </a:ext>
                </a:extLst>
              </a:tr>
            </a:tbl>
          </a:graphicData>
        </a:graphic>
      </p:graphicFrame>
      <p:sp>
        <p:nvSpPr>
          <p:cNvPr id="55" name="Прямоугольник 54"/>
          <p:cNvSpPr/>
          <p:nvPr/>
        </p:nvSpPr>
        <p:spPr>
          <a:xfrm>
            <a:off x="301558" y="6134148"/>
            <a:ext cx="3277985" cy="5232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Розина А.В.,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к.т.н.,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доцент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КНППМиМСП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785004" y="867374"/>
            <a:ext cx="11240219" cy="6981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643180" y="394552"/>
            <a:ext cx="10548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95D6B"/>
                </a:solidFill>
              </a:rPr>
              <a:t>Разъяснения по вопросам </a:t>
            </a:r>
            <a:r>
              <a:rPr lang="ru-RU" sz="2800" b="1" dirty="0" smtClean="0">
                <a:solidFill>
                  <a:srgbClr val="095D6B"/>
                </a:solidFill>
              </a:rPr>
              <a:t>изучения второго </a:t>
            </a:r>
            <a:r>
              <a:rPr lang="ru-RU" sz="2800" b="1" dirty="0">
                <a:solidFill>
                  <a:srgbClr val="095D6B"/>
                </a:solidFill>
              </a:rPr>
              <a:t>иностранного языка</a:t>
            </a:r>
          </a:p>
        </p:txBody>
      </p:sp>
      <p:sp>
        <p:nvSpPr>
          <p:cNvPr id="68" name="Объект 2"/>
          <p:cNvSpPr txBox="1">
            <a:spLocks/>
          </p:cNvSpPr>
          <p:nvPr/>
        </p:nvSpPr>
        <p:spPr>
          <a:xfrm>
            <a:off x="765189" y="1390594"/>
            <a:ext cx="10864316" cy="459291"/>
          </a:xfrm>
          <a:prstGeom prst="rect">
            <a:avLst/>
          </a:prstGeom>
          <a:solidFill>
            <a:srgbClr val="E5F5F7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Письмо Министерство просвещения России от 23 сентября 2019 г. № ТС-2291/04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5807" y="2053216"/>
            <a:ext cx="111136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F9BB2"/>
              </a:buClr>
              <a:buSzPct val="127000"/>
              <a:buFont typeface="Wingdings" panose="05000000000000000000" pitchFamily="2" charset="2"/>
              <a:buChar char="§"/>
            </a:pPr>
            <a:r>
              <a:rPr lang="ru-RU" sz="1600" dirty="0">
                <a:cs typeface="Times New Roman" panose="02020603050405020304" pitchFamily="18" charset="0"/>
              </a:rPr>
              <a:t>«В соответствии с ФГОС ООО формирование учебного плана образовательной программы основного общего образования осуществляется с учетом обязательных для изучения учебных предметов «Иностранный язык» и «Второй иностранный язык» предметной области «Иностранные языки». При этом необходимо иметь в виду, что образовательная организация, обладая </a:t>
            </a:r>
            <a:r>
              <a:rPr lang="ru-RU" sz="1600" b="1" dirty="0">
                <a:cs typeface="Times New Roman" panose="02020603050405020304" pitchFamily="18" charset="0"/>
              </a:rPr>
              <a:t>на основании статьи 28 Федерального </a:t>
            </a:r>
            <a:r>
              <a:rPr lang="ru-RU" sz="1600" b="1" dirty="0" smtClean="0">
                <a:cs typeface="Times New Roman" panose="02020603050405020304" pitchFamily="18" charset="0"/>
              </a:rPr>
              <a:t>закона №273 «Об образовании в РФ» </a:t>
            </a:r>
            <a:r>
              <a:rPr lang="ru-RU" sz="1600" dirty="0">
                <a:cs typeface="Times New Roman" panose="02020603050405020304" pitchFamily="18" charset="0"/>
              </a:rPr>
              <a:t>автономией в осуществлении образовательной деятельности, </a:t>
            </a:r>
            <a:r>
              <a:rPr lang="ru-RU" sz="1600" b="1" dirty="0">
                <a:cs typeface="Times New Roman" panose="02020603050405020304" pitchFamily="18" charset="0"/>
              </a:rPr>
              <a:t>самостоятельно определяет объем часов на изучение учебного предмета «Иностранный язык» и «Второй иностранный язык», </a:t>
            </a:r>
            <a:r>
              <a:rPr lang="ru-RU" sz="1600" dirty="0">
                <a:cs typeface="Times New Roman" panose="02020603050405020304" pitchFamily="18" charset="0"/>
              </a:rPr>
              <a:t>а также их распределение по годам обучения в пределах указанного уровня образования, а также иностранные языки, которые будут изучаться в рамках образовательной программы основного общего образования, исходя из специфики образовательной организации, ее материально-технических, кадровых и иных </a:t>
            </a:r>
            <a:r>
              <a:rPr lang="ru-RU" sz="1600" dirty="0" smtClean="0">
                <a:cs typeface="Times New Roman" panose="02020603050405020304" pitchFamily="18" charset="0"/>
              </a:rPr>
              <a:t>возможностей»</a:t>
            </a:r>
          </a:p>
          <a:p>
            <a:pPr marL="171450" indent="-171450" algn="just">
              <a:buClr>
                <a:srgbClr val="0F9BB2"/>
              </a:buClr>
              <a:buSzPct val="127000"/>
              <a:buFont typeface="Wingdings" panose="05000000000000000000" pitchFamily="2" charset="2"/>
              <a:buChar char="§"/>
            </a:pPr>
            <a:endParaRPr lang="ru-RU" sz="700" dirty="0" smtClean="0">
              <a:cs typeface="Times New Roman" panose="02020603050405020304" pitchFamily="18" charset="0"/>
            </a:endParaRPr>
          </a:p>
          <a:p>
            <a:pPr marL="171450" indent="-171450" algn="just">
              <a:buClr>
                <a:srgbClr val="0F9BB2"/>
              </a:buClr>
              <a:buSzPct val="127000"/>
              <a:buFont typeface="Wingdings" panose="05000000000000000000" pitchFamily="2" charset="2"/>
              <a:buChar char="§"/>
            </a:pPr>
            <a:endParaRPr lang="ru-RU" sz="500" dirty="0" smtClean="0"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F9BB2"/>
              </a:buClr>
              <a:buSzPct val="127000"/>
              <a:buFont typeface="Wingdings" panose="05000000000000000000" pitchFamily="2" charset="2"/>
              <a:buChar char="§"/>
            </a:pPr>
            <a:r>
              <a:rPr lang="ru-RU" sz="1600" dirty="0" smtClean="0">
                <a:cs typeface="Times New Roman" panose="02020603050405020304" pitchFamily="18" charset="0"/>
              </a:rPr>
              <a:t>В примерной </a:t>
            </a:r>
            <a:r>
              <a:rPr lang="ru-RU" sz="1600" dirty="0">
                <a:cs typeface="Times New Roman" panose="02020603050405020304" pitchFamily="18" charset="0"/>
              </a:rPr>
              <a:t>основной общеобразовательной программы </a:t>
            </a:r>
            <a:r>
              <a:rPr lang="ru-RU" sz="1600" dirty="0" smtClean="0">
                <a:cs typeface="Times New Roman" panose="02020603050405020304" pitchFamily="18" charset="0"/>
              </a:rPr>
              <a:t>рекомендуется </a:t>
            </a:r>
            <a:r>
              <a:rPr lang="ru-RU" sz="1600" dirty="0">
                <a:cs typeface="Times New Roman" panose="02020603050405020304" pitchFamily="18" charset="0"/>
              </a:rPr>
              <a:t>выделить 2 часа в неделю на второй иностранный </a:t>
            </a:r>
            <a:r>
              <a:rPr lang="ru-RU" sz="1600" dirty="0" smtClean="0">
                <a:cs typeface="Times New Roman" panose="02020603050405020304" pitchFamily="18" charset="0"/>
              </a:rPr>
              <a:t>язык в 5–9-х классах.</a:t>
            </a:r>
            <a:endParaRPr lang="ru-RU" sz="700" dirty="0" smtClean="0">
              <a:cs typeface="Times New Roman" panose="02020603050405020304" pitchFamily="18" charset="0"/>
            </a:endParaRPr>
          </a:p>
          <a:p>
            <a:pPr marL="171450" indent="-171450" algn="just">
              <a:buClr>
                <a:srgbClr val="0F9BB2"/>
              </a:buClr>
              <a:buSzPct val="127000"/>
              <a:buFont typeface="Wingdings" panose="05000000000000000000" pitchFamily="2" charset="2"/>
              <a:buChar char="§"/>
            </a:pPr>
            <a:endParaRPr lang="ru-RU" sz="700" dirty="0" smtClean="0"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0F9BB2"/>
              </a:buClr>
              <a:buSzPct val="127000"/>
              <a:buFont typeface="Wingdings" panose="05000000000000000000" pitchFamily="2" charset="2"/>
              <a:buChar char="§"/>
            </a:pPr>
            <a:r>
              <a:rPr lang="ru-RU" sz="1600" dirty="0" smtClean="0">
                <a:cs typeface="Times New Roman" panose="02020603050405020304" pitchFamily="18" charset="0"/>
              </a:rPr>
              <a:t>В </a:t>
            </a:r>
            <a:r>
              <a:rPr lang="ru-RU" sz="1600" dirty="0">
                <a:cs typeface="Times New Roman" panose="02020603050405020304" pitchFamily="18" charset="0"/>
              </a:rPr>
              <a:t>учебные планы 10-11 классов должны входить </a:t>
            </a:r>
            <a:r>
              <a:rPr lang="ru-RU" sz="1600" dirty="0" smtClean="0">
                <a:cs typeface="Times New Roman" panose="02020603050405020304" pitchFamily="18" charset="0"/>
              </a:rPr>
              <a:t>11-12 </a:t>
            </a:r>
            <a:r>
              <a:rPr lang="ru-RU" sz="1600" dirty="0">
                <a:cs typeface="Times New Roman" panose="02020603050405020304" pitchFamily="18" charset="0"/>
              </a:rPr>
              <a:t>учебных предметов, 8 из них обязательны, второй язык указан в предметной области «Иностранный язык», но не установлен как обязательный (п. 18.3.1 ФГОС СОО</a:t>
            </a:r>
            <a:r>
              <a:rPr lang="ru-RU" sz="1600" dirty="0" smtClean="0">
                <a:cs typeface="Times New Roman" panose="02020603050405020304" pitchFamily="18" charset="0"/>
              </a:rPr>
              <a:t>)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53934" y="6030933"/>
            <a:ext cx="3277985" cy="5232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Печерица Э. И.,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к.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пед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наук,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доцент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КНППМиМСП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2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785004" y="867374"/>
            <a:ext cx="11240219" cy="698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2530" y="320635"/>
            <a:ext cx="97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95D6B"/>
                </a:solidFill>
              </a:rPr>
              <a:t>Разъяснения по вопросам изучения </a:t>
            </a:r>
            <a:r>
              <a:rPr lang="ru-RU" sz="2800" b="1" dirty="0" smtClean="0">
                <a:solidFill>
                  <a:srgbClr val="095D6B"/>
                </a:solidFill>
              </a:rPr>
              <a:t>астрономии и физики</a:t>
            </a:r>
            <a:endParaRPr lang="ru-RU" sz="2800" b="1" dirty="0">
              <a:solidFill>
                <a:srgbClr val="095D6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852" t="3938"/>
          <a:stretch/>
        </p:blipFill>
        <p:spPr>
          <a:xfrm>
            <a:off x="4676184" y="1416743"/>
            <a:ext cx="3717521" cy="475129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489929" y="1358552"/>
            <a:ext cx="34390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Clr>
                <a:srgbClr val="0F9BB2"/>
              </a:buClr>
              <a:buSzPct val="118000"/>
              <a:buFont typeface="Wingdings" panose="05000000000000000000" pitchFamily="2" charset="2"/>
              <a:buChar char="§"/>
            </a:pPr>
            <a:r>
              <a:rPr lang="ru-RU" sz="1600" dirty="0"/>
              <a:t>Концепция преподавания учебного предмета «Физика» в образовательных организациях Российской Федерации, реализующих основные общеобразовательные программы. </a:t>
            </a:r>
            <a:r>
              <a:rPr lang="ru-RU" sz="1400" dirty="0"/>
              <a:t>Утверждена Решением Коллегии Министерства просвещения Российской Федерации (протокол от 3 декабря 2019 г. №ПК-4вн) </a:t>
            </a:r>
            <a:endParaRPr lang="ru-RU" sz="1400" dirty="0" smtClean="0"/>
          </a:p>
          <a:p>
            <a:pPr marL="108000" indent="-108000">
              <a:buClr>
                <a:srgbClr val="0F9BB2"/>
              </a:buClr>
              <a:buSzPct val="118000"/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108000" indent="-108000">
              <a:buClr>
                <a:srgbClr val="0F9BB2"/>
              </a:buClr>
              <a:buSzPct val="118000"/>
              <a:buFont typeface="Wingdings" panose="05000000000000000000" pitchFamily="2" charset="2"/>
              <a:buChar char="§"/>
            </a:pPr>
            <a:r>
              <a:rPr lang="ru-RU" sz="1600" dirty="0"/>
              <a:t>Концепция преподавания учебного предмета «Астрономия» в образовательных организациях Российской Федерации, реализующих основные общеобразовательные программы. </a:t>
            </a:r>
            <a:r>
              <a:rPr lang="ru-RU" sz="1400" dirty="0"/>
              <a:t>Утверждена Решением Коллегии Министерства просвещения Российской Федерации (протокол от 3 декабря 2019 г. №ПК-4вн)</a:t>
            </a:r>
          </a:p>
          <a:p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637" r="1953"/>
          <a:stretch/>
        </p:blipFill>
        <p:spPr>
          <a:xfrm>
            <a:off x="785004" y="1416743"/>
            <a:ext cx="3698731" cy="480948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1582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785004" y="867374"/>
            <a:ext cx="11240219" cy="698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2530" y="320635"/>
            <a:ext cx="97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95D6B"/>
                </a:solidFill>
              </a:rPr>
              <a:t>Разъяснения по вопросам изучения </a:t>
            </a:r>
            <a:r>
              <a:rPr lang="ru-RU" sz="2800" b="1" dirty="0" smtClean="0">
                <a:solidFill>
                  <a:srgbClr val="095D6B"/>
                </a:solidFill>
              </a:rPr>
              <a:t> физики</a:t>
            </a:r>
            <a:endParaRPr lang="ru-RU" sz="2800" b="1" dirty="0">
              <a:solidFill>
                <a:srgbClr val="095D6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446467"/>
              </p:ext>
            </p:extLst>
          </p:nvPr>
        </p:nvGraphicFramePr>
        <p:xfrm>
          <a:off x="482455" y="1575129"/>
          <a:ext cx="11410981" cy="4678680"/>
        </p:xfrm>
        <a:graphic>
          <a:graphicData uri="http://schemas.openxmlformats.org/drawingml/2006/table">
            <a:tbl>
              <a:tblPr firstRow="1" bandRow="1"/>
              <a:tblGrid>
                <a:gridCol w="1978110">
                  <a:extLst>
                    <a:ext uri="{9D8B030D-6E8A-4147-A177-3AD203B41FA5}">
                      <a16:colId xmlns:a16="http://schemas.microsoft.com/office/drawing/2014/main" val="659866664"/>
                    </a:ext>
                  </a:extLst>
                </a:gridCol>
                <a:gridCol w="3257847">
                  <a:extLst>
                    <a:ext uri="{9D8B030D-6E8A-4147-A177-3AD203B41FA5}">
                      <a16:colId xmlns:a16="http://schemas.microsoft.com/office/drawing/2014/main" val="429568645"/>
                    </a:ext>
                  </a:extLst>
                </a:gridCol>
                <a:gridCol w="6175024">
                  <a:extLst>
                    <a:ext uri="{9D8B030D-6E8A-4147-A177-3AD203B41FA5}">
                      <a16:colId xmlns:a16="http://schemas.microsoft.com/office/drawing/2014/main" val="4031446254"/>
                    </a:ext>
                  </a:extLst>
                </a:gridCol>
              </a:tblGrid>
              <a:tr h="3584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НОО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8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ООО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8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СОО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24892"/>
                  </a:ext>
                </a:extLst>
              </a:tr>
              <a:tr h="4089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начальной школе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изучение элементов физики должно являться частью учебного предмета «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Окружающий мир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» </a:t>
                      </a:r>
                    </a:p>
                    <a:p>
                      <a:endParaRPr lang="ru-RU" sz="2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lvl="0" algn="just">
                        <a:buClr>
                          <a:srgbClr val="93A299"/>
                        </a:buClr>
                        <a:defRPr/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5-6 классах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– часть интегрированного предмета «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Естествознание»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lvl="0" algn="just">
                        <a:buClr>
                          <a:srgbClr val="93A299"/>
                        </a:buClr>
                        <a:defRPr/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lvl="0" algn="just">
                        <a:buClr>
                          <a:srgbClr val="93A299"/>
                        </a:buClr>
                        <a:defRPr/>
                      </a:pPr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7-9 классах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изучается систематических курс физики  с рекомендуемым объемом учебной нагрузки </a:t>
                      </a:r>
                    </a:p>
                    <a:p>
                      <a:pPr lvl="0" algn="just">
                        <a:buClr>
                          <a:srgbClr val="93A299"/>
                        </a:buClr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 часа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неделю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7 классе </a:t>
                      </a:r>
                    </a:p>
                    <a:p>
                      <a:pPr lvl="0" algn="just">
                        <a:buClr>
                          <a:srgbClr val="93A299"/>
                        </a:buClr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 часа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неделю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8 классе </a:t>
                      </a:r>
                    </a:p>
                    <a:p>
                      <a:pPr lvl="0" algn="just">
                        <a:buClr>
                          <a:srgbClr val="93A299"/>
                        </a:buClr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 часа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неделю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9 классе</a:t>
                      </a:r>
                    </a:p>
                    <a:p>
                      <a:pPr lvl="0" algn="just">
                        <a:buClr>
                          <a:srgbClr val="93A299"/>
                        </a:buClr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buClr>
                          <a:srgbClr val="93A299"/>
                        </a:buClr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Уровневый подход к изучению физики:</a:t>
                      </a:r>
                    </a:p>
                    <a:p>
                      <a:pPr indent="-342900" algn="just">
                        <a:buClr>
                          <a:srgbClr val="93A299"/>
                        </a:buClr>
                        <a:buFontTx/>
                        <a:buChar char="-"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Для классов гуманитарной направленности предусмотрено изучение интегрированного курса естествознания, в рамках которого содержание физики занимает ведущую позицию</a:t>
                      </a:r>
                    </a:p>
                    <a:p>
                      <a:pPr indent="-342900" algn="just">
                        <a:buClr>
                          <a:srgbClr val="93A299"/>
                        </a:buClr>
                        <a:buFontTx/>
                        <a:buChar char="-"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Для классов, где физика не выбирается в качестве одного из профильных предметов, но является необходимым условием получения качественного образования и востребована при получении будущей профессии (например, в химико-биологических, медицинских, спортивных классах) </a:t>
                      </a:r>
                      <a:r>
                        <a:rPr lang="ru-RU" sz="1600" u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изучается базовый курс физики с рекомендуемым объемом учебной нагрузки </a:t>
                      </a:r>
                      <a:r>
                        <a:rPr lang="ru-RU" sz="1800" b="1" u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 часа в неделю в 10 и 11 классах</a:t>
                      </a:r>
                      <a:endParaRPr lang="ru-RU" sz="1600" b="1" u="none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 algn="just">
                        <a:buClr>
                          <a:srgbClr val="93A299"/>
                        </a:buClr>
                        <a:buFontTx/>
                        <a:buNone/>
                        <a:defRPr/>
                      </a:pPr>
                      <a:endParaRPr lang="ru-RU" sz="1600" u="none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 algn="just">
                        <a:buClr>
                          <a:srgbClr val="93A299"/>
                        </a:buClr>
                        <a:buFontTx/>
                        <a:buNone/>
                        <a:defRPr/>
                      </a:pPr>
                      <a:r>
                        <a:rPr lang="ru-RU" sz="1600" u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В профильных классах:</a:t>
                      </a:r>
                    </a:p>
                    <a:p>
                      <a:pPr indent="-342900" algn="just">
                        <a:buClr>
                          <a:srgbClr val="93A299"/>
                        </a:buClr>
                        <a:buFontTx/>
                        <a:buChar char="-"/>
                        <a:defRPr/>
                      </a:pPr>
                      <a:r>
                        <a:rPr lang="ru-RU" sz="1600" u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(физико-математических или технологических), где физика выбирается обучающимися как предмет для получения дальнейшей профессии, изучается углубленный курс физики с объемом учебной нагрузки </a:t>
                      </a:r>
                      <a:r>
                        <a:rPr lang="ru-RU" sz="1800" b="1" u="none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не менее </a:t>
                      </a:r>
                      <a:r>
                        <a:rPr lang="ru-RU" sz="1800" b="1" u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5 часов в неделю в 10 и 11 классах</a:t>
                      </a:r>
                      <a:endParaRPr lang="ru-RU" sz="18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9206" marR="89206" marT="34290" marB="34290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628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0442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0854" y="5040146"/>
            <a:ext cx="32748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0170" algn="l"/>
              </a:tabLst>
            </a:pPr>
            <a:r>
              <a:rPr lang="ru-RU" sz="2000" b="1" dirty="0" smtClean="0">
                <a:solidFill>
                  <a:srgbClr val="343C8D"/>
                </a:solidFill>
                <a:latin typeface="Arial Black" pitchFamily="34" charset="0"/>
              </a:rPr>
              <a:t>Задача </a:t>
            </a:r>
            <a:r>
              <a:rPr lang="en-US" sz="2000" b="1" dirty="0" smtClean="0">
                <a:solidFill>
                  <a:srgbClr val="343C8D"/>
                </a:solidFill>
                <a:latin typeface="Arial Black" pitchFamily="34" charset="0"/>
              </a:rPr>
              <a:t>#1.</a:t>
            </a:r>
            <a:r>
              <a:rPr lang="ru-RU" sz="2000" b="1" dirty="0" smtClean="0">
                <a:solidFill>
                  <a:srgbClr val="343C8D"/>
                </a:solidFill>
                <a:effectLst/>
                <a:latin typeface="Arial Black" pitchFamily="34" charset="0"/>
              </a:rPr>
              <a:t> </a:t>
            </a:r>
          </a:p>
          <a:p>
            <a:pPr algn="ctr">
              <a:tabLst>
                <a:tab pos="90170" algn="l"/>
              </a:tabLst>
            </a:pPr>
            <a:r>
              <a:rPr lang="ru-RU" sz="2000" b="1" dirty="0" smtClean="0">
                <a:effectLst/>
              </a:rPr>
              <a:t>Повышение качества физико-математического и естественнонаучного образования</a:t>
            </a:r>
            <a:endParaRPr lang="ru-RU" sz="2000" b="1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97318" y="5026498"/>
            <a:ext cx="32484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343C8D"/>
                </a:solidFill>
                <a:latin typeface="Arial Black" pitchFamily="34" charset="0"/>
              </a:rPr>
              <a:t>Задача </a:t>
            </a:r>
            <a:r>
              <a:rPr lang="en-US" sz="2000" b="1" dirty="0" smtClean="0">
                <a:solidFill>
                  <a:srgbClr val="343C8D"/>
                </a:solidFill>
                <a:latin typeface="Arial Black" pitchFamily="34" charset="0"/>
              </a:rPr>
              <a:t>#3.</a:t>
            </a:r>
            <a:endParaRPr lang="ru-RU" sz="2000" b="1" dirty="0">
              <a:solidFill>
                <a:srgbClr val="343C8D"/>
              </a:solidFill>
              <a:latin typeface="Arial Black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effectLst/>
                <a:ea typeface="Times New Roman" panose="02020603050405020304" pitchFamily="18" charset="0"/>
              </a:rPr>
              <a:t>Популяризация физико-математического и естественнонаучного образования</a:t>
            </a:r>
            <a:endParaRPr lang="ru-RU" sz="2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6223" y="5046409"/>
            <a:ext cx="42910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343C8D"/>
                </a:solidFill>
                <a:latin typeface="Arial Black" pitchFamily="34" charset="0"/>
              </a:rPr>
              <a:t>Задача </a:t>
            </a:r>
            <a:r>
              <a:rPr lang="en-US" sz="2000" b="1" dirty="0" smtClean="0">
                <a:solidFill>
                  <a:srgbClr val="343C8D"/>
                </a:solidFill>
                <a:latin typeface="Arial Black" pitchFamily="34" charset="0"/>
              </a:rPr>
              <a:t>#2. </a:t>
            </a:r>
            <a:endParaRPr lang="ru-RU" sz="2000" b="1" dirty="0" smtClean="0">
              <a:solidFill>
                <a:srgbClr val="343C8D"/>
              </a:solidFill>
              <a:latin typeface="Arial Black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effectLst/>
                <a:ea typeface="Times New Roman" panose="02020603050405020304" pitchFamily="18" charset="0"/>
              </a:rPr>
              <a:t>Повышение уровня мотивации обучающихся и педагогов в области физико-математического и естественнонаучного образования</a:t>
            </a:r>
            <a:endParaRPr lang="ru-RU" sz="2000" b="1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802" y="-143723"/>
            <a:ext cx="12353573" cy="2370265"/>
            <a:chOff x="3802" y="-143723"/>
            <a:chExt cx="12353573" cy="2370265"/>
          </a:xfrm>
        </p:grpSpPr>
        <p:sp>
          <p:nvSpPr>
            <p:cNvPr id="3" name="Штриховая стрелка вправо 2"/>
            <p:cNvSpPr/>
            <p:nvPr/>
          </p:nvSpPr>
          <p:spPr>
            <a:xfrm>
              <a:off x="3802" y="-143723"/>
              <a:ext cx="12191999" cy="2370265"/>
            </a:xfrm>
            <a:prstGeom prst="stripedRightArrow">
              <a:avLst>
                <a:gd name="adj1" fmla="val 55172"/>
                <a:gd name="adj2" fmla="val 0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504943" y="424447"/>
              <a:ext cx="9249491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600" b="1" dirty="0" smtClean="0">
                  <a:solidFill>
                    <a:srgbClr val="343C8D"/>
                  </a:solidFill>
                  <a:effectLst/>
                  <a:latin typeface="Century Gothic" pitchFamily="34" charset="0"/>
                  <a:ea typeface="Times New Roman" panose="02020603050405020304" pitchFamily="18" charset="0"/>
                </a:rPr>
                <a:t>Концепци</a:t>
              </a:r>
              <a:r>
                <a:rPr lang="ru-RU" sz="2600" b="1" dirty="0">
                  <a:solidFill>
                    <a:srgbClr val="343C8D"/>
                  </a:solidFill>
                  <a:latin typeface="Century Gothic" pitchFamily="34" charset="0"/>
                  <a:ea typeface="Times New Roman" panose="02020603050405020304" pitchFamily="18" charset="0"/>
                </a:rPr>
                <a:t>я</a:t>
              </a:r>
              <a:r>
                <a:rPr lang="ru-RU" sz="2600" b="1" dirty="0" smtClean="0">
                  <a:solidFill>
                    <a:srgbClr val="343C8D"/>
                  </a:solidFill>
                  <a:effectLst/>
                  <a:latin typeface="Century Gothic" pitchFamily="34" charset="0"/>
                  <a:ea typeface="Times New Roman" panose="02020603050405020304" pitchFamily="18" charset="0"/>
                </a:rPr>
                <a:t> развития физико-математического и естественнонаучного образования Томской области на 2019-2025 г. </a:t>
              </a:r>
              <a:endParaRPr lang="ru-RU" sz="2600" b="1" dirty="0">
                <a:solidFill>
                  <a:srgbClr val="343C8D"/>
                </a:solidFill>
                <a:latin typeface="Century Gothic" pitchFamily="34" charset="0"/>
              </a:endParaRPr>
            </a:p>
          </p:txBody>
        </p:sp>
        <p:pic>
          <p:nvPicPr>
            <p:cNvPr id="3074" name="Picture 2" descr="https://i.siteapi.org/UYkCYcAhJ3kmYXmNS7i9Gf0iD9A=/0x0:900x900/73b387231683968.ru.s.siteapi.org/img/g21onidvjfccgs008o8ck44kkkoko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09" y="439071"/>
              <a:ext cx="1069140" cy="106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.siteapi.org/UYkCYcAhJ3kmYXmNS7i9Gf0iD9A=/0x0:900x900/73b387231683968.ru.s.siteapi.org/img/g21onidvjfccgs008o8ck44kkkoko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5053" y="195249"/>
              <a:ext cx="1692322" cy="1692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9" name="Picture 7" descr="https://i.ytimg.com/vi/Tq8X0nu2RqM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5197" r="12089" b="16300"/>
          <a:stretch/>
        </p:blipFill>
        <p:spPr bwMode="auto">
          <a:xfrm>
            <a:off x="4495022" y="2032850"/>
            <a:ext cx="3962202" cy="24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old.strbsu.ru/wp-content/uploads/2016/10/799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r="1990" b="8644"/>
          <a:stretch/>
        </p:blipFill>
        <p:spPr bwMode="auto">
          <a:xfrm>
            <a:off x="465408" y="2032851"/>
            <a:ext cx="4029613" cy="254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ww.mspu.by/images/news/10.2014/22-10-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13" y="2032850"/>
            <a:ext cx="3624709" cy="261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5409" y="4421872"/>
            <a:ext cx="11339913" cy="361665"/>
          </a:xfrm>
          <a:prstGeom prst="rect">
            <a:avLst/>
          </a:prstGeom>
          <a:solidFill>
            <a:srgbClr val="52B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1832491" y="4485198"/>
            <a:ext cx="928048" cy="604625"/>
          </a:xfrm>
          <a:prstGeom prst="triangle">
            <a:avLst/>
          </a:prstGeom>
          <a:solidFill>
            <a:srgbClr val="52B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0800000">
            <a:off x="5858650" y="4464957"/>
            <a:ext cx="928048" cy="604625"/>
          </a:xfrm>
          <a:prstGeom prst="triangle">
            <a:avLst/>
          </a:prstGeom>
          <a:solidFill>
            <a:srgbClr val="52B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0800000">
            <a:off x="9632277" y="4421872"/>
            <a:ext cx="928048" cy="604625"/>
          </a:xfrm>
          <a:prstGeom prst="triangle">
            <a:avLst/>
          </a:prstGeom>
          <a:solidFill>
            <a:srgbClr val="52B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5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642" y="5645466"/>
            <a:ext cx="7519120" cy="833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9" y="5476307"/>
            <a:ext cx="2220686" cy="1172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2443554"/>
            <a:ext cx="8342489" cy="3032753"/>
          </a:xfrm>
          <a:prstGeom prst="rect">
            <a:avLst/>
          </a:prstGeom>
        </p:spPr>
      </p:pic>
      <p:sp>
        <p:nvSpPr>
          <p:cNvPr id="4" name="Двойные круглые скобки 3"/>
          <p:cNvSpPr/>
          <p:nvPr/>
        </p:nvSpPr>
        <p:spPr>
          <a:xfrm>
            <a:off x="8060267" y="2328599"/>
            <a:ext cx="2438400" cy="3431822"/>
          </a:xfrm>
          <a:prstGeom prst="bracketPair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ые круглые скобки 7"/>
          <p:cNvSpPr/>
          <p:nvPr/>
        </p:nvSpPr>
        <p:spPr>
          <a:xfrm>
            <a:off x="3441012" y="5760421"/>
            <a:ext cx="7615749" cy="643492"/>
          </a:xfrm>
          <a:prstGeom prst="bracketPair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покрасьте восклицательный знак красной Иллюстрация штока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064" y="3013915"/>
            <a:ext cx="1131988" cy="16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красьте восклицательный знак красной Иллюстрация штока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429" y="5476307"/>
            <a:ext cx="755006" cy="11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02891" y="2672312"/>
            <a:ext cx="3680178" cy="27443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22507" t="15875" r="14036" b="79284"/>
          <a:stretch/>
        </p:blipFill>
        <p:spPr>
          <a:xfrm>
            <a:off x="1466491" y="867374"/>
            <a:ext cx="10558732" cy="6981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0" y="23399"/>
            <a:ext cx="12113932" cy="1143000"/>
          </a:xfrm>
        </p:spPr>
        <p:txBody>
          <a:bodyPr rtlCol="0">
            <a:no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solidFill>
                  <a:srgbClr val="343C8D"/>
                </a:solidFill>
                <a:latin typeface="Century Gothic" pitchFamily="34" charset="0"/>
                <a:ea typeface="Times New Roman" panose="02020603050405020304" pitchFamily="18" charset="0"/>
                <a:cs typeface="+mn-cs"/>
              </a:rPr>
              <a:t>Повышение качества физико-математического и естественнонаучного образования</a:t>
            </a:r>
            <a:endParaRPr lang="ru-RU" sz="2600" b="1" dirty="0">
              <a:solidFill>
                <a:srgbClr val="343C8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6332" y="1252159"/>
            <a:ext cx="112688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Futura PT Bold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Futura PT Bold"/>
              </a:rPr>
              <a:t>Томская область</a:t>
            </a:r>
            <a:endParaRPr lang="ru-RU" sz="2600" dirty="0">
              <a:solidFill>
                <a:srgbClr val="000000"/>
              </a:solidFill>
              <a:latin typeface="Futura PT Bold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Futura PT Bold"/>
              </a:rPr>
              <a:t>в </a:t>
            </a:r>
            <a:r>
              <a:rPr lang="ru-RU" sz="2000" b="1" dirty="0">
                <a:solidFill>
                  <a:srgbClr val="000000"/>
                </a:solidFill>
                <a:latin typeface="Futura PT Bold"/>
              </a:rPr>
              <a:t>сопоставлении с результатами мировых образовательных систем</a:t>
            </a:r>
            <a:endParaRPr lang="ru-RU" sz="2000" dirty="0">
              <a:solidFill>
                <a:srgbClr val="000000"/>
              </a:solidFill>
              <a:latin typeface="Futura PT Bold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Futura PT Medium"/>
              </a:rPr>
              <a:t>Средний результат по Томской области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93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773927" y="873258"/>
            <a:ext cx="11240219" cy="698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691147" y="1408900"/>
            <a:ext cx="10911381" cy="1032479"/>
            <a:chOff x="-3831" y="-1855285"/>
            <a:chExt cx="3073805" cy="50256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-3831" y="-1855285"/>
              <a:ext cx="3073805" cy="502567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-3831" y="-1639172"/>
              <a:ext cx="3073805" cy="4263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/>
                <a:t>Разъяснения по формированию учебных планов на 2020-2021 </a:t>
              </a:r>
              <a:r>
                <a:rPr lang="ru-RU" sz="2400" b="1" kern="1200" dirty="0" err="1" smtClean="0"/>
                <a:t>уч.год</a:t>
              </a:r>
              <a:endParaRPr lang="ru-RU" sz="2400" b="1" kern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91146" y="4384142"/>
            <a:ext cx="11405779" cy="1085005"/>
            <a:chOff x="0" y="390100"/>
            <a:chExt cx="3211698" cy="2482358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460458"/>
              <a:ext cx="3073805" cy="2412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137893" y="390100"/>
              <a:ext cx="3073805" cy="241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/>
                <a:t>Разъяснения по введению ФГОС СОО </a:t>
              </a:r>
              <a:endParaRPr lang="ru-RU" sz="24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91146" y="2739680"/>
            <a:ext cx="10911381" cy="1174726"/>
            <a:chOff x="-3831" y="167706"/>
            <a:chExt cx="3077636" cy="270475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460458"/>
              <a:ext cx="3073805" cy="241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-3831" y="167706"/>
              <a:ext cx="3073805" cy="2456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/>
                <a:t>Разъяснения по реализации Концепции профильного обучения</a:t>
              </a:r>
              <a:endParaRPr lang="ru-RU" sz="2400" b="1" kern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66067" y="339226"/>
            <a:ext cx="10630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Изменения и обновления в  вопросах общего образования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543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507" t="15875" r="14036" b="79284"/>
          <a:stretch/>
        </p:blipFill>
        <p:spPr>
          <a:xfrm>
            <a:off x="1466491" y="867374"/>
            <a:ext cx="10558732" cy="6981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0348" y="98183"/>
            <a:ext cx="9771017" cy="1143000"/>
          </a:xfrm>
        </p:spPr>
        <p:txBody>
          <a:bodyPr rtlCol="0">
            <a:no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solidFill>
                  <a:srgbClr val="343C8D"/>
                </a:solidFill>
                <a:latin typeface="Century Gothic" pitchFamily="34" charset="0"/>
                <a:ea typeface="Times New Roman" panose="02020603050405020304" pitchFamily="18" charset="0"/>
                <a:cs typeface="+mn-cs"/>
              </a:rPr>
              <a:t>Повышение качества физико-математического и естественнонаучного образования</a:t>
            </a:r>
            <a:endParaRPr lang="ru-RU" sz="2600" b="1" dirty="0">
              <a:solidFill>
                <a:srgbClr val="343C8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85" y="1440706"/>
            <a:ext cx="11711166" cy="5247477"/>
          </a:xfrm>
          <a:prstGeom prst="rect">
            <a:avLst/>
          </a:prstGeom>
        </p:spPr>
      </p:pic>
      <p:sp>
        <p:nvSpPr>
          <p:cNvPr id="5" name="Двойные круглые скобки 4"/>
          <p:cNvSpPr/>
          <p:nvPr/>
        </p:nvSpPr>
        <p:spPr>
          <a:xfrm>
            <a:off x="9223022" y="3028510"/>
            <a:ext cx="2438400" cy="3431822"/>
          </a:xfrm>
          <a:prstGeom prst="bracketPair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21624" y="3028510"/>
            <a:ext cx="4585648" cy="705581"/>
          </a:xfrm>
          <a:prstGeom prst="rect">
            <a:avLst/>
          </a:prstGeom>
          <a:solidFill>
            <a:srgbClr val="FFFFFF">
              <a:alpha val="9882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96137" y="4435520"/>
            <a:ext cx="4311135" cy="2024812"/>
          </a:xfrm>
          <a:prstGeom prst="rect">
            <a:avLst/>
          </a:prstGeom>
          <a:solidFill>
            <a:srgbClr val="FFFFFF">
              <a:alpha val="9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54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2507" t="15875" r="14036" b="79284"/>
          <a:stretch/>
        </p:blipFill>
        <p:spPr>
          <a:xfrm>
            <a:off x="1466491" y="867374"/>
            <a:ext cx="10558732" cy="6981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434" y="19050"/>
            <a:ext cx="9771017" cy="1143000"/>
          </a:xfrm>
        </p:spPr>
        <p:txBody>
          <a:bodyPr rtlCol="0">
            <a:no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600" b="1">
                <a:solidFill>
                  <a:srgbClr val="343C8D"/>
                </a:solidFill>
                <a:latin typeface="Century Gothic" pitchFamily="34" charset="0"/>
                <a:ea typeface="Times New Roman" panose="02020603050405020304" pitchFamily="18" charset="0"/>
                <a:cs typeface="+mn-cs"/>
              </a:rPr>
              <a:t>Повышение качества физико-математического и естественнонаучного образования</a:t>
            </a:r>
            <a:endParaRPr lang="ru-RU" sz="2600" b="1" dirty="0">
              <a:solidFill>
                <a:srgbClr val="343C8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9" y="1314450"/>
            <a:ext cx="11844202" cy="5543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2400" y="1883391"/>
            <a:ext cx="10403555" cy="3004698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78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2507" t="15875" r="14036" b="79284"/>
          <a:stretch/>
        </p:blipFill>
        <p:spPr>
          <a:xfrm>
            <a:off x="1466491" y="867374"/>
            <a:ext cx="10558732" cy="6981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434" y="19050"/>
            <a:ext cx="9771017" cy="1143000"/>
          </a:xfrm>
        </p:spPr>
        <p:txBody>
          <a:bodyPr rtlCol="0">
            <a:no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600" b="1">
                <a:solidFill>
                  <a:srgbClr val="343C8D"/>
                </a:solidFill>
                <a:latin typeface="Century Gothic" pitchFamily="34" charset="0"/>
                <a:ea typeface="Times New Roman" panose="02020603050405020304" pitchFamily="18" charset="0"/>
                <a:cs typeface="+mn-cs"/>
              </a:rPr>
              <a:t>Повышение качества физико-математического и естественнонаучного образования</a:t>
            </a:r>
            <a:endParaRPr lang="ru-RU" sz="2600" b="1" dirty="0">
              <a:solidFill>
                <a:srgbClr val="343C8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888965"/>
              </p:ext>
            </p:extLst>
          </p:nvPr>
        </p:nvGraphicFramePr>
        <p:xfrm>
          <a:off x="374812" y="1298222"/>
          <a:ext cx="6056652" cy="533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6551753" y="1298222"/>
          <a:ext cx="5245136" cy="5217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65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434" y="19050"/>
            <a:ext cx="9771015" cy="1143000"/>
          </a:xfrm>
        </p:spPr>
        <p:txBody>
          <a:bodyPr rtlCol="0">
            <a:no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solidFill>
                  <a:srgbClr val="343C8D"/>
                </a:solidFill>
                <a:latin typeface="Century Gothic" pitchFamily="34" charset="0"/>
                <a:ea typeface="Times New Roman" panose="02020603050405020304" pitchFamily="18" charset="0"/>
                <a:cs typeface="+mn-cs"/>
              </a:rPr>
              <a:t>Повышение качества физико-математического и естественнонаучного образования</a:t>
            </a:r>
            <a:endParaRPr lang="ru-RU" sz="2600" b="1" dirty="0">
              <a:solidFill>
                <a:srgbClr val="343C8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2507" t="15875" r="14036" b="79284"/>
          <a:stretch/>
        </p:blipFill>
        <p:spPr>
          <a:xfrm>
            <a:off x="1466491" y="867374"/>
            <a:ext cx="10558732" cy="698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5513" y="1403474"/>
            <a:ext cx="9559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Томские школы, вошедшие в рейтинги </a:t>
            </a:r>
            <a:r>
              <a:rPr lang="ru-RU" dirty="0">
                <a:hlinkClick r:id="rId5"/>
              </a:rPr>
              <a:t>Агентства RAEX (РАЭКС-Аналитика</a:t>
            </a:r>
            <a:r>
              <a:rPr lang="ru-RU" dirty="0" smtClean="0">
                <a:hlinkClick r:id="rId5"/>
              </a:rPr>
              <a:t>)</a:t>
            </a:r>
            <a:r>
              <a:rPr lang="ru-RU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определяющие</a:t>
            </a:r>
            <a:r>
              <a:rPr lang="ru-RU" dirty="0"/>
              <a:t> ведущие школы России по конкурентоспособности выпускников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666474"/>
              </p:ext>
            </p:extLst>
          </p:nvPr>
        </p:nvGraphicFramePr>
        <p:xfrm>
          <a:off x="295513" y="2297201"/>
          <a:ext cx="11643936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8994">
                  <a:extLst>
                    <a:ext uri="{9D8B030D-6E8A-4147-A177-3AD203B41FA5}">
                      <a16:colId xmlns:a16="http://schemas.microsoft.com/office/drawing/2014/main" val="3060761208"/>
                    </a:ext>
                  </a:extLst>
                </a:gridCol>
                <a:gridCol w="4364942">
                  <a:extLst>
                    <a:ext uri="{9D8B030D-6E8A-4147-A177-3AD203B41FA5}">
                      <a16:colId xmlns:a16="http://schemas.microsoft.com/office/drawing/2014/main" val="4142147595"/>
                    </a:ext>
                  </a:extLst>
                </a:gridCol>
              </a:tblGrid>
              <a:tr h="60324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ТОП 100 школ России по конкурентоспособности выпускников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rgbClr val="68C3D0"/>
                        </a:buClr>
                        <a:buSzPct val="116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Лицей при ТПУ</a:t>
                      </a:r>
                    </a:p>
                    <a:p>
                      <a:pPr marL="285750" indent="-285750" algn="just">
                        <a:buClr>
                          <a:srgbClr val="68C3D0"/>
                        </a:buClr>
                        <a:buSzPct val="116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Томский физико-технический лицей</a:t>
                      </a:r>
                    </a:p>
                    <a:p>
                      <a:pPr marL="285750" indent="-285750" algn="just">
                        <a:buClr>
                          <a:srgbClr val="68C3D0"/>
                        </a:buClr>
                        <a:buSzPct val="116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Лицей ТГУ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234"/>
                  </a:ext>
                </a:extLst>
              </a:tr>
              <a:tr h="62846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ТОП 50 школ России по конкурентоспособности выпускников в сфере  «Технические, естественно-научные направления и точные науки»</a:t>
                      </a:r>
                      <a:endParaRPr lang="ru-RU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rgbClr val="68C3D0"/>
                        </a:buClr>
                        <a:buSzPct val="116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Лицей при ТПУ</a:t>
                      </a:r>
                    </a:p>
                    <a:p>
                      <a:pPr marL="285750" indent="-285750" algn="just">
                        <a:buClr>
                          <a:srgbClr val="68C3D0"/>
                        </a:buClr>
                        <a:buSzPct val="116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Томский физико-технический лицей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34472"/>
                  </a:ext>
                </a:extLst>
              </a:tr>
              <a:tr h="45743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ТОП 50 школ России по конкурентоспособности выпускников в сфере  «Медицина»</a:t>
                      </a:r>
                      <a:endParaRPr lang="ru-RU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rgbClr val="68C3D0"/>
                        </a:buClr>
                        <a:buSzPct val="116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Сибирский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лицей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г.Томска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326801"/>
                  </a:ext>
                </a:extLst>
              </a:tr>
              <a:tr h="2617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ТОП 300 школ по количеству выпускников, поступивших в ведущие ВУЗы России</a:t>
                      </a:r>
                      <a:endParaRPr lang="ru-RU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 algn="just">
                        <a:buClr>
                          <a:srgbClr val="68C3D0"/>
                        </a:buClr>
                        <a:buSzPct val="117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+mn-lt"/>
                        </a:rPr>
                        <a:t>Лицей при ТПУ</a:t>
                      </a:r>
                    </a:p>
                    <a:p>
                      <a:pPr marL="144000" indent="-144000" algn="just">
                        <a:buClr>
                          <a:srgbClr val="68C3D0"/>
                        </a:buClr>
                        <a:buSzPct val="117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+mn-lt"/>
                        </a:rPr>
                        <a:t>Гуманитарный лицей г. Томска</a:t>
                      </a:r>
                    </a:p>
                    <a:p>
                      <a:pPr marL="144000" indent="-144000" algn="just">
                        <a:buClr>
                          <a:srgbClr val="68C3D0"/>
                        </a:buClr>
                        <a:buSzPct val="117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+mn-lt"/>
                        </a:rPr>
                        <a:t>Сибирский лицей г. Томска</a:t>
                      </a:r>
                    </a:p>
                    <a:p>
                      <a:pPr marL="144000" indent="-144000" algn="just">
                        <a:buClr>
                          <a:srgbClr val="68C3D0"/>
                        </a:buClr>
                        <a:buSzPct val="117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+mn-lt"/>
                        </a:rPr>
                        <a:t>Академический лицей г. Томска имени Г. А. </a:t>
                      </a:r>
                      <a:r>
                        <a:rPr lang="ru-RU" sz="1600" dirty="0" err="1" smtClean="0">
                          <a:latin typeface="+mn-lt"/>
                        </a:rPr>
                        <a:t>Псахье</a:t>
                      </a:r>
                      <a:endParaRPr lang="ru-RU" sz="1600" dirty="0" smtClean="0">
                        <a:latin typeface="+mn-lt"/>
                      </a:endParaRPr>
                    </a:p>
                    <a:p>
                      <a:pPr marL="144000" indent="-144000" algn="just">
                        <a:buClr>
                          <a:srgbClr val="68C3D0"/>
                        </a:buClr>
                        <a:buSzPct val="117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+mn-lt"/>
                        </a:rPr>
                        <a:t>Гимназия № 29</a:t>
                      </a:r>
                    </a:p>
                    <a:p>
                      <a:pPr marL="144000" indent="-144000" algn="just">
                        <a:buClr>
                          <a:srgbClr val="68C3D0"/>
                        </a:buClr>
                        <a:buSzPct val="117000"/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+mn-lt"/>
                        </a:rPr>
                        <a:t>Школа № 4 им. И.С. Черных </a:t>
                      </a:r>
                      <a:endParaRPr lang="ru-RU" sz="16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31861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5298" t="12060" r="4955" b="13319"/>
          <a:stretch/>
        </p:blipFill>
        <p:spPr>
          <a:xfrm>
            <a:off x="10014085" y="1212310"/>
            <a:ext cx="1990231" cy="10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31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80920"/>
            <a:ext cx="12323685" cy="1970680"/>
            <a:chOff x="20042" y="-203752"/>
            <a:chExt cx="12323685" cy="1855128"/>
          </a:xfrm>
        </p:grpSpPr>
        <p:sp>
          <p:nvSpPr>
            <p:cNvPr id="4" name="Штриховая стрелка вправо 3"/>
            <p:cNvSpPr/>
            <p:nvPr/>
          </p:nvSpPr>
          <p:spPr>
            <a:xfrm>
              <a:off x="20042" y="-203752"/>
              <a:ext cx="12191999" cy="1853030"/>
            </a:xfrm>
            <a:prstGeom prst="stripedRightArrow">
              <a:avLst>
                <a:gd name="adj1" fmla="val 55172"/>
                <a:gd name="adj2" fmla="val 0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458666" y="135719"/>
              <a:ext cx="9192740" cy="1129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400" b="1" dirty="0">
                  <a:solidFill>
                    <a:srgbClr val="343C8D"/>
                  </a:solidFill>
                  <a:latin typeface="Century Gothic" pitchFamily="34" charset="0"/>
                  <a:ea typeface="Times New Roman" panose="02020603050405020304" pitchFamily="18" charset="0"/>
                </a:rPr>
                <a:t>Повышение уровня мотивации педагогов в области физико-математического и естественнонаучного образования</a:t>
              </a:r>
              <a:endParaRPr lang="ru-RU" sz="2400" b="1" dirty="0">
                <a:solidFill>
                  <a:srgbClr val="343C8D"/>
                </a:solidFill>
                <a:latin typeface="Century Gothic" pitchFamily="34" charset="0"/>
              </a:endParaRPr>
            </a:p>
          </p:txBody>
        </p:sp>
        <p:pic>
          <p:nvPicPr>
            <p:cNvPr id="6" name="Picture 2" descr="https://i.siteapi.org/UYkCYcAhJ3kmYXmNS7i9Gf0iD9A=/0x0:900x900/73b387231683968.ru.s.siteapi.org/img/g21onidvjfccgs008o8ck44kkkoko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61" y="220693"/>
              <a:ext cx="1069140" cy="106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.siteapi.org/UYkCYcAhJ3kmYXmNS7i9Gf0iD9A=/0x0:900x900/73b387231683968.ru.s.siteapi.org/img/g21onidvjfccgs008o8ck44kkkoko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1405" y="-40946"/>
              <a:ext cx="1692322" cy="1692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791067"/>
              </p:ext>
            </p:extLst>
          </p:nvPr>
        </p:nvGraphicFramePr>
        <p:xfrm>
          <a:off x="287384" y="1806944"/>
          <a:ext cx="11617230" cy="4785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3446">
                  <a:extLst>
                    <a:ext uri="{9D8B030D-6E8A-4147-A177-3AD203B41FA5}">
                      <a16:colId xmlns:a16="http://schemas.microsoft.com/office/drawing/2014/main" val="1871279761"/>
                    </a:ext>
                  </a:extLst>
                </a:gridCol>
                <a:gridCol w="2323446">
                  <a:extLst>
                    <a:ext uri="{9D8B030D-6E8A-4147-A177-3AD203B41FA5}">
                      <a16:colId xmlns:a16="http://schemas.microsoft.com/office/drawing/2014/main" val="4208438120"/>
                    </a:ext>
                  </a:extLst>
                </a:gridCol>
                <a:gridCol w="2323446">
                  <a:extLst>
                    <a:ext uri="{9D8B030D-6E8A-4147-A177-3AD203B41FA5}">
                      <a16:colId xmlns:a16="http://schemas.microsoft.com/office/drawing/2014/main" val="3041198184"/>
                    </a:ext>
                  </a:extLst>
                </a:gridCol>
                <a:gridCol w="2323446">
                  <a:extLst>
                    <a:ext uri="{9D8B030D-6E8A-4147-A177-3AD203B41FA5}">
                      <a16:colId xmlns:a16="http://schemas.microsoft.com/office/drawing/2014/main" val="1693414779"/>
                    </a:ext>
                  </a:extLst>
                </a:gridCol>
                <a:gridCol w="2323446">
                  <a:extLst>
                    <a:ext uri="{9D8B030D-6E8A-4147-A177-3AD203B41FA5}">
                      <a16:colId xmlns:a16="http://schemas.microsoft.com/office/drawing/2014/main" val="2393349073"/>
                    </a:ext>
                  </a:extLst>
                </a:gridCol>
              </a:tblGrid>
              <a:tr h="2320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Конкурсы проф.мастерства: </a:t>
                      </a: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«Физик на все руки», «Учитель года», дистанционные олимпиады, конкурсы</a:t>
                      </a:r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9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ea typeface="Times New Roman" panose="02020603050405020304" pitchFamily="18" charset="0"/>
                        </a:rPr>
                        <a:t>Школа РАН</a:t>
                      </a:r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9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Событийные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мероприятия: конференции, форумы</a:t>
                      </a:r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9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188900"/>
                  </a:ext>
                </a:extLst>
              </a:tr>
              <a:tr h="246452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ea typeface="Times New Roman" panose="02020603050405020304" pitchFamily="18" charset="0"/>
                        </a:rPr>
                        <a:t>Новые КПК по межпредметности, 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a typeface="Times New Roman" panose="02020603050405020304" pitchFamily="18" charset="0"/>
                        </a:rPr>
                        <a:t>КПК предметные</a:t>
                      </a:r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9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ea typeface="Times New Roman" panose="02020603050405020304" pitchFamily="18" charset="0"/>
                        </a:rPr>
                        <a:t>Федеральные инновационные площадки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9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89288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6963" y="5795696"/>
            <a:ext cx="2355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Заключительный этап ВСОШ по физике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10103"/>
          <a:stretch/>
        </p:blipFill>
        <p:spPr>
          <a:xfrm>
            <a:off x="287384" y="4124485"/>
            <a:ext cx="2325187" cy="1547207"/>
          </a:xfrm>
          <a:prstGeom prst="rect">
            <a:avLst/>
          </a:prstGeom>
        </p:spPr>
      </p:pic>
      <p:pic>
        <p:nvPicPr>
          <p:cNvPr id="2052" name="Picture 4" descr="https://netu.spbstu.ru/userfiles/images/partners/tpu-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r="9222"/>
          <a:stretch/>
        </p:blipFill>
        <p:spPr bwMode="auto">
          <a:xfrm>
            <a:off x="4929047" y="4128660"/>
            <a:ext cx="2316480" cy="19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60651" y="6059265"/>
            <a:ext cx="2302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Опорные школы ТПУ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596845" y="5671692"/>
            <a:ext cx="2325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Стипендия Губернатора Томской области</a:t>
            </a:r>
          </a:p>
        </p:txBody>
      </p:sp>
      <p:pic>
        <p:nvPicPr>
          <p:cNvPr id="2054" name="Picture 6" descr="https://pbs.twimg.com/media/DK32ypQWkAAqqX_.jpg:lar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12988" r="24225" b="15210"/>
          <a:stretch/>
        </p:blipFill>
        <p:spPr bwMode="auto">
          <a:xfrm>
            <a:off x="9812757" y="4142731"/>
            <a:ext cx="1759132" cy="15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oipkro.ru/content/news/3050/5cb45978327e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t="1546" r="9919" b="27667"/>
          <a:stretch/>
        </p:blipFill>
        <p:spPr bwMode="auto">
          <a:xfrm>
            <a:off x="2612570" y="2546656"/>
            <a:ext cx="2338189" cy="159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603861" y="1786073"/>
            <a:ext cx="2325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КПК для школ со сложным соц.контекстом</a:t>
            </a:r>
          </a:p>
        </p:txBody>
      </p:sp>
      <p:pic>
        <p:nvPicPr>
          <p:cNvPr id="2060" name="Picture 12" descr="https://coachingineducation.ru/wp-content/uploads/2016/09/14333639_1089289174482501_735654728612391438_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4"/>
          <a:stretch/>
        </p:blipFill>
        <p:spPr bwMode="auto">
          <a:xfrm>
            <a:off x="7245524" y="2442453"/>
            <a:ext cx="2333898" cy="16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80920"/>
            <a:ext cx="12323685" cy="1970680"/>
            <a:chOff x="20042" y="-203752"/>
            <a:chExt cx="12323685" cy="1855128"/>
          </a:xfrm>
        </p:grpSpPr>
        <p:sp>
          <p:nvSpPr>
            <p:cNvPr id="4" name="Штриховая стрелка вправо 3"/>
            <p:cNvSpPr/>
            <p:nvPr/>
          </p:nvSpPr>
          <p:spPr>
            <a:xfrm>
              <a:off x="20042" y="-203752"/>
              <a:ext cx="12191999" cy="1853030"/>
            </a:xfrm>
            <a:prstGeom prst="stripedRightArrow">
              <a:avLst>
                <a:gd name="adj1" fmla="val 55172"/>
                <a:gd name="adj2" fmla="val 0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458666" y="135719"/>
              <a:ext cx="9192740" cy="1129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400" b="1" dirty="0">
                  <a:solidFill>
                    <a:srgbClr val="343C8D"/>
                  </a:solidFill>
                  <a:latin typeface="Century Gothic" pitchFamily="34" charset="0"/>
                  <a:ea typeface="Times New Roman" panose="02020603050405020304" pitchFamily="18" charset="0"/>
                </a:rPr>
                <a:t>Повышение уровня мотивации </a:t>
              </a:r>
              <a:r>
                <a:rPr lang="ru-RU" sz="2400" b="1" dirty="0" smtClean="0">
                  <a:solidFill>
                    <a:srgbClr val="343C8D"/>
                  </a:solidFill>
                  <a:latin typeface="Century Gothic" pitchFamily="34" charset="0"/>
                  <a:ea typeface="Times New Roman" panose="02020603050405020304" pitchFamily="18" charset="0"/>
                </a:rPr>
                <a:t>обучающихся </a:t>
              </a:r>
              <a:r>
                <a:rPr lang="ru-RU" sz="2400" b="1" dirty="0">
                  <a:solidFill>
                    <a:srgbClr val="343C8D"/>
                  </a:solidFill>
                  <a:latin typeface="Century Gothic" pitchFamily="34" charset="0"/>
                  <a:ea typeface="Times New Roman" panose="02020603050405020304" pitchFamily="18" charset="0"/>
                </a:rPr>
                <a:t>в области физико-математического и естественнонаучного образования</a:t>
              </a:r>
              <a:endParaRPr lang="ru-RU" sz="2400" b="1" dirty="0">
                <a:solidFill>
                  <a:srgbClr val="343C8D"/>
                </a:solidFill>
                <a:latin typeface="Century Gothic" pitchFamily="34" charset="0"/>
              </a:endParaRPr>
            </a:p>
          </p:txBody>
        </p:sp>
        <p:pic>
          <p:nvPicPr>
            <p:cNvPr id="6" name="Picture 2" descr="https://i.siteapi.org/UYkCYcAhJ3kmYXmNS7i9Gf0iD9A=/0x0:900x900/73b387231683968.ru.s.siteapi.org/img/g21onidvjfccgs008o8ck44kkkoko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61" y="220693"/>
              <a:ext cx="1069140" cy="106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.siteapi.org/UYkCYcAhJ3kmYXmNS7i9Gf0iD9A=/0x0:900x900/73b387231683968.ru.s.siteapi.org/img/g21onidvjfccgs008o8ck44kkkoko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1405" y="-40946"/>
              <a:ext cx="1692322" cy="1692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573553" y="1742460"/>
          <a:ext cx="11112135" cy="4965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4045">
                  <a:extLst>
                    <a:ext uri="{9D8B030D-6E8A-4147-A177-3AD203B41FA5}">
                      <a16:colId xmlns:a16="http://schemas.microsoft.com/office/drawing/2014/main" val="1871279761"/>
                    </a:ext>
                  </a:extLst>
                </a:gridCol>
                <a:gridCol w="3704045">
                  <a:extLst>
                    <a:ext uri="{9D8B030D-6E8A-4147-A177-3AD203B41FA5}">
                      <a16:colId xmlns:a16="http://schemas.microsoft.com/office/drawing/2014/main" val="4208438120"/>
                    </a:ext>
                  </a:extLst>
                </a:gridCol>
                <a:gridCol w="3704045">
                  <a:extLst>
                    <a:ext uri="{9D8B030D-6E8A-4147-A177-3AD203B41FA5}">
                      <a16:colId xmlns:a16="http://schemas.microsoft.com/office/drawing/2014/main" val="3041198184"/>
                    </a:ext>
                  </a:extLst>
                </a:gridCol>
              </a:tblGrid>
              <a:tr h="2408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ea typeface="Times New Roman" panose="02020603050405020304" pitchFamily="18" charset="0"/>
                        </a:rPr>
                        <a:t>Введение предметов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  <a:ea typeface="Times New Roman" panose="02020603050405020304" pitchFamily="18" charset="0"/>
                        </a:rPr>
                        <a:t> физико-математического и естественнонаучного образования с 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 panose="02020603050405020304" pitchFamily="18" charset="0"/>
                        </a:rPr>
                        <a:t>5 класса</a:t>
                      </a:r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9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Центр дополнительного физико-математического и естественнонаучного образования ТГПУ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9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188900"/>
                  </a:ext>
                </a:extLst>
              </a:tr>
              <a:tr h="255709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a typeface="Times New Roman" panose="02020603050405020304" pitchFamily="18" charset="0"/>
                        </a:rPr>
                        <a:t>Профильные образовательные события (ТГУ, ТПУ)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9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89288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31719" y="6088954"/>
            <a:ext cx="3516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Кружки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доп.образования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Точки Роста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ea typeface="Times New Roman" panose="02020603050405020304" pitchFamily="18" charset="0"/>
            </a:endParaRPr>
          </a:p>
        </p:txBody>
      </p:sp>
      <p:pic>
        <p:nvPicPr>
          <p:cNvPr id="3076" name="Picture 4" descr="https://yt3.ggpht.com/a/AGF-l7-4yT2TTxpNB0cCjTHvahZrRKWcLmg8nmyMxw=s900-mo-c-c0xffffffff-rj-k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259" y="4222999"/>
            <a:ext cx="1993175" cy="19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595914" y="6111840"/>
            <a:ext cx="2777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Олимпиада НТИ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ea typeface="Times New Roman" panose="02020603050405020304" pitchFamily="18" charset="0"/>
            </a:endParaRPr>
          </a:p>
        </p:txBody>
      </p:sp>
      <p:pic>
        <p:nvPicPr>
          <p:cNvPr id="3078" name="Picture 6" descr="https://gorod.dp.ua/afisha/images/fotos/32056/3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1" b="9402"/>
          <a:stretch/>
        </p:blipFill>
        <p:spPr bwMode="auto">
          <a:xfrm>
            <a:off x="573551" y="4160710"/>
            <a:ext cx="3423683" cy="195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56701" y="1688978"/>
            <a:ext cx="3156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ea typeface="Times New Roman" panose="02020603050405020304" pitchFamily="18" charset="0"/>
              </a:rPr>
              <a:t>Профильные смены, олимпиадные тренинги</a:t>
            </a:r>
            <a:endParaRPr lang="ru-RU" sz="1600" dirty="0"/>
          </a:p>
        </p:txBody>
      </p:sp>
      <p:pic>
        <p:nvPicPr>
          <p:cNvPr id="3080" name="Picture 8" descr="https://kamgov.ru/files/2018/01/22/7c80a7f58a0f71869eddce56d815ce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" b="13688"/>
          <a:stretch/>
        </p:blipFill>
        <p:spPr bwMode="auto">
          <a:xfrm>
            <a:off x="4280590" y="2248147"/>
            <a:ext cx="3698059" cy="199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2507" t="15875" r="14036" b="79284"/>
          <a:stretch/>
        </p:blipFill>
        <p:spPr>
          <a:xfrm>
            <a:off x="1466491" y="867374"/>
            <a:ext cx="10558732" cy="6981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434" y="19050"/>
            <a:ext cx="9771017" cy="1143000"/>
          </a:xfrm>
        </p:spPr>
        <p:txBody>
          <a:bodyPr rtlCol="0">
            <a:no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solidFill>
                  <a:srgbClr val="343C8D"/>
                </a:solidFill>
                <a:latin typeface="Century Gothic" pitchFamily="34" charset="0"/>
                <a:ea typeface="Times New Roman" panose="02020603050405020304" pitchFamily="18" charset="0"/>
                <a:cs typeface="+mn-cs"/>
              </a:rPr>
              <a:t>Популяризация физико-математического и естественнонаучного образования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48330846"/>
              </p:ext>
            </p:extLst>
          </p:nvPr>
        </p:nvGraphicFramePr>
        <p:xfrm>
          <a:off x="222068" y="1340166"/>
          <a:ext cx="3892732" cy="519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77485811"/>
              </p:ext>
            </p:extLst>
          </p:nvPr>
        </p:nvGraphicFramePr>
        <p:xfrm>
          <a:off x="4052847" y="1340166"/>
          <a:ext cx="3834811" cy="519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35545558"/>
              </p:ext>
            </p:extLst>
          </p:nvPr>
        </p:nvGraphicFramePr>
        <p:xfrm>
          <a:off x="7765576" y="1342850"/>
          <a:ext cx="4259648" cy="5188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517" y="86266"/>
            <a:ext cx="1362974" cy="10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48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2"/>
          <a:stretch/>
        </p:blipFill>
        <p:spPr>
          <a:xfrm>
            <a:off x="1" y="0"/>
            <a:ext cx="2009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1"/>
          <a:stretch/>
        </p:blipFill>
        <p:spPr>
          <a:xfrm>
            <a:off x="3036497" y="0"/>
            <a:ext cx="915550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0842"/>
          <a:stretch/>
        </p:blipFill>
        <p:spPr>
          <a:xfrm>
            <a:off x="2009955" y="-594"/>
            <a:ext cx="1026543" cy="68585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18046" y="4652772"/>
            <a:ext cx="6387998" cy="15841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22507" t="15875" r="14036" b="79284"/>
          <a:stretch/>
        </p:blipFill>
        <p:spPr>
          <a:xfrm>
            <a:off x="773927" y="873258"/>
            <a:ext cx="11240219" cy="698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28232" y="1577059"/>
            <a:ext cx="7854408" cy="2330407"/>
            <a:chOff x="0" y="460458"/>
            <a:chExt cx="3073805" cy="2412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460458"/>
              <a:ext cx="3073805" cy="2412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0" y="460458"/>
              <a:ext cx="3073805" cy="241200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700067" y="4409666"/>
            <a:ext cx="6927011" cy="1696528"/>
            <a:chOff x="-3831" y="212046"/>
            <a:chExt cx="3077636" cy="266041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460458"/>
              <a:ext cx="3073805" cy="24120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-3831" y="212046"/>
              <a:ext cx="3073805" cy="24120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58695" y="1780239"/>
            <a:ext cx="76239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Open Sans"/>
              </a:rPr>
              <a:t>По пункту "Наполняемость классов" </a:t>
            </a:r>
            <a:r>
              <a:rPr lang="ru-RU" sz="1400" dirty="0" smtClean="0">
                <a:solidFill>
                  <a:srgbClr val="000000"/>
                </a:solidFill>
                <a:latin typeface="Open Sans"/>
              </a:rPr>
              <a:t>следует </a:t>
            </a:r>
            <a:r>
              <a:rPr lang="ru-RU" sz="1400" dirty="0">
                <a:solidFill>
                  <a:srgbClr val="000000"/>
                </a:solidFill>
                <a:latin typeface="Open Sans"/>
              </a:rPr>
              <a:t>обратить внимание, что на основании постановления Главного государственного санитарного врача Российской Федерации от 24 ноября 2015 г. N 81 в СанПиН 2.4.2.2821-10 "Санитарно-эпидемиологические требования к условиям и организации обучения в общеобразовательных учреждениях" (далее - СанПиН 2.4.2.2821-10) внесены изменения. Согласно принятым изменениям из СанПиН 2.4.2.2821-10 </a:t>
            </a:r>
            <a:r>
              <a:rPr lang="ru-RU" sz="1400" dirty="0">
                <a:solidFill>
                  <a:srgbClr val="C00000"/>
                </a:solidFill>
                <a:latin typeface="Open Sans"/>
              </a:rPr>
              <a:t>рекомендательная норма, устанавливающая предельную наполняемость классов общеобразовательных организаций в 25 человек, исключена.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51976" y="1334184"/>
            <a:ext cx="3301890" cy="2816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Open Sans"/>
              </a:rPr>
              <a:t>Согласно пункту 10.1 СанПиН 2.4.2.2821-10 </a:t>
            </a:r>
            <a:r>
              <a:rPr lang="ru-RU" sz="1100" dirty="0">
                <a:solidFill>
                  <a:srgbClr val="000000"/>
                </a:solidFill>
                <a:latin typeface="Open Sans"/>
              </a:rPr>
              <a:t>"Санитарно-эпидемиологические требования к условиям и организации обучения в общеобразовательных учреждениях", утвержденных постановлением Главного государственного санитарного врача Российской Федерации от 29 октября 2010 г. N 189 (далее - СанПиН 2.4.2.2821-10), </a:t>
            </a:r>
            <a:r>
              <a:rPr lang="ru-RU" sz="1100" dirty="0">
                <a:solidFill>
                  <a:srgbClr val="C00000"/>
                </a:solidFill>
                <a:latin typeface="Open Sans"/>
              </a:rPr>
              <a:t>количество учащихся в классе определяется исходя из расчета соблюдения нормы площади на одного обучающегося, соблюдении требований к расстановке мебели в учебных помещениях, в том числе удаленности мест для занятий от </a:t>
            </a:r>
            <a:r>
              <a:rPr lang="ru-RU" sz="1100" dirty="0" err="1">
                <a:solidFill>
                  <a:srgbClr val="C00000"/>
                </a:solidFill>
                <a:latin typeface="Open Sans"/>
              </a:rPr>
              <a:t>светонесущей</a:t>
            </a:r>
            <a:r>
              <a:rPr lang="ru-RU" sz="1100" dirty="0">
                <a:solidFill>
                  <a:srgbClr val="C00000"/>
                </a:solidFill>
                <a:latin typeface="Open Sans"/>
              </a:rPr>
              <a:t> стены, требований к естественному и искусственному освещению</a:t>
            </a:r>
            <a:r>
              <a:rPr lang="ru-RU" sz="1100" dirty="0">
                <a:solidFill>
                  <a:srgbClr val="000000"/>
                </a:solidFill>
                <a:latin typeface="Open Sans"/>
              </a:rPr>
              <a:t>.</a:t>
            </a:r>
            <a:endParaRPr lang="ru-RU" sz="1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2464" y="4519266"/>
            <a:ext cx="6630839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Деление </a:t>
            </a:r>
            <a:r>
              <a:rPr lang="ru-RU" dirty="0"/>
              <a:t>классов на группы при реализации основных общеобразовательных программ возможно в соответствии с образовательной программой, утверждаемой образовательной </a:t>
            </a:r>
            <a:r>
              <a:rPr lang="ru-RU" dirty="0" smtClean="0"/>
              <a:t>организацией </a:t>
            </a: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(при 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наличии необходимых финансовых </a:t>
            </a: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ресурсов). (273-фз, статья 12)</a:t>
            </a: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7020" y="6347825"/>
            <a:ext cx="102740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Источник: </a:t>
            </a:r>
            <a:r>
              <a:rPr lang="en-US" sz="1400" dirty="0" smtClean="0">
                <a:hlinkClick r:id="rId4"/>
              </a:rPr>
              <a:t>http</a:t>
            </a:r>
            <a:r>
              <a:rPr lang="en-US" sz="1400" dirty="0">
                <a:hlinkClick r:id="rId4"/>
              </a:rPr>
              <a:t>://273-</a:t>
            </a:r>
            <a:r>
              <a:rPr lang="ru-RU" sz="1400" dirty="0" err="1">
                <a:hlinkClick r:id="rId4"/>
              </a:rPr>
              <a:t>фз.рф</a:t>
            </a:r>
            <a:r>
              <a:rPr lang="ru-RU" sz="1400" dirty="0">
                <a:hlinkClick r:id="rId4"/>
              </a:rPr>
              <a:t>/</a:t>
            </a:r>
            <a:r>
              <a:rPr lang="en-US" sz="1400" dirty="0" err="1" smtClean="0">
                <a:hlinkClick r:id="rId4"/>
              </a:rPr>
              <a:t>voprosy_i_otvety</a:t>
            </a:r>
            <a:r>
              <a:rPr lang="en-US" sz="1400" dirty="0" smtClean="0">
                <a:hlinkClick r:id="rId4"/>
              </a:rPr>
              <a:t>/po-prezhnemu-zakonodatelstvu-ob-obrazovanii-v-obshcheobrazovatelnyh-uchrezhdeniyah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049088" y="187364"/>
            <a:ext cx="760057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Разъяснения по Методическим рекомендациям формирования учебных планов на 2020-2021 </a:t>
            </a:r>
            <a:r>
              <a:rPr lang="ru-RU" sz="2400" b="1" dirty="0" err="1"/>
              <a:t>уч.год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498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10864" y="1896497"/>
            <a:ext cx="2310405" cy="3204842"/>
            <a:chOff x="-3831" y="-2153217"/>
            <a:chExt cx="3077636" cy="50256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2153217"/>
              <a:ext cx="3073805" cy="50256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-3831" y="-1639172"/>
              <a:ext cx="3073805" cy="4263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kern="1200" dirty="0" smtClean="0"/>
                <a:t>Последние изменения вносят коррективы в учебные планы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kern="1200" dirty="0" smtClean="0"/>
                <a:t> на 2020-2021 </a:t>
              </a:r>
              <a:r>
                <a:rPr lang="ru-RU" sz="2000" b="1" kern="1200" dirty="0" err="1" smtClean="0"/>
                <a:t>уч.год</a:t>
              </a:r>
              <a:endParaRPr lang="ru-RU" sz="2000" b="1" kern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236825" y="3640607"/>
            <a:ext cx="2307529" cy="1538117"/>
            <a:chOff x="0" y="460458"/>
            <a:chExt cx="3073805" cy="24120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460458"/>
              <a:ext cx="3073805" cy="24120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0" y="460458"/>
              <a:ext cx="3073805" cy="241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Уточнения по введению ФГОС СОО </a:t>
              </a:r>
              <a:endParaRPr lang="ru-RU" sz="2000" b="1" kern="120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830" t="10513" b="1368"/>
          <a:stretch/>
        </p:blipFill>
        <p:spPr>
          <a:xfrm>
            <a:off x="5813917" y="1198384"/>
            <a:ext cx="6086654" cy="4213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97" t="14245" b="69504"/>
          <a:stretch/>
        </p:blipFill>
        <p:spPr>
          <a:xfrm>
            <a:off x="3024553" y="3754706"/>
            <a:ext cx="8738253" cy="12117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02921" y="330784"/>
            <a:ext cx="898009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Разъяснения по Методическим рекомендациям формирования учебных планов на 2020-2021 </a:t>
            </a:r>
            <a:r>
              <a:rPr lang="ru-RU" sz="2400" b="1" dirty="0" err="1"/>
              <a:t>уч.год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0865" y="5664530"/>
            <a:ext cx="11673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Согласно ч. 7 ст. </a:t>
            </a:r>
            <a:r>
              <a:rPr lang="ru-RU" sz="1400" dirty="0" smtClean="0"/>
              <a:t>28 Федерального </a:t>
            </a:r>
            <a:r>
              <a:rPr lang="ru-RU" sz="1400" dirty="0"/>
              <a:t>закона от 29.12.2012 № 273-ФЗ "Об образовании в Российской Федерации" образовательная организация несет ответственность за невыполнение или ненадлежащее выполнение функций, отнесенных к ее компетенции, в т. ч.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за реализацию не в полном объеме образовательных программ в соответствии с учебным планом</a:t>
            </a:r>
            <a:r>
              <a:rPr lang="ru-RU" sz="1400" dirty="0"/>
              <a:t>, качество образования своих выпускников.</a:t>
            </a:r>
          </a:p>
          <a:p>
            <a:r>
              <a:rPr lang="ru-RU" sz="1400" dirty="0"/>
              <a:t>Источник: </a:t>
            </a:r>
            <a:r>
              <a:rPr lang="ru-RU" sz="1400" dirty="0">
                <a:hlinkClick r:id="rId6"/>
              </a:rPr>
              <a:t>https://</a:t>
            </a:r>
            <a:r>
              <a:rPr lang="ru-RU" sz="1400" dirty="0" smtClean="0">
                <a:hlinkClick r:id="rId6"/>
              </a:rPr>
              <a:t>www.resobr.ru/question/3091951203-qqess1-15-m12-otvetstvennost-oo-za-realizatsiyu-ne-v-polnom-obeme-obrazovatelnyh-programm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24553" y="1854589"/>
            <a:ext cx="2567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Увеличение на 1 час предмета «Технология» в 8 классе и добавление 1 часа в программу 9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7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10864" y="1988485"/>
            <a:ext cx="2310405" cy="3204842"/>
            <a:chOff x="-3831" y="-2153217"/>
            <a:chExt cx="3077636" cy="50256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2153217"/>
              <a:ext cx="3073805" cy="50256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-3831" y="-1639172"/>
              <a:ext cx="3073805" cy="4263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/>
              <a:r>
                <a:rPr lang="ru-RU" sz="2400" b="1" dirty="0"/>
                <a:t>Реализация курсов внеурочной деятельности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02921" y="330784"/>
            <a:ext cx="898009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Разъяснения по Методическим рекомендациям формирования учебных планов на 2020-2021 </a:t>
            </a:r>
            <a:r>
              <a:rPr lang="ru-RU" sz="2400" b="1" dirty="0" err="1"/>
              <a:t>уч.год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5350" y="6017110"/>
            <a:ext cx="10354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Согласно </a:t>
            </a:r>
            <a:r>
              <a:rPr lang="ru-RU" sz="1200" dirty="0" smtClean="0"/>
              <a:t>п. </a:t>
            </a:r>
            <a:r>
              <a:rPr lang="ru-RU" sz="1200" dirty="0"/>
              <a:t>18.3.2  ФГОС </a:t>
            </a:r>
            <a:r>
              <a:rPr lang="ru-RU" sz="1200" dirty="0" smtClean="0"/>
              <a:t>СОО «Организация</a:t>
            </a:r>
            <a:r>
              <a:rPr lang="ru-RU" sz="1200" dirty="0"/>
              <a:t>, осуществляющая образовательную деятельность, самостоятельно разрабатывает и утверждает план внеурочной </a:t>
            </a:r>
            <a:r>
              <a:rPr lang="ru-RU" sz="1200" dirty="0" smtClean="0"/>
              <a:t>деятельности».</a:t>
            </a:r>
          </a:p>
          <a:p>
            <a:r>
              <a:rPr lang="ru-RU" sz="1200" dirty="0" smtClean="0"/>
              <a:t>Источник</a:t>
            </a:r>
            <a:r>
              <a:rPr lang="ru-RU" sz="1200" dirty="0"/>
              <a:t>: </a:t>
            </a:r>
            <a:r>
              <a:rPr lang="ru-RU" sz="1200" dirty="0">
                <a:hlinkClick r:id="rId3"/>
              </a:rPr>
              <a:t>https://</a:t>
            </a:r>
            <a:r>
              <a:rPr lang="ru-RU" sz="1200" dirty="0" smtClean="0">
                <a:hlinkClick r:id="rId3"/>
              </a:rPr>
              <a:t>www.resobr.ru/question/3091951203-qqess1-15-m12-otvetstvennost-oo-za-realizatsiyu-ne-v-polnom-obeme-obrazovatelnyh-programm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842454" y="1576385"/>
            <a:ext cx="2931710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РЕАЛИЗАЦИЯ КУРСОВ ВНЕУРОЧНОЙ деятельности </a:t>
            </a:r>
            <a:r>
              <a:rPr lang="ru-RU" sz="1600" dirty="0" smtClean="0"/>
              <a:t>относится</a:t>
            </a:r>
            <a:r>
              <a:rPr lang="en-US" sz="1600" dirty="0" smtClean="0"/>
              <a:t> </a:t>
            </a:r>
            <a:r>
              <a:rPr lang="ru-RU" sz="1600" dirty="0" smtClean="0"/>
              <a:t>к ЧАСТИ,</a:t>
            </a:r>
            <a:r>
              <a:rPr lang="en-US" sz="1600" dirty="0" smtClean="0"/>
              <a:t> </a:t>
            </a:r>
            <a:r>
              <a:rPr lang="ru-RU" sz="1600" dirty="0" smtClean="0"/>
              <a:t>ФОРМИРУЕМОЙ </a:t>
            </a:r>
            <a:r>
              <a:rPr lang="ru-RU" sz="1600" dirty="0" smtClean="0"/>
              <a:t>УЧАСТНИКАМИ ОБРАЗОВАТЕЛЬНЫХ ОТНОШЕНИЙ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46625" y="2600367"/>
            <a:ext cx="60925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/>
              <a:t>Федеральным законом от 29 декабря 2012 г. N 273-ФЗ "Об образовании в Российской Федерации" (Собрание законодательства Российской Федерации, 2012, N 53, ст. 7598; 2020, N 9, ст. 1137</a:t>
            </a:r>
            <a:r>
              <a:rPr lang="ru-RU" sz="1400" dirty="0" smtClean="0"/>
              <a:t>);</a:t>
            </a: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/>
              <a:t>Приказом </a:t>
            </a:r>
            <a:r>
              <a:rPr lang="ru-RU" sz="1400" dirty="0"/>
              <a:t>Министерства просвещения Российской Федерации от 9 ноября 2018 г. N 196 "Об утверждении Порядка организации и осуществления образовательной деятельности по дополнительным общеобразовательным </a:t>
            </a:r>
            <a:r>
              <a:rPr lang="ru-RU" sz="1400" dirty="0" smtClean="0"/>
              <a:t>программам«;</a:t>
            </a: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dirty="0" smtClean="0"/>
              <a:t>Письмом </a:t>
            </a:r>
            <a:r>
              <a:rPr lang="ru-RU" sz="1400" dirty="0"/>
              <a:t>Министерства образования и науки Российской Федерации от 18 августа 2017 г. N 09-1672 "О направлении методических рекомендаций по уточнению понятия и содержания внеурочной деятельности в рамках реализации основных общеобразовательных программ, в том числе в части проектной деятельности".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026" y="1606426"/>
            <a:ext cx="810838" cy="877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63925" y="2114994"/>
            <a:ext cx="156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Регулируется: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42454" y="3712757"/>
            <a:ext cx="293171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 основании 403 ФЗ возможен </a:t>
            </a:r>
            <a:r>
              <a:rPr lang="ru-RU" dirty="0" smtClean="0"/>
              <a:t>зачет </a:t>
            </a:r>
            <a:r>
              <a:rPr lang="ru-RU" dirty="0" smtClean="0"/>
              <a:t>результата обучения в </a:t>
            </a:r>
            <a:r>
              <a:rPr lang="ru-RU" dirty="0" smtClean="0"/>
              <a:t>других образовательных </a:t>
            </a:r>
            <a:r>
              <a:rPr lang="ru-RU" dirty="0" smtClean="0"/>
              <a:t>организаций, </a:t>
            </a:r>
            <a:r>
              <a:rPr lang="ru-RU" dirty="0" smtClean="0"/>
              <a:t>его форма разрабатывается на федеральном уровне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7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10864" y="2059108"/>
            <a:ext cx="2310405" cy="3204842"/>
            <a:chOff x="-3831" y="-2153217"/>
            <a:chExt cx="3077636" cy="50256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2153217"/>
              <a:ext cx="3073805" cy="50256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-3831" y="-1639172"/>
              <a:ext cx="3073805" cy="4263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kern="1200" dirty="0" smtClean="0"/>
                <a:t>Разъяснения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kern="1200" dirty="0" smtClean="0"/>
                <a:t> по реализации ФГОС СОО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kern="1200" dirty="0" smtClean="0"/>
                <a:t>2020-2021 </a:t>
              </a:r>
              <a:r>
                <a:rPr lang="ru-RU" sz="2000" b="1" kern="1200" dirty="0" err="1" smtClean="0"/>
                <a:t>уч.год</a:t>
              </a:r>
              <a:endParaRPr lang="ru-RU" sz="2000" b="1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830320" y="2540919"/>
            <a:ext cx="50723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buFontTx/>
              <a:buAutoNum type="arabicPeriod"/>
              <a:tabLst>
                <a:tab pos="269875" algn="l"/>
              </a:tabLs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Решение педсовета о введении ФГОС СОО с 2020-2021 учебного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года</a:t>
            </a:r>
          </a:p>
          <a:p>
            <a:pPr indent="269875" algn="just">
              <a:buFontTx/>
              <a:buAutoNum type="arabicPeriod"/>
              <a:tabLst>
                <a:tab pos="269875" algn="l"/>
              </a:tabLst>
              <a:defRPr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indent="269875" algn="just">
              <a:buFontTx/>
              <a:buAutoNum type="arabicPeriod"/>
              <a:tabLst>
                <a:tab pos="269875" algn="l"/>
              </a:tabLs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Приказ «О разработке ООП среднего общего образования в ОО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»</a:t>
            </a:r>
          </a:p>
          <a:p>
            <a:pPr algn="just">
              <a:tabLst>
                <a:tab pos="269875" algn="l"/>
              </a:tabLst>
              <a:defRPr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indent="269875" algn="just">
              <a:buFontTx/>
              <a:buAutoNum type="arabicPeriod"/>
              <a:tabLst>
                <a:tab pos="269875" algn="l"/>
              </a:tabLs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Приказ «Об утверждении ООП СОО» или «О введении ООП СОО с 1 сентября 2020-2021 учебного года»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027872" y="663547"/>
            <a:ext cx="4968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69875" algn="l"/>
              </a:tabLst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Введение ФГОС СОО регулируется локальными актами образовательной организации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18864" y="1986801"/>
            <a:ext cx="4539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69875" algn="l"/>
              </a:tabLst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Возможный алгоритм деятельности: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748" y="602080"/>
            <a:ext cx="810838" cy="8779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92630" y="417414"/>
            <a:ext cx="27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Структура учебного плана</a:t>
            </a:r>
            <a:endParaRPr lang="ru-RU" dirty="0"/>
          </a:p>
        </p:txBody>
      </p:sp>
      <p:sp>
        <p:nvSpPr>
          <p:cNvPr id="25" name="Полилиния 24"/>
          <p:cNvSpPr/>
          <p:nvPr/>
        </p:nvSpPr>
        <p:spPr>
          <a:xfrm>
            <a:off x="8262391" y="4766804"/>
            <a:ext cx="3777042" cy="994292"/>
          </a:xfrm>
          <a:custGeom>
            <a:avLst/>
            <a:gdLst>
              <a:gd name="connsiteX0" fmla="*/ 1207699 w 1242204"/>
              <a:gd name="connsiteY0" fmla="*/ 215660 h 1613139"/>
              <a:gd name="connsiteX1" fmla="*/ 1104182 w 1242204"/>
              <a:gd name="connsiteY1" fmla="*/ 129396 h 1613139"/>
              <a:gd name="connsiteX2" fmla="*/ 1026544 w 1242204"/>
              <a:gd name="connsiteY2" fmla="*/ 77637 h 1613139"/>
              <a:gd name="connsiteX3" fmla="*/ 992038 w 1242204"/>
              <a:gd name="connsiteY3" fmla="*/ 69011 h 1613139"/>
              <a:gd name="connsiteX4" fmla="*/ 966159 w 1242204"/>
              <a:gd name="connsiteY4" fmla="*/ 51758 h 1613139"/>
              <a:gd name="connsiteX5" fmla="*/ 888521 w 1242204"/>
              <a:gd name="connsiteY5" fmla="*/ 25879 h 1613139"/>
              <a:gd name="connsiteX6" fmla="*/ 828136 w 1242204"/>
              <a:gd name="connsiteY6" fmla="*/ 8626 h 1613139"/>
              <a:gd name="connsiteX7" fmla="*/ 690114 w 1242204"/>
              <a:gd name="connsiteY7" fmla="*/ 0 h 1613139"/>
              <a:gd name="connsiteX8" fmla="*/ 379563 w 1242204"/>
              <a:gd name="connsiteY8" fmla="*/ 17252 h 1613139"/>
              <a:gd name="connsiteX9" fmla="*/ 336431 w 1242204"/>
              <a:gd name="connsiteY9" fmla="*/ 25879 h 1613139"/>
              <a:gd name="connsiteX10" fmla="*/ 310551 w 1242204"/>
              <a:gd name="connsiteY10" fmla="*/ 34505 h 1613139"/>
              <a:gd name="connsiteX11" fmla="*/ 284672 w 1242204"/>
              <a:gd name="connsiteY11" fmla="*/ 51758 h 1613139"/>
              <a:gd name="connsiteX12" fmla="*/ 241540 w 1242204"/>
              <a:gd name="connsiteY12" fmla="*/ 77637 h 1613139"/>
              <a:gd name="connsiteX13" fmla="*/ 207034 w 1242204"/>
              <a:gd name="connsiteY13" fmla="*/ 103517 h 1613139"/>
              <a:gd name="connsiteX14" fmla="*/ 94891 w 1242204"/>
              <a:gd name="connsiteY14" fmla="*/ 163902 h 1613139"/>
              <a:gd name="connsiteX15" fmla="*/ 69012 w 1242204"/>
              <a:gd name="connsiteY15" fmla="*/ 198407 h 1613139"/>
              <a:gd name="connsiteX16" fmla="*/ 34506 w 1242204"/>
              <a:gd name="connsiteY16" fmla="*/ 267418 h 1613139"/>
              <a:gd name="connsiteX17" fmla="*/ 17253 w 1242204"/>
              <a:gd name="connsiteY17" fmla="*/ 301924 h 1613139"/>
              <a:gd name="connsiteX18" fmla="*/ 0 w 1242204"/>
              <a:gd name="connsiteY18" fmla="*/ 327803 h 1613139"/>
              <a:gd name="connsiteX19" fmla="*/ 17253 w 1242204"/>
              <a:gd name="connsiteY19" fmla="*/ 655607 h 1613139"/>
              <a:gd name="connsiteX20" fmla="*/ 25880 w 1242204"/>
              <a:gd name="connsiteY20" fmla="*/ 681486 h 1613139"/>
              <a:gd name="connsiteX21" fmla="*/ 34506 w 1242204"/>
              <a:gd name="connsiteY21" fmla="*/ 759124 h 1613139"/>
              <a:gd name="connsiteX22" fmla="*/ 43133 w 1242204"/>
              <a:gd name="connsiteY22" fmla="*/ 854015 h 1613139"/>
              <a:gd name="connsiteX23" fmla="*/ 51759 w 1242204"/>
              <a:gd name="connsiteY23" fmla="*/ 888520 h 1613139"/>
              <a:gd name="connsiteX24" fmla="*/ 60385 w 1242204"/>
              <a:gd name="connsiteY24" fmla="*/ 948905 h 1613139"/>
              <a:gd name="connsiteX25" fmla="*/ 86265 w 1242204"/>
              <a:gd name="connsiteY25" fmla="*/ 1043796 h 1613139"/>
              <a:gd name="connsiteX26" fmla="*/ 94891 w 1242204"/>
              <a:gd name="connsiteY26" fmla="*/ 1078302 h 1613139"/>
              <a:gd name="connsiteX27" fmla="*/ 120770 w 1242204"/>
              <a:gd name="connsiteY27" fmla="*/ 1104181 h 1613139"/>
              <a:gd name="connsiteX28" fmla="*/ 146650 w 1242204"/>
              <a:gd name="connsiteY28" fmla="*/ 1181818 h 1613139"/>
              <a:gd name="connsiteX29" fmla="*/ 155276 w 1242204"/>
              <a:gd name="connsiteY29" fmla="*/ 1216324 h 1613139"/>
              <a:gd name="connsiteX30" fmla="*/ 181155 w 1242204"/>
              <a:gd name="connsiteY30" fmla="*/ 1233577 h 1613139"/>
              <a:gd name="connsiteX31" fmla="*/ 198408 w 1242204"/>
              <a:gd name="connsiteY31" fmla="*/ 1259456 h 1613139"/>
              <a:gd name="connsiteX32" fmla="*/ 224287 w 1242204"/>
              <a:gd name="connsiteY32" fmla="*/ 1319841 h 1613139"/>
              <a:gd name="connsiteX33" fmla="*/ 250166 w 1242204"/>
              <a:gd name="connsiteY33" fmla="*/ 1345720 h 1613139"/>
              <a:gd name="connsiteX34" fmla="*/ 284672 w 1242204"/>
              <a:gd name="connsiteY34" fmla="*/ 1406105 h 1613139"/>
              <a:gd name="connsiteX35" fmla="*/ 310551 w 1242204"/>
              <a:gd name="connsiteY35" fmla="*/ 1423358 h 1613139"/>
              <a:gd name="connsiteX36" fmla="*/ 379563 w 1242204"/>
              <a:gd name="connsiteY36" fmla="*/ 1500996 h 1613139"/>
              <a:gd name="connsiteX37" fmla="*/ 431321 w 1242204"/>
              <a:gd name="connsiteY37" fmla="*/ 1544128 h 1613139"/>
              <a:gd name="connsiteX38" fmla="*/ 457200 w 1242204"/>
              <a:gd name="connsiteY38" fmla="*/ 1552754 h 1613139"/>
              <a:gd name="connsiteX39" fmla="*/ 500333 w 1242204"/>
              <a:gd name="connsiteY39" fmla="*/ 1570007 h 1613139"/>
              <a:gd name="connsiteX40" fmla="*/ 552091 w 1242204"/>
              <a:gd name="connsiteY40" fmla="*/ 1578634 h 1613139"/>
              <a:gd name="connsiteX41" fmla="*/ 638355 w 1242204"/>
              <a:gd name="connsiteY41" fmla="*/ 1604513 h 1613139"/>
              <a:gd name="connsiteX42" fmla="*/ 741872 w 1242204"/>
              <a:gd name="connsiteY42" fmla="*/ 1613139 h 1613139"/>
              <a:gd name="connsiteX43" fmla="*/ 862642 w 1242204"/>
              <a:gd name="connsiteY43" fmla="*/ 1604513 h 1613139"/>
              <a:gd name="connsiteX44" fmla="*/ 897148 w 1242204"/>
              <a:gd name="connsiteY44" fmla="*/ 1578634 h 1613139"/>
              <a:gd name="connsiteX45" fmla="*/ 931653 w 1242204"/>
              <a:gd name="connsiteY45" fmla="*/ 1561381 h 1613139"/>
              <a:gd name="connsiteX46" fmla="*/ 974785 w 1242204"/>
              <a:gd name="connsiteY46" fmla="*/ 1509622 h 1613139"/>
              <a:gd name="connsiteX47" fmla="*/ 1000665 w 1242204"/>
              <a:gd name="connsiteY47" fmla="*/ 1492369 h 1613139"/>
              <a:gd name="connsiteX48" fmla="*/ 1026544 w 1242204"/>
              <a:gd name="connsiteY48" fmla="*/ 1457864 h 1613139"/>
              <a:gd name="connsiteX49" fmla="*/ 1052423 w 1242204"/>
              <a:gd name="connsiteY49" fmla="*/ 1414732 h 1613139"/>
              <a:gd name="connsiteX50" fmla="*/ 1078302 w 1242204"/>
              <a:gd name="connsiteY50" fmla="*/ 1388852 h 1613139"/>
              <a:gd name="connsiteX51" fmla="*/ 1086929 w 1242204"/>
              <a:gd name="connsiteY51" fmla="*/ 1362973 h 1613139"/>
              <a:gd name="connsiteX52" fmla="*/ 1138687 w 1242204"/>
              <a:gd name="connsiteY52" fmla="*/ 1285335 h 1613139"/>
              <a:gd name="connsiteX53" fmla="*/ 1155940 w 1242204"/>
              <a:gd name="connsiteY53" fmla="*/ 1233577 h 1613139"/>
              <a:gd name="connsiteX54" fmla="*/ 1164566 w 1242204"/>
              <a:gd name="connsiteY54" fmla="*/ 1207698 h 1613139"/>
              <a:gd name="connsiteX55" fmla="*/ 1181819 w 1242204"/>
              <a:gd name="connsiteY55" fmla="*/ 1173192 h 1613139"/>
              <a:gd name="connsiteX56" fmla="*/ 1216325 w 1242204"/>
              <a:gd name="connsiteY56" fmla="*/ 974785 h 1613139"/>
              <a:gd name="connsiteX57" fmla="*/ 1224951 w 1242204"/>
              <a:gd name="connsiteY57" fmla="*/ 905773 h 1613139"/>
              <a:gd name="connsiteX58" fmla="*/ 1242204 w 1242204"/>
              <a:gd name="connsiteY58" fmla="*/ 715992 h 1613139"/>
              <a:gd name="connsiteX59" fmla="*/ 1233578 w 1242204"/>
              <a:gd name="connsiteY59" fmla="*/ 336430 h 1613139"/>
              <a:gd name="connsiteX60" fmla="*/ 1224951 w 1242204"/>
              <a:gd name="connsiteY60" fmla="*/ 301924 h 1613139"/>
              <a:gd name="connsiteX61" fmla="*/ 1216325 w 1242204"/>
              <a:gd name="connsiteY61" fmla="*/ 241539 h 1613139"/>
              <a:gd name="connsiteX62" fmla="*/ 1190446 w 1242204"/>
              <a:gd name="connsiteY62" fmla="*/ 155275 h 161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42204" h="1613139">
                <a:moveTo>
                  <a:pt x="1207699" y="215660"/>
                </a:moveTo>
                <a:cubicBezTo>
                  <a:pt x="1075962" y="83925"/>
                  <a:pt x="1188984" y="182398"/>
                  <a:pt x="1104182" y="129396"/>
                </a:cubicBezTo>
                <a:cubicBezTo>
                  <a:pt x="1064068" y="104325"/>
                  <a:pt x="1072902" y="98241"/>
                  <a:pt x="1026544" y="77637"/>
                </a:cubicBezTo>
                <a:cubicBezTo>
                  <a:pt x="1015710" y="72822"/>
                  <a:pt x="1003540" y="71886"/>
                  <a:pt x="992038" y="69011"/>
                </a:cubicBezTo>
                <a:cubicBezTo>
                  <a:pt x="983412" y="63260"/>
                  <a:pt x="975432" y="56395"/>
                  <a:pt x="966159" y="51758"/>
                </a:cubicBezTo>
                <a:cubicBezTo>
                  <a:pt x="926498" y="31927"/>
                  <a:pt x="926964" y="36863"/>
                  <a:pt x="888521" y="25879"/>
                </a:cubicBezTo>
                <a:cubicBezTo>
                  <a:pt x="868708" y="20218"/>
                  <a:pt x="848890" y="10701"/>
                  <a:pt x="828136" y="8626"/>
                </a:cubicBezTo>
                <a:cubicBezTo>
                  <a:pt x="782268" y="4039"/>
                  <a:pt x="736121" y="2875"/>
                  <a:pt x="690114" y="0"/>
                </a:cubicBezTo>
                <a:cubicBezTo>
                  <a:pt x="525353" y="5681"/>
                  <a:pt x="496784" y="-2285"/>
                  <a:pt x="379563" y="17252"/>
                </a:cubicBezTo>
                <a:cubicBezTo>
                  <a:pt x="365100" y="19662"/>
                  <a:pt x="350655" y="22323"/>
                  <a:pt x="336431" y="25879"/>
                </a:cubicBezTo>
                <a:cubicBezTo>
                  <a:pt x="327609" y="28084"/>
                  <a:pt x="319178" y="31630"/>
                  <a:pt x="310551" y="34505"/>
                </a:cubicBezTo>
                <a:cubicBezTo>
                  <a:pt x="301925" y="40256"/>
                  <a:pt x="293464" y="46263"/>
                  <a:pt x="284672" y="51758"/>
                </a:cubicBezTo>
                <a:cubicBezTo>
                  <a:pt x="270454" y="60644"/>
                  <a:pt x="255491" y="68336"/>
                  <a:pt x="241540" y="77637"/>
                </a:cubicBezTo>
                <a:cubicBezTo>
                  <a:pt x="229577" y="85612"/>
                  <a:pt x="219656" y="96632"/>
                  <a:pt x="207034" y="103517"/>
                </a:cubicBezTo>
                <a:cubicBezTo>
                  <a:pt x="178340" y="119168"/>
                  <a:pt x="116817" y="134668"/>
                  <a:pt x="94891" y="163902"/>
                </a:cubicBezTo>
                <a:cubicBezTo>
                  <a:pt x="86265" y="175404"/>
                  <a:pt x="76256" y="185988"/>
                  <a:pt x="69012" y="198407"/>
                </a:cubicBezTo>
                <a:cubicBezTo>
                  <a:pt x="56053" y="220622"/>
                  <a:pt x="46008" y="244414"/>
                  <a:pt x="34506" y="267418"/>
                </a:cubicBezTo>
                <a:cubicBezTo>
                  <a:pt x="28755" y="278920"/>
                  <a:pt x="24386" y="291224"/>
                  <a:pt x="17253" y="301924"/>
                </a:cubicBezTo>
                <a:lnTo>
                  <a:pt x="0" y="327803"/>
                </a:lnTo>
                <a:cubicBezTo>
                  <a:pt x="2350" y="402999"/>
                  <a:pt x="-5211" y="554522"/>
                  <a:pt x="17253" y="655607"/>
                </a:cubicBezTo>
                <a:cubicBezTo>
                  <a:pt x="19226" y="664483"/>
                  <a:pt x="23004" y="672860"/>
                  <a:pt x="25880" y="681486"/>
                </a:cubicBezTo>
                <a:cubicBezTo>
                  <a:pt x="28755" y="707365"/>
                  <a:pt x="31915" y="733215"/>
                  <a:pt x="34506" y="759124"/>
                </a:cubicBezTo>
                <a:cubicBezTo>
                  <a:pt x="37666" y="790727"/>
                  <a:pt x="38935" y="822533"/>
                  <a:pt x="43133" y="854015"/>
                </a:cubicBezTo>
                <a:cubicBezTo>
                  <a:pt x="44700" y="865767"/>
                  <a:pt x="49638" y="876856"/>
                  <a:pt x="51759" y="888520"/>
                </a:cubicBezTo>
                <a:cubicBezTo>
                  <a:pt x="55396" y="908525"/>
                  <a:pt x="57042" y="928849"/>
                  <a:pt x="60385" y="948905"/>
                </a:cubicBezTo>
                <a:cubicBezTo>
                  <a:pt x="75306" y="1038433"/>
                  <a:pt x="60992" y="942699"/>
                  <a:pt x="86265" y="1043796"/>
                </a:cubicBezTo>
                <a:cubicBezTo>
                  <a:pt x="89140" y="1055298"/>
                  <a:pt x="89009" y="1068008"/>
                  <a:pt x="94891" y="1078302"/>
                </a:cubicBezTo>
                <a:cubicBezTo>
                  <a:pt x="100944" y="1088894"/>
                  <a:pt x="112144" y="1095555"/>
                  <a:pt x="120770" y="1104181"/>
                </a:cubicBezTo>
                <a:cubicBezTo>
                  <a:pt x="139678" y="1198713"/>
                  <a:pt x="116035" y="1100178"/>
                  <a:pt x="146650" y="1181818"/>
                </a:cubicBezTo>
                <a:cubicBezTo>
                  <a:pt x="150813" y="1192919"/>
                  <a:pt x="148700" y="1206459"/>
                  <a:pt x="155276" y="1216324"/>
                </a:cubicBezTo>
                <a:cubicBezTo>
                  <a:pt x="161027" y="1224950"/>
                  <a:pt x="172529" y="1227826"/>
                  <a:pt x="181155" y="1233577"/>
                </a:cubicBezTo>
                <a:cubicBezTo>
                  <a:pt x="186906" y="1242203"/>
                  <a:pt x="193771" y="1250183"/>
                  <a:pt x="198408" y="1259456"/>
                </a:cubicBezTo>
                <a:cubicBezTo>
                  <a:pt x="217182" y="1297005"/>
                  <a:pt x="194366" y="1277952"/>
                  <a:pt x="224287" y="1319841"/>
                </a:cubicBezTo>
                <a:cubicBezTo>
                  <a:pt x="231378" y="1329768"/>
                  <a:pt x="241540" y="1337094"/>
                  <a:pt x="250166" y="1345720"/>
                </a:cubicBezTo>
                <a:cubicBezTo>
                  <a:pt x="260036" y="1375330"/>
                  <a:pt x="258560" y="1379993"/>
                  <a:pt x="284672" y="1406105"/>
                </a:cubicBezTo>
                <a:cubicBezTo>
                  <a:pt x="292003" y="1413436"/>
                  <a:pt x="301925" y="1417607"/>
                  <a:pt x="310551" y="1423358"/>
                </a:cubicBezTo>
                <a:cubicBezTo>
                  <a:pt x="341339" y="1469538"/>
                  <a:pt x="320473" y="1441906"/>
                  <a:pt x="379563" y="1500996"/>
                </a:cubicBezTo>
                <a:cubicBezTo>
                  <a:pt x="398640" y="1520073"/>
                  <a:pt x="407302" y="1532119"/>
                  <a:pt x="431321" y="1544128"/>
                </a:cubicBezTo>
                <a:cubicBezTo>
                  <a:pt x="439454" y="1548194"/>
                  <a:pt x="448686" y="1549561"/>
                  <a:pt x="457200" y="1552754"/>
                </a:cubicBezTo>
                <a:cubicBezTo>
                  <a:pt x="471699" y="1558191"/>
                  <a:pt x="485393" y="1565932"/>
                  <a:pt x="500333" y="1570007"/>
                </a:cubicBezTo>
                <a:cubicBezTo>
                  <a:pt x="517207" y="1574609"/>
                  <a:pt x="535123" y="1574392"/>
                  <a:pt x="552091" y="1578634"/>
                </a:cubicBezTo>
                <a:cubicBezTo>
                  <a:pt x="577086" y="1584883"/>
                  <a:pt x="610987" y="1601092"/>
                  <a:pt x="638355" y="1604513"/>
                </a:cubicBezTo>
                <a:cubicBezTo>
                  <a:pt x="672713" y="1608808"/>
                  <a:pt x="707366" y="1610264"/>
                  <a:pt x="741872" y="1613139"/>
                </a:cubicBezTo>
                <a:cubicBezTo>
                  <a:pt x="782129" y="1610264"/>
                  <a:pt x="823244" y="1613268"/>
                  <a:pt x="862642" y="1604513"/>
                </a:cubicBezTo>
                <a:cubicBezTo>
                  <a:pt x="876677" y="1601394"/>
                  <a:pt x="884956" y="1586254"/>
                  <a:pt x="897148" y="1578634"/>
                </a:cubicBezTo>
                <a:cubicBezTo>
                  <a:pt x="908053" y="1571819"/>
                  <a:pt x="920151" y="1567132"/>
                  <a:pt x="931653" y="1561381"/>
                </a:cubicBezTo>
                <a:cubicBezTo>
                  <a:pt x="948616" y="1535937"/>
                  <a:pt x="949880" y="1530377"/>
                  <a:pt x="974785" y="1509622"/>
                </a:cubicBezTo>
                <a:cubicBezTo>
                  <a:pt x="982750" y="1502985"/>
                  <a:pt x="992038" y="1498120"/>
                  <a:pt x="1000665" y="1492369"/>
                </a:cubicBezTo>
                <a:cubicBezTo>
                  <a:pt x="1009291" y="1480867"/>
                  <a:pt x="1018569" y="1469826"/>
                  <a:pt x="1026544" y="1457864"/>
                </a:cubicBezTo>
                <a:cubicBezTo>
                  <a:pt x="1035844" y="1443913"/>
                  <a:pt x="1042363" y="1428145"/>
                  <a:pt x="1052423" y="1414732"/>
                </a:cubicBezTo>
                <a:cubicBezTo>
                  <a:pt x="1059743" y="1404972"/>
                  <a:pt x="1069676" y="1397479"/>
                  <a:pt x="1078302" y="1388852"/>
                </a:cubicBezTo>
                <a:cubicBezTo>
                  <a:pt x="1081178" y="1380226"/>
                  <a:pt x="1082862" y="1371106"/>
                  <a:pt x="1086929" y="1362973"/>
                </a:cubicBezTo>
                <a:cubicBezTo>
                  <a:pt x="1103568" y="1329696"/>
                  <a:pt x="1117015" y="1314232"/>
                  <a:pt x="1138687" y="1285335"/>
                </a:cubicBezTo>
                <a:lnTo>
                  <a:pt x="1155940" y="1233577"/>
                </a:lnTo>
                <a:cubicBezTo>
                  <a:pt x="1158815" y="1224951"/>
                  <a:pt x="1160500" y="1215831"/>
                  <a:pt x="1164566" y="1207698"/>
                </a:cubicBezTo>
                <a:lnTo>
                  <a:pt x="1181819" y="1173192"/>
                </a:lnTo>
                <a:cubicBezTo>
                  <a:pt x="1202280" y="1070890"/>
                  <a:pt x="1200042" y="1088764"/>
                  <a:pt x="1216325" y="974785"/>
                </a:cubicBezTo>
                <a:cubicBezTo>
                  <a:pt x="1219604" y="951835"/>
                  <a:pt x="1222943" y="928869"/>
                  <a:pt x="1224951" y="905773"/>
                </a:cubicBezTo>
                <a:cubicBezTo>
                  <a:pt x="1242691" y="701763"/>
                  <a:pt x="1223815" y="844723"/>
                  <a:pt x="1242204" y="715992"/>
                </a:cubicBezTo>
                <a:cubicBezTo>
                  <a:pt x="1239329" y="589471"/>
                  <a:pt x="1238847" y="462874"/>
                  <a:pt x="1233578" y="336430"/>
                </a:cubicBezTo>
                <a:cubicBezTo>
                  <a:pt x="1233084" y="324584"/>
                  <a:pt x="1227072" y="313589"/>
                  <a:pt x="1224951" y="301924"/>
                </a:cubicBezTo>
                <a:cubicBezTo>
                  <a:pt x="1221314" y="281919"/>
                  <a:pt x="1220313" y="261477"/>
                  <a:pt x="1216325" y="241539"/>
                </a:cubicBezTo>
                <a:cubicBezTo>
                  <a:pt x="1203784" y="178834"/>
                  <a:pt x="1207975" y="190335"/>
                  <a:pt x="1190446" y="155275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400247" y="1299400"/>
            <a:ext cx="35013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000" dirty="0">
              <a:solidFill>
                <a:srgbClr val="444444"/>
              </a:solidFill>
              <a:latin typeface="PT sans"/>
            </a:endParaRPr>
          </a:p>
          <a:p>
            <a:pPr algn="just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PT sans"/>
              </a:rPr>
              <a:t>Система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условий </a:t>
            </a:r>
            <a:r>
              <a:rPr lang="ru-RU" sz="1000" dirty="0">
                <a:solidFill>
                  <a:srgbClr val="444444"/>
                </a:solidFill>
                <a:latin typeface="PT sans"/>
              </a:rPr>
              <a:t>реализации основной образовательной программы (далее – система условий) должна разрабатываться на основе соответствующих требований Стандарта и обеспечивать достижение планируемых результатов освоения основной образовательной программы.</a:t>
            </a:r>
          </a:p>
          <a:p>
            <a:pPr algn="just"/>
            <a:r>
              <a:rPr lang="ru-RU" sz="1000" dirty="0">
                <a:solidFill>
                  <a:srgbClr val="444444"/>
                </a:solidFill>
                <a:latin typeface="PT sans"/>
              </a:rPr>
              <a:t>Система условий должна учитывать организационную структуру организации, осуществляющей образовательную деятельность, а также ее взаимодействие с другими субъектами образовательной политики</a:t>
            </a:r>
            <a:r>
              <a:rPr lang="ru-RU" sz="1000" dirty="0" smtClean="0">
                <a:solidFill>
                  <a:srgbClr val="444444"/>
                </a:solidFill>
                <a:latin typeface="PT sans"/>
              </a:rPr>
              <a:t>.</a:t>
            </a:r>
          </a:p>
          <a:p>
            <a:pPr algn="just"/>
            <a:endParaRPr lang="ru-RU" sz="1000" dirty="0">
              <a:solidFill>
                <a:srgbClr val="444444"/>
              </a:solidFill>
              <a:latin typeface="PT sans"/>
            </a:endParaRPr>
          </a:p>
          <a:p>
            <a:pPr algn="just"/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Система условий должна содержать: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rgbClr val="444444"/>
                </a:solidFill>
                <a:latin typeface="PT sans"/>
              </a:rPr>
              <a:t>описание имеющихся условий: кадровых, психолого-педагогических, финансовых, материально-технических, информационно-методических;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rgbClr val="444444"/>
                </a:solidFill>
                <a:latin typeface="PT sans"/>
              </a:rPr>
              <a:t>обоснование необходимых изменений в имеющихся условиях в соответствии с основной образовательной программой среднего общего образования;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rgbClr val="444444"/>
                </a:solidFill>
                <a:latin typeface="PT sans"/>
              </a:rPr>
              <a:t>механизмы достижения целевых ориентиров в системе условий;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сетевой график (дорожную карту) по формированию необходимой системы условий</a:t>
            </a:r>
            <a:r>
              <a:rPr lang="ru-RU" sz="1000" dirty="0">
                <a:solidFill>
                  <a:srgbClr val="444444"/>
                </a:solidFill>
                <a:latin typeface="PT sans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rgbClr val="444444"/>
                </a:solidFill>
                <a:latin typeface="PT sans"/>
              </a:rPr>
              <a:t>контроль за состоянием системы условий</a:t>
            </a:r>
            <a:r>
              <a:rPr lang="ru-RU" sz="1000" dirty="0" smtClean="0">
                <a:solidFill>
                  <a:srgbClr val="444444"/>
                </a:solidFill>
                <a:latin typeface="PT sans"/>
              </a:rPr>
              <a:t>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000" dirty="0" smtClean="0">
              <a:solidFill>
                <a:srgbClr val="444444"/>
              </a:solidFill>
              <a:latin typeface="PT sans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000" dirty="0">
              <a:solidFill>
                <a:srgbClr val="444444"/>
              </a:solidFill>
              <a:latin typeface="PT sans"/>
            </a:endParaRPr>
          </a:p>
          <a:p>
            <a:pPr algn="just"/>
            <a:r>
              <a:rPr lang="ru-RU" sz="1000" dirty="0" smtClean="0">
                <a:solidFill>
                  <a:srgbClr val="444444"/>
                </a:solidFill>
                <a:latin typeface="PT sans"/>
              </a:rPr>
              <a:t>Источник: </a:t>
            </a:r>
            <a:endParaRPr lang="ru-RU" sz="1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223223" y="5823715"/>
            <a:ext cx="2489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solidFill>
                  <a:srgbClr val="444444"/>
                </a:solidFill>
                <a:latin typeface="PT sans"/>
              </a:rPr>
              <a:t>ФГОС СОО, п.18.3.3. </a:t>
            </a:r>
          </a:p>
        </p:txBody>
      </p:sp>
    </p:spTree>
    <p:extLst>
      <p:ext uri="{BB962C8B-B14F-4D97-AF65-F5344CB8AC3E}">
        <p14:creationId xmlns:p14="http://schemas.microsoft.com/office/powerpoint/2010/main" val="37478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10864" y="1761575"/>
            <a:ext cx="2310405" cy="3204842"/>
            <a:chOff x="-3831" y="-2153217"/>
            <a:chExt cx="3077636" cy="50256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2153217"/>
              <a:ext cx="3073805" cy="50256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-3831" y="-1639172"/>
              <a:ext cx="3073805" cy="4263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Названия предметных областей и предметов </a:t>
              </a:r>
              <a:endParaRPr lang="ru-RU" sz="2000" b="1" kern="12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02921" y="330784"/>
            <a:ext cx="898009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Разъяснения по Методическим рекомендациям формирования учебных планов на 2020-2021 </a:t>
            </a:r>
            <a:r>
              <a:rPr lang="ru-RU" sz="2400" b="1" dirty="0" err="1"/>
              <a:t>уч.год</a:t>
            </a:r>
            <a:endParaRPr lang="ru-RU" sz="2400" b="1" dirty="0"/>
          </a:p>
        </p:txBody>
      </p:sp>
      <p:pic>
        <p:nvPicPr>
          <p:cNvPr id="22" name="Рисунок 21"/>
          <p:cNvPicPr/>
          <p:nvPr/>
        </p:nvPicPr>
        <p:blipFill rotWithShape="1">
          <a:blip r:embed="rId3"/>
          <a:srcRect l="35785" t="9407" r="30763" b="15976"/>
          <a:stretch/>
        </p:blipFill>
        <p:spPr bwMode="auto">
          <a:xfrm>
            <a:off x="8229600" y="1198384"/>
            <a:ext cx="3647646" cy="4894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408" y="368400"/>
            <a:ext cx="810838" cy="877900"/>
          </a:xfrm>
          <a:prstGeom prst="rect">
            <a:avLst/>
          </a:prstGeom>
        </p:spPr>
      </p:pic>
      <p:sp>
        <p:nvSpPr>
          <p:cNvPr id="23" name="Полилиния 22"/>
          <p:cNvSpPr/>
          <p:nvPr/>
        </p:nvSpPr>
        <p:spPr>
          <a:xfrm>
            <a:off x="8195097" y="1682151"/>
            <a:ext cx="1037995" cy="1147313"/>
          </a:xfrm>
          <a:custGeom>
            <a:avLst/>
            <a:gdLst>
              <a:gd name="connsiteX0" fmla="*/ 1207699 w 1242204"/>
              <a:gd name="connsiteY0" fmla="*/ 215660 h 1613139"/>
              <a:gd name="connsiteX1" fmla="*/ 1104182 w 1242204"/>
              <a:gd name="connsiteY1" fmla="*/ 129396 h 1613139"/>
              <a:gd name="connsiteX2" fmla="*/ 1026544 w 1242204"/>
              <a:gd name="connsiteY2" fmla="*/ 77637 h 1613139"/>
              <a:gd name="connsiteX3" fmla="*/ 992038 w 1242204"/>
              <a:gd name="connsiteY3" fmla="*/ 69011 h 1613139"/>
              <a:gd name="connsiteX4" fmla="*/ 966159 w 1242204"/>
              <a:gd name="connsiteY4" fmla="*/ 51758 h 1613139"/>
              <a:gd name="connsiteX5" fmla="*/ 888521 w 1242204"/>
              <a:gd name="connsiteY5" fmla="*/ 25879 h 1613139"/>
              <a:gd name="connsiteX6" fmla="*/ 828136 w 1242204"/>
              <a:gd name="connsiteY6" fmla="*/ 8626 h 1613139"/>
              <a:gd name="connsiteX7" fmla="*/ 690114 w 1242204"/>
              <a:gd name="connsiteY7" fmla="*/ 0 h 1613139"/>
              <a:gd name="connsiteX8" fmla="*/ 379563 w 1242204"/>
              <a:gd name="connsiteY8" fmla="*/ 17252 h 1613139"/>
              <a:gd name="connsiteX9" fmla="*/ 336431 w 1242204"/>
              <a:gd name="connsiteY9" fmla="*/ 25879 h 1613139"/>
              <a:gd name="connsiteX10" fmla="*/ 310551 w 1242204"/>
              <a:gd name="connsiteY10" fmla="*/ 34505 h 1613139"/>
              <a:gd name="connsiteX11" fmla="*/ 284672 w 1242204"/>
              <a:gd name="connsiteY11" fmla="*/ 51758 h 1613139"/>
              <a:gd name="connsiteX12" fmla="*/ 241540 w 1242204"/>
              <a:gd name="connsiteY12" fmla="*/ 77637 h 1613139"/>
              <a:gd name="connsiteX13" fmla="*/ 207034 w 1242204"/>
              <a:gd name="connsiteY13" fmla="*/ 103517 h 1613139"/>
              <a:gd name="connsiteX14" fmla="*/ 94891 w 1242204"/>
              <a:gd name="connsiteY14" fmla="*/ 163902 h 1613139"/>
              <a:gd name="connsiteX15" fmla="*/ 69012 w 1242204"/>
              <a:gd name="connsiteY15" fmla="*/ 198407 h 1613139"/>
              <a:gd name="connsiteX16" fmla="*/ 34506 w 1242204"/>
              <a:gd name="connsiteY16" fmla="*/ 267418 h 1613139"/>
              <a:gd name="connsiteX17" fmla="*/ 17253 w 1242204"/>
              <a:gd name="connsiteY17" fmla="*/ 301924 h 1613139"/>
              <a:gd name="connsiteX18" fmla="*/ 0 w 1242204"/>
              <a:gd name="connsiteY18" fmla="*/ 327803 h 1613139"/>
              <a:gd name="connsiteX19" fmla="*/ 17253 w 1242204"/>
              <a:gd name="connsiteY19" fmla="*/ 655607 h 1613139"/>
              <a:gd name="connsiteX20" fmla="*/ 25880 w 1242204"/>
              <a:gd name="connsiteY20" fmla="*/ 681486 h 1613139"/>
              <a:gd name="connsiteX21" fmla="*/ 34506 w 1242204"/>
              <a:gd name="connsiteY21" fmla="*/ 759124 h 1613139"/>
              <a:gd name="connsiteX22" fmla="*/ 43133 w 1242204"/>
              <a:gd name="connsiteY22" fmla="*/ 854015 h 1613139"/>
              <a:gd name="connsiteX23" fmla="*/ 51759 w 1242204"/>
              <a:gd name="connsiteY23" fmla="*/ 888520 h 1613139"/>
              <a:gd name="connsiteX24" fmla="*/ 60385 w 1242204"/>
              <a:gd name="connsiteY24" fmla="*/ 948905 h 1613139"/>
              <a:gd name="connsiteX25" fmla="*/ 86265 w 1242204"/>
              <a:gd name="connsiteY25" fmla="*/ 1043796 h 1613139"/>
              <a:gd name="connsiteX26" fmla="*/ 94891 w 1242204"/>
              <a:gd name="connsiteY26" fmla="*/ 1078302 h 1613139"/>
              <a:gd name="connsiteX27" fmla="*/ 120770 w 1242204"/>
              <a:gd name="connsiteY27" fmla="*/ 1104181 h 1613139"/>
              <a:gd name="connsiteX28" fmla="*/ 146650 w 1242204"/>
              <a:gd name="connsiteY28" fmla="*/ 1181818 h 1613139"/>
              <a:gd name="connsiteX29" fmla="*/ 155276 w 1242204"/>
              <a:gd name="connsiteY29" fmla="*/ 1216324 h 1613139"/>
              <a:gd name="connsiteX30" fmla="*/ 181155 w 1242204"/>
              <a:gd name="connsiteY30" fmla="*/ 1233577 h 1613139"/>
              <a:gd name="connsiteX31" fmla="*/ 198408 w 1242204"/>
              <a:gd name="connsiteY31" fmla="*/ 1259456 h 1613139"/>
              <a:gd name="connsiteX32" fmla="*/ 224287 w 1242204"/>
              <a:gd name="connsiteY32" fmla="*/ 1319841 h 1613139"/>
              <a:gd name="connsiteX33" fmla="*/ 250166 w 1242204"/>
              <a:gd name="connsiteY33" fmla="*/ 1345720 h 1613139"/>
              <a:gd name="connsiteX34" fmla="*/ 284672 w 1242204"/>
              <a:gd name="connsiteY34" fmla="*/ 1406105 h 1613139"/>
              <a:gd name="connsiteX35" fmla="*/ 310551 w 1242204"/>
              <a:gd name="connsiteY35" fmla="*/ 1423358 h 1613139"/>
              <a:gd name="connsiteX36" fmla="*/ 379563 w 1242204"/>
              <a:gd name="connsiteY36" fmla="*/ 1500996 h 1613139"/>
              <a:gd name="connsiteX37" fmla="*/ 431321 w 1242204"/>
              <a:gd name="connsiteY37" fmla="*/ 1544128 h 1613139"/>
              <a:gd name="connsiteX38" fmla="*/ 457200 w 1242204"/>
              <a:gd name="connsiteY38" fmla="*/ 1552754 h 1613139"/>
              <a:gd name="connsiteX39" fmla="*/ 500333 w 1242204"/>
              <a:gd name="connsiteY39" fmla="*/ 1570007 h 1613139"/>
              <a:gd name="connsiteX40" fmla="*/ 552091 w 1242204"/>
              <a:gd name="connsiteY40" fmla="*/ 1578634 h 1613139"/>
              <a:gd name="connsiteX41" fmla="*/ 638355 w 1242204"/>
              <a:gd name="connsiteY41" fmla="*/ 1604513 h 1613139"/>
              <a:gd name="connsiteX42" fmla="*/ 741872 w 1242204"/>
              <a:gd name="connsiteY42" fmla="*/ 1613139 h 1613139"/>
              <a:gd name="connsiteX43" fmla="*/ 862642 w 1242204"/>
              <a:gd name="connsiteY43" fmla="*/ 1604513 h 1613139"/>
              <a:gd name="connsiteX44" fmla="*/ 897148 w 1242204"/>
              <a:gd name="connsiteY44" fmla="*/ 1578634 h 1613139"/>
              <a:gd name="connsiteX45" fmla="*/ 931653 w 1242204"/>
              <a:gd name="connsiteY45" fmla="*/ 1561381 h 1613139"/>
              <a:gd name="connsiteX46" fmla="*/ 974785 w 1242204"/>
              <a:gd name="connsiteY46" fmla="*/ 1509622 h 1613139"/>
              <a:gd name="connsiteX47" fmla="*/ 1000665 w 1242204"/>
              <a:gd name="connsiteY47" fmla="*/ 1492369 h 1613139"/>
              <a:gd name="connsiteX48" fmla="*/ 1026544 w 1242204"/>
              <a:gd name="connsiteY48" fmla="*/ 1457864 h 1613139"/>
              <a:gd name="connsiteX49" fmla="*/ 1052423 w 1242204"/>
              <a:gd name="connsiteY49" fmla="*/ 1414732 h 1613139"/>
              <a:gd name="connsiteX50" fmla="*/ 1078302 w 1242204"/>
              <a:gd name="connsiteY50" fmla="*/ 1388852 h 1613139"/>
              <a:gd name="connsiteX51" fmla="*/ 1086929 w 1242204"/>
              <a:gd name="connsiteY51" fmla="*/ 1362973 h 1613139"/>
              <a:gd name="connsiteX52" fmla="*/ 1138687 w 1242204"/>
              <a:gd name="connsiteY52" fmla="*/ 1285335 h 1613139"/>
              <a:gd name="connsiteX53" fmla="*/ 1155940 w 1242204"/>
              <a:gd name="connsiteY53" fmla="*/ 1233577 h 1613139"/>
              <a:gd name="connsiteX54" fmla="*/ 1164566 w 1242204"/>
              <a:gd name="connsiteY54" fmla="*/ 1207698 h 1613139"/>
              <a:gd name="connsiteX55" fmla="*/ 1181819 w 1242204"/>
              <a:gd name="connsiteY55" fmla="*/ 1173192 h 1613139"/>
              <a:gd name="connsiteX56" fmla="*/ 1216325 w 1242204"/>
              <a:gd name="connsiteY56" fmla="*/ 974785 h 1613139"/>
              <a:gd name="connsiteX57" fmla="*/ 1224951 w 1242204"/>
              <a:gd name="connsiteY57" fmla="*/ 905773 h 1613139"/>
              <a:gd name="connsiteX58" fmla="*/ 1242204 w 1242204"/>
              <a:gd name="connsiteY58" fmla="*/ 715992 h 1613139"/>
              <a:gd name="connsiteX59" fmla="*/ 1233578 w 1242204"/>
              <a:gd name="connsiteY59" fmla="*/ 336430 h 1613139"/>
              <a:gd name="connsiteX60" fmla="*/ 1224951 w 1242204"/>
              <a:gd name="connsiteY60" fmla="*/ 301924 h 1613139"/>
              <a:gd name="connsiteX61" fmla="*/ 1216325 w 1242204"/>
              <a:gd name="connsiteY61" fmla="*/ 241539 h 1613139"/>
              <a:gd name="connsiteX62" fmla="*/ 1190446 w 1242204"/>
              <a:gd name="connsiteY62" fmla="*/ 155275 h 161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42204" h="1613139">
                <a:moveTo>
                  <a:pt x="1207699" y="215660"/>
                </a:moveTo>
                <a:cubicBezTo>
                  <a:pt x="1075962" y="83925"/>
                  <a:pt x="1188984" y="182398"/>
                  <a:pt x="1104182" y="129396"/>
                </a:cubicBezTo>
                <a:cubicBezTo>
                  <a:pt x="1064068" y="104325"/>
                  <a:pt x="1072902" y="98241"/>
                  <a:pt x="1026544" y="77637"/>
                </a:cubicBezTo>
                <a:cubicBezTo>
                  <a:pt x="1015710" y="72822"/>
                  <a:pt x="1003540" y="71886"/>
                  <a:pt x="992038" y="69011"/>
                </a:cubicBezTo>
                <a:cubicBezTo>
                  <a:pt x="983412" y="63260"/>
                  <a:pt x="975432" y="56395"/>
                  <a:pt x="966159" y="51758"/>
                </a:cubicBezTo>
                <a:cubicBezTo>
                  <a:pt x="926498" y="31927"/>
                  <a:pt x="926964" y="36863"/>
                  <a:pt x="888521" y="25879"/>
                </a:cubicBezTo>
                <a:cubicBezTo>
                  <a:pt x="868708" y="20218"/>
                  <a:pt x="848890" y="10701"/>
                  <a:pt x="828136" y="8626"/>
                </a:cubicBezTo>
                <a:cubicBezTo>
                  <a:pt x="782268" y="4039"/>
                  <a:pt x="736121" y="2875"/>
                  <a:pt x="690114" y="0"/>
                </a:cubicBezTo>
                <a:cubicBezTo>
                  <a:pt x="525353" y="5681"/>
                  <a:pt x="496784" y="-2285"/>
                  <a:pt x="379563" y="17252"/>
                </a:cubicBezTo>
                <a:cubicBezTo>
                  <a:pt x="365100" y="19662"/>
                  <a:pt x="350655" y="22323"/>
                  <a:pt x="336431" y="25879"/>
                </a:cubicBezTo>
                <a:cubicBezTo>
                  <a:pt x="327609" y="28084"/>
                  <a:pt x="319178" y="31630"/>
                  <a:pt x="310551" y="34505"/>
                </a:cubicBezTo>
                <a:cubicBezTo>
                  <a:pt x="301925" y="40256"/>
                  <a:pt x="293464" y="46263"/>
                  <a:pt x="284672" y="51758"/>
                </a:cubicBezTo>
                <a:cubicBezTo>
                  <a:pt x="270454" y="60644"/>
                  <a:pt x="255491" y="68336"/>
                  <a:pt x="241540" y="77637"/>
                </a:cubicBezTo>
                <a:cubicBezTo>
                  <a:pt x="229577" y="85612"/>
                  <a:pt x="219656" y="96632"/>
                  <a:pt x="207034" y="103517"/>
                </a:cubicBezTo>
                <a:cubicBezTo>
                  <a:pt x="178340" y="119168"/>
                  <a:pt x="116817" y="134668"/>
                  <a:pt x="94891" y="163902"/>
                </a:cubicBezTo>
                <a:cubicBezTo>
                  <a:pt x="86265" y="175404"/>
                  <a:pt x="76256" y="185988"/>
                  <a:pt x="69012" y="198407"/>
                </a:cubicBezTo>
                <a:cubicBezTo>
                  <a:pt x="56053" y="220622"/>
                  <a:pt x="46008" y="244414"/>
                  <a:pt x="34506" y="267418"/>
                </a:cubicBezTo>
                <a:cubicBezTo>
                  <a:pt x="28755" y="278920"/>
                  <a:pt x="24386" y="291224"/>
                  <a:pt x="17253" y="301924"/>
                </a:cubicBezTo>
                <a:lnTo>
                  <a:pt x="0" y="327803"/>
                </a:lnTo>
                <a:cubicBezTo>
                  <a:pt x="2350" y="402999"/>
                  <a:pt x="-5211" y="554522"/>
                  <a:pt x="17253" y="655607"/>
                </a:cubicBezTo>
                <a:cubicBezTo>
                  <a:pt x="19226" y="664483"/>
                  <a:pt x="23004" y="672860"/>
                  <a:pt x="25880" y="681486"/>
                </a:cubicBezTo>
                <a:cubicBezTo>
                  <a:pt x="28755" y="707365"/>
                  <a:pt x="31915" y="733215"/>
                  <a:pt x="34506" y="759124"/>
                </a:cubicBezTo>
                <a:cubicBezTo>
                  <a:pt x="37666" y="790727"/>
                  <a:pt x="38935" y="822533"/>
                  <a:pt x="43133" y="854015"/>
                </a:cubicBezTo>
                <a:cubicBezTo>
                  <a:pt x="44700" y="865767"/>
                  <a:pt x="49638" y="876856"/>
                  <a:pt x="51759" y="888520"/>
                </a:cubicBezTo>
                <a:cubicBezTo>
                  <a:pt x="55396" y="908525"/>
                  <a:pt x="57042" y="928849"/>
                  <a:pt x="60385" y="948905"/>
                </a:cubicBezTo>
                <a:cubicBezTo>
                  <a:pt x="75306" y="1038433"/>
                  <a:pt x="60992" y="942699"/>
                  <a:pt x="86265" y="1043796"/>
                </a:cubicBezTo>
                <a:cubicBezTo>
                  <a:pt x="89140" y="1055298"/>
                  <a:pt x="89009" y="1068008"/>
                  <a:pt x="94891" y="1078302"/>
                </a:cubicBezTo>
                <a:cubicBezTo>
                  <a:pt x="100944" y="1088894"/>
                  <a:pt x="112144" y="1095555"/>
                  <a:pt x="120770" y="1104181"/>
                </a:cubicBezTo>
                <a:cubicBezTo>
                  <a:pt x="139678" y="1198713"/>
                  <a:pt x="116035" y="1100178"/>
                  <a:pt x="146650" y="1181818"/>
                </a:cubicBezTo>
                <a:cubicBezTo>
                  <a:pt x="150813" y="1192919"/>
                  <a:pt x="148700" y="1206459"/>
                  <a:pt x="155276" y="1216324"/>
                </a:cubicBezTo>
                <a:cubicBezTo>
                  <a:pt x="161027" y="1224950"/>
                  <a:pt x="172529" y="1227826"/>
                  <a:pt x="181155" y="1233577"/>
                </a:cubicBezTo>
                <a:cubicBezTo>
                  <a:pt x="186906" y="1242203"/>
                  <a:pt x="193771" y="1250183"/>
                  <a:pt x="198408" y="1259456"/>
                </a:cubicBezTo>
                <a:cubicBezTo>
                  <a:pt x="217182" y="1297005"/>
                  <a:pt x="194366" y="1277952"/>
                  <a:pt x="224287" y="1319841"/>
                </a:cubicBezTo>
                <a:cubicBezTo>
                  <a:pt x="231378" y="1329768"/>
                  <a:pt x="241540" y="1337094"/>
                  <a:pt x="250166" y="1345720"/>
                </a:cubicBezTo>
                <a:cubicBezTo>
                  <a:pt x="260036" y="1375330"/>
                  <a:pt x="258560" y="1379993"/>
                  <a:pt x="284672" y="1406105"/>
                </a:cubicBezTo>
                <a:cubicBezTo>
                  <a:pt x="292003" y="1413436"/>
                  <a:pt x="301925" y="1417607"/>
                  <a:pt x="310551" y="1423358"/>
                </a:cubicBezTo>
                <a:cubicBezTo>
                  <a:pt x="341339" y="1469538"/>
                  <a:pt x="320473" y="1441906"/>
                  <a:pt x="379563" y="1500996"/>
                </a:cubicBezTo>
                <a:cubicBezTo>
                  <a:pt x="398640" y="1520073"/>
                  <a:pt x="407302" y="1532119"/>
                  <a:pt x="431321" y="1544128"/>
                </a:cubicBezTo>
                <a:cubicBezTo>
                  <a:pt x="439454" y="1548194"/>
                  <a:pt x="448686" y="1549561"/>
                  <a:pt x="457200" y="1552754"/>
                </a:cubicBezTo>
                <a:cubicBezTo>
                  <a:pt x="471699" y="1558191"/>
                  <a:pt x="485393" y="1565932"/>
                  <a:pt x="500333" y="1570007"/>
                </a:cubicBezTo>
                <a:cubicBezTo>
                  <a:pt x="517207" y="1574609"/>
                  <a:pt x="535123" y="1574392"/>
                  <a:pt x="552091" y="1578634"/>
                </a:cubicBezTo>
                <a:cubicBezTo>
                  <a:pt x="577086" y="1584883"/>
                  <a:pt x="610987" y="1601092"/>
                  <a:pt x="638355" y="1604513"/>
                </a:cubicBezTo>
                <a:cubicBezTo>
                  <a:pt x="672713" y="1608808"/>
                  <a:pt x="707366" y="1610264"/>
                  <a:pt x="741872" y="1613139"/>
                </a:cubicBezTo>
                <a:cubicBezTo>
                  <a:pt x="782129" y="1610264"/>
                  <a:pt x="823244" y="1613268"/>
                  <a:pt x="862642" y="1604513"/>
                </a:cubicBezTo>
                <a:cubicBezTo>
                  <a:pt x="876677" y="1601394"/>
                  <a:pt x="884956" y="1586254"/>
                  <a:pt x="897148" y="1578634"/>
                </a:cubicBezTo>
                <a:cubicBezTo>
                  <a:pt x="908053" y="1571819"/>
                  <a:pt x="920151" y="1567132"/>
                  <a:pt x="931653" y="1561381"/>
                </a:cubicBezTo>
                <a:cubicBezTo>
                  <a:pt x="948616" y="1535937"/>
                  <a:pt x="949880" y="1530377"/>
                  <a:pt x="974785" y="1509622"/>
                </a:cubicBezTo>
                <a:cubicBezTo>
                  <a:pt x="982750" y="1502985"/>
                  <a:pt x="992038" y="1498120"/>
                  <a:pt x="1000665" y="1492369"/>
                </a:cubicBezTo>
                <a:cubicBezTo>
                  <a:pt x="1009291" y="1480867"/>
                  <a:pt x="1018569" y="1469826"/>
                  <a:pt x="1026544" y="1457864"/>
                </a:cubicBezTo>
                <a:cubicBezTo>
                  <a:pt x="1035844" y="1443913"/>
                  <a:pt x="1042363" y="1428145"/>
                  <a:pt x="1052423" y="1414732"/>
                </a:cubicBezTo>
                <a:cubicBezTo>
                  <a:pt x="1059743" y="1404972"/>
                  <a:pt x="1069676" y="1397479"/>
                  <a:pt x="1078302" y="1388852"/>
                </a:cubicBezTo>
                <a:cubicBezTo>
                  <a:pt x="1081178" y="1380226"/>
                  <a:pt x="1082862" y="1371106"/>
                  <a:pt x="1086929" y="1362973"/>
                </a:cubicBezTo>
                <a:cubicBezTo>
                  <a:pt x="1103568" y="1329696"/>
                  <a:pt x="1117015" y="1314232"/>
                  <a:pt x="1138687" y="1285335"/>
                </a:cubicBezTo>
                <a:lnTo>
                  <a:pt x="1155940" y="1233577"/>
                </a:lnTo>
                <a:cubicBezTo>
                  <a:pt x="1158815" y="1224951"/>
                  <a:pt x="1160500" y="1215831"/>
                  <a:pt x="1164566" y="1207698"/>
                </a:cubicBezTo>
                <a:lnTo>
                  <a:pt x="1181819" y="1173192"/>
                </a:lnTo>
                <a:cubicBezTo>
                  <a:pt x="1202280" y="1070890"/>
                  <a:pt x="1200042" y="1088764"/>
                  <a:pt x="1216325" y="974785"/>
                </a:cubicBezTo>
                <a:cubicBezTo>
                  <a:pt x="1219604" y="951835"/>
                  <a:pt x="1222943" y="928869"/>
                  <a:pt x="1224951" y="905773"/>
                </a:cubicBezTo>
                <a:cubicBezTo>
                  <a:pt x="1242691" y="701763"/>
                  <a:pt x="1223815" y="844723"/>
                  <a:pt x="1242204" y="715992"/>
                </a:cubicBezTo>
                <a:cubicBezTo>
                  <a:pt x="1239329" y="589471"/>
                  <a:pt x="1238847" y="462874"/>
                  <a:pt x="1233578" y="336430"/>
                </a:cubicBezTo>
                <a:cubicBezTo>
                  <a:pt x="1233084" y="324584"/>
                  <a:pt x="1227072" y="313589"/>
                  <a:pt x="1224951" y="301924"/>
                </a:cubicBezTo>
                <a:cubicBezTo>
                  <a:pt x="1221314" y="281919"/>
                  <a:pt x="1220313" y="261477"/>
                  <a:pt x="1216325" y="241539"/>
                </a:cubicBezTo>
                <a:cubicBezTo>
                  <a:pt x="1203784" y="178834"/>
                  <a:pt x="1207975" y="190335"/>
                  <a:pt x="1190446" y="155275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62" t="11897" r="22069" b="18892"/>
          <a:stretch/>
        </p:blipFill>
        <p:spPr>
          <a:xfrm>
            <a:off x="2719982" y="1384042"/>
            <a:ext cx="5398935" cy="34082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31806" y="6232814"/>
            <a:ext cx="10056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 smtClean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Источник: ФГОС</a:t>
            </a:r>
            <a:r>
              <a:rPr lang="ru-RU" dirty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 </a:t>
            </a:r>
            <a:r>
              <a:rPr lang="ru-RU" b="1" dirty="0" smtClean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СОО</a:t>
            </a:r>
            <a:r>
              <a:rPr lang="ru-RU" dirty="0" smtClean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 </a:t>
            </a:r>
            <a:r>
              <a:rPr lang="ru-RU" dirty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изменения от 29.06.</a:t>
            </a:r>
            <a:r>
              <a:rPr lang="ru-RU" b="1" dirty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2017</a:t>
            </a:r>
            <a:r>
              <a:rPr lang="ru-RU" dirty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 Приказ </a:t>
            </a:r>
            <a:r>
              <a:rPr lang="ru-RU" dirty="0" err="1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МОиН</a:t>
            </a:r>
            <a:r>
              <a:rPr lang="ru-RU" dirty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 № </a:t>
            </a:r>
            <a:r>
              <a:rPr lang="ru-RU" dirty="0" smtClean="0">
                <a:solidFill>
                  <a:srgbClr val="DD0000"/>
                </a:solidFill>
                <a:latin typeface="Arial" panose="020B0604020202020204" pitchFamily="34" charset="0"/>
                <a:hlinkClick r:id="rId7"/>
              </a:rPr>
              <a:t>613, п.18.3.1.</a:t>
            </a:r>
            <a:endParaRPr lang="ru-RU" b="0" i="0" u="none" strike="noStrike" dirty="0">
              <a:solidFill>
                <a:srgbClr val="DD0000"/>
              </a:solidFill>
              <a:effectLst/>
              <a:latin typeface="Arial" panose="020B0604020202020204" pitchFamily="34" charset="0"/>
              <a:hlinkClick r:id="rId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780" y="5143230"/>
            <a:ext cx="755313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«Учебный план профиля обучения и (или) индивидуальный учебный план должны содержать 11 (12) учебных предметов и предусматривать изучение не менее одного учебного предмета из каждой предметной области, определенной настоящим Стандартом, в том числе общими для включения во все учебные планы являются учебные предметы «Русский язык», «Литература», «Иностранный язык»,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«Математика», «История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» (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или «Россия в мире»)</a:t>
            </a:r>
            <a:r>
              <a:rPr lang="ru-RU" sz="1100" dirty="0"/>
              <a:t>, «Физическая культура», «Основы безопасности жизнедеятельности», «Астрономия</a:t>
            </a:r>
            <a:r>
              <a:rPr lang="ru-RU" sz="1100" dirty="0" smtClean="0"/>
              <a:t>».</a:t>
            </a:r>
            <a:endParaRPr lang="ru-RU" sz="11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701780" y="840956"/>
            <a:ext cx="27295" cy="4262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444550" y="5077508"/>
            <a:ext cx="7674367" cy="46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229600" y="1246300"/>
            <a:ext cx="0" cy="4846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3012" y="5495497"/>
            <a:ext cx="3804234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10864" y="1761575"/>
            <a:ext cx="2406457" cy="3204842"/>
            <a:chOff x="-3831" y="-2153217"/>
            <a:chExt cx="3077636" cy="50256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2153217"/>
              <a:ext cx="3073805" cy="50256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-3831" y="-1639172"/>
              <a:ext cx="3073805" cy="4263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Выбор предметов для экзаменов</a:t>
              </a:r>
              <a:endParaRPr lang="ru-RU" sz="2000" b="1" kern="12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02921" y="330784"/>
            <a:ext cx="898009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Разъяснения по Методическим рекомендациям формирования учебных планов на 2020-2021 </a:t>
            </a:r>
            <a:r>
              <a:rPr lang="ru-RU" sz="2400" b="1" dirty="0" err="1"/>
              <a:t>уч.год</a:t>
            </a:r>
            <a:endParaRPr lang="ru-RU" sz="2400" b="1" dirty="0"/>
          </a:p>
        </p:txBody>
      </p:sp>
      <p:pic>
        <p:nvPicPr>
          <p:cNvPr id="22" name="Рисунок 21"/>
          <p:cNvPicPr/>
          <p:nvPr/>
        </p:nvPicPr>
        <p:blipFill rotWithShape="1">
          <a:blip r:embed="rId3"/>
          <a:srcRect l="35785" t="9407" r="30763" b="15976"/>
          <a:stretch/>
        </p:blipFill>
        <p:spPr bwMode="auto">
          <a:xfrm>
            <a:off x="7824181" y="1213021"/>
            <a:ext cx="3647646" cy="4894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408" y="368400"/>
            <a:ext cx="810838" cy="877900"/>
          </a:xfrm>
          <a:prstGeom prst="rect">
            <a:avLst/>
          </a:prstGeom>
        </p:spPr>
      </p:pic>
      <p:sp>
        <p:nvSpPr>
          <p:cNvPr id="23" name="Полилиния 22"/>
          <p:cNvSpPr/>
          <p:nvPr/>
        </p:nvSpPr>
        <p:spPr>
          <a:xfrm>
            <a:off x="8790320" y="3310015"/>
            <a:ext cx="1552752" cy="232914"/>
          </a:xfrm>
          <a:custGeom>
            <a:avLst/>
            <a:gdLst>
              <a:gd name="connsiteX0" fmla="*/ 1207699 w 1242204"/>
              <a:gd name="connsiteY0" fmla="*/ 215660 h 1613139"/>
              <a:gd name="connsiteX1" fmla="*/ 1104182 w 1242204"/>
              <a:gd name="connsiteY1" fmla="*/ 129396 h 1613139"/>
              <a:gd name="connsiteX2" fmla="*/ 1026544 w 1242204"/>
              <a:gd name="connsiteY2" fmla="*/ 77637 h 1613139"/>
              <a:gd name="connsiteX3" fmla="*/ 992038 w 1242204"/>
              <a:gd name="connsiteY3" fmla="*/ 69011 h 1613139"/>
              <a:gd name="connsiteX4" fmla="*/ 966159 w 1242204"/>
              <a:gd name="connsiteY4" fmla="*/ 51758 h 1613139"/>
              <a:gd name="connsiteX5" fmla="*/ 888521 w 1242204"/>
              <a:gd name="connsiteY5" fmla="*/ 25879 h 1613139"/>
              <a:gd name="connsiteX6" fmla="*/ 828136 w 1242204"/>
              <a:gd name="connsiteY6" fmla="*/ 8626 h 1613139"/>
              <a:gd name="connsiteX7" fmla="*/ 690114 w 1242204"/>
              <a:gd name="connsiteY7" fmla="*/ 0 h 1613139"/>
              <a:gd name="connsiteX8" fmla="*/ 379563 w 1242204"/>
              <a:gd name="connsiteY8" fmla="*/ 17252 h 1613139"/>
              <a:gd name="connsiteX9" fmla="*/ 336431 w 1242204"/>
              <a:gd name="connsiteY9" fmla="*/ 25879 h 1613139"/>
              <a:gd name="connsiteX10" fmla="*/ 310551 w 1242204"/>
              <a:gd name="connsiteY10" fmla="*/ 34505 h 1613139"/>
              <a:gd name="connsiteX11" fmla="*/ 284672 w 1242204"/>
              <a:gd name="connsiteY11" fmla="*/ 51758 h 1613139"/>
              <a:gd name="connsiteX12" fmla="*/ 241540 w 1242204"/>
              <a:gd name="connsiteY12" fmla="*/ 77637 h 1613139"/>
              <a:gd name="connsiteX13" fmla="*/ 207034 w 1242204"/>
              <a:gd name="connsiteY13" fmla="*/ 103517 h 1613139"/>
              <a:gd name="connsiteX14" fmla="*/ 94891 w 1242204"/>
              <a:gd name="connsiteY14" fmla="*/ 163902 h 1613139"/>
              <a:gd name="connsiteX15" fmla="*/ 69012 w 1242204"/>
              <a:gd name="connsiteY15" fmla="*/ 198407 h 1613139"/>
              <a:gd name="connsiteX16" fmla="*/ 34506 w 1242204"/>
              <a:gd name="connsiteY16" fmla="*/ 267418 h 1613139"/>
              <a:gd name="connsiteX17" fmla="*/ 17253 w 1242204"/>
              <a:gd name="connsiteY17" fmla="*/ 301924 h 1613139"/>
              <a:gd name="connsiteX18" fmla="*/ 0 w 1242204"/>
              <a:gd name="connsiteY18" fmla="*/ 327803 h 1613139"/>
              <a:gd name="connsiteX19" fmla="*/ 17253 w 1242204"/>
              <a:gd name="connsiteY19" fmla="*/ 655607 h 1613139"/>
              <a:gd name="connsiteX20" fmla="*/ 25880 w 1242204"/>
              <a:gd name="connsiteY20" fmla="*/ 681486 h 1613139"/>
              <a:gd name="connsiteX21" fmla="*/ 34506 w 1242204"/>
              <a:gd name="connsiteY21" fmla="*/ 759124 h 1613139"/>
              <a:gd name="connsiteX22" fmla="*/ 43133 w 1242204"/>
              <a:gd name="connsiteY22" fmla="*/ 854015 h 1613139"/>
              <a:gd name="connsiteX23" fmla="*/ 51759 w 1242204"/>
              <a:gd name="connsiteY23" fmla="*/ 888520 h 1613139"/>
              <a:gd name="connsiteX24" fmla="*/ 60385 w 1242204"/>
              <a:gd name="connsiteY24" fmla="*/ 948905 h 1613139"/>
              <a:gd name="connsiteX25" fmla="*/ 86265 w 1242204"/>
              <a:gd name="connsiteY25" fmla="*/ 1043796 h 1613139"/>
              <a:gd name="connsiteX26" fmla="*/ 94891 w 1242204"/>
              <a:gd name="connsiteY26" fmla="*/ 1078302 h 1613139"/>
              <a:gd name="connsiteX27" fmla="*/ 120770 w 1242204"/>
              <a:gd name="connsiteY27" fmla="*/ 1104181 h 1613139"/>
              <a:gd name="connsiteX28" fmla="*/ 146650 w 1242204"/>
              <a:gd name="connsiteY28" fmla="*/ 1181818 h 1613139"/>
              <a:gd name="connsiteX29" fmla="*/ 155276 w 1242204"/>
              <a:gd name="connsiteY29" fmla="*/ 1216324 h 1613139"/>
              <a:gd name="connsiteX30" fmla="*/ 181155 w 1242204"/>
              <a:gd name="connsiteY30" fmla="*/ 1233577 h 1613139"/>
              <a:gd name="connsiteX31" fmla="*/ 198408 w 1242204"/>
              <a:gd name="connsiteY31" fmla="*/ 1259456 h 1613139"/>
              <a:gd name="connsiteX32" fmla="*/ 224287 w 1242204"/>
              <a:gd name="connsiteY32" fmla="*/ 1319841 h 1613139"/>
              <a:gd name="connsiteX33" fmla="*/ 250166 w 1242204"/>
              <a:gd name="connsiteY33" fmla="*/ 1345720 h 1613139"/>
              <a:gd name="connsiteX34" fmla="*/ 284672 w 1242204"/>
              <a:gd name="connsiteY34" fmla="*/ 1406105 h 1613139"/>
              <a:gd name="connsiteX35" fmla="*/ 310551 w 1242204"/>
              <a:gd name="connsiteY35" fmla="*/ 1423358 h 1613139"/>
              <a:gd name="connsiteX36" fmla="*/ 379563 w 1242204"/>
              <a:gd name="connsiteY36" fmla="*/ 1500996 h 1613139"/>
              <a:gd name="connsiteX37" fmla="*/ 431321 w 1242204"/>
              <a:gd name="connsiteY37" fmla="*/ 1544128 h 1613139"/>
              <a:gd name="connsiteX38" fmla="*/ 457200 w 1242204"/>
              <a:gd name="connsiteY38" fmla="*/ 1552754 h 1613139"/>
              <a:gd name="connsiteX39" fmla="*/ 500333 w 1242204"/>
              <a:gd name="connsiteY39" fmla="*/ 1570007 h 1613139"/>
              <a:gd name="connsiteX40" fmla="*/ 552091 w 1242204"/>
              <a:gd name="connsiteY40" fmla="*/ 1578634 h 1613139"/>
              <a:gd name="connsiteX41" fmla="*/ 638355 w 1242204"/>
              <a:gd name="connsiteY41" fmla="*/ 1604513 h 1613139"/>
              <a:gd name="connsiteX42" fmla="*/ 741872 w 1242204"/>
              <a:gd name="connsiteY42" fmla="*/ 1613139 h 1613139"/>
              <a:gd name="connsiteX43" fmla="*/ 862642 w 1242204"/>
              <a:gd name="connsiteY43" fmla="*/ 1604513 h 1613139"/>
              <a:gd name="connsiteX44" fmla="*/ 897148 w 1242204"/>
              <a:gd name="connsiteY44" fmla="*/ 1578634 h 1613139"/>
              <a:gd name="connsiteX45" fmla="*/ 931653 w 1242204"/>
              <a:gd name="connsiteY45" fmla="*/ 1561381 h 1613139"/>
              <a:gd name="connsiteX46" fmla="*/ 974785 w 1242204"/>
              <a:gd name="connsiteY46" fmla="*/ 1509622 h 1613139"/>
              <a:gd name="connsiteX47" fmla="*/ 1000665 w 1242204"/>
              <a:gd name="connsiteY47" fmla="*/ 1492369 h 1613139"/>
              <a:gd name="connsiteX48" fmla="*/ 1026544 w 1242204"/>
              <a:gd name="connsiteY48" fmla="*/ 1457864 h 1613139"/>
              <a:gd name="connsiteX49" fmla="*/ 1052423 w 1242204"/>
              <a:gd name="connsiteY49" fmla="*/ 1414732 h 1613139"/>
              <a:gd name="connsiteX50" fmla="*/ 1078302 w 1242204"/>
              <a:gd name="connsiteY50" fmla="*/ 1388852 h 1613139"/>
              <a:gd name="connsiteX51" fmla="*/ 1086929 w 1242204"/>
              <a:gd name="connsiteY51" fmla="*/ 1362973 h 1613139"/>
              <a:gd name="connsiteX52" fmla="*/ 1138687 w 1242204"/>
              <a:gd name="connsiteY52" fmla="*/ 1285335 h 1613139"/>
              <a:gd name="connsiteX53" fmla="*/ 1155940 w 1242204"/>
              <a:gd name="connsiteY53" fmla="*/ 1233577 h 1613139"/>
              <a:gd name="connsiteX54" fmla="*/ 1164566 w 1242204"/>
              <a:gd name="connsiteY54" fmla="*/ 1207698 h 1613139"/>
              <a:gd name="connsiteX55" fmla="*/ 1181819 w 1242204"/>
              <a:gd name="connsiteY55" fmla="*/ 1173192 h 1613139"/>
              <a:gd name="connsiteX56" fmla="*/ 1216325 w 1242204"/>
              <a:gd name="connsiteY56" fmla="*/ 974785 h 1613139"/>
              <a:gd name="connsiteX57" fmla="*/ 1224951 w 1242204"/>
              <a:gd name="connsiteY57" fmla="*/ 905773 h 1613139"/>
              <a:gd name="connsiteX58" fmla="*/ 1242204 w 1242204"/>
              <a:gd name="connsiteY58" fmla="*/ 715992 h 1613139"/>
              <a:gd name="connsiteX59" fmla="*/ 1233578 w 1242204"/>
              <a:gd name="connsiteY59" fmla="*/ 336430 h 1613139"/>
              <a:gd name="connsiteX60" fmla="*/ 1224951 w 1242204"/>
              <a:gd name="connsiteY60" fmla="*/ 301924 h 1613139"/>
              <a:gd name="connsiteX61" fmla="*/ 1216325 w 1242204"/>
              <a:gd name="connsiteY61" fmla="*/ 241539 h 1613139"/>
              <a:gd name="connsiteX62" fmla="*/ 1190446 w 1242204"/>
              <a:gd name="connsiteY62" fmla="*/ 155275 h 161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42204" h="1613139">
                <a:moveTo>
                  <a:pt x="1207699" y="215660"/>
                </a:moveTo>
                <a:cubicBezTo>
                  <a:pt x="1075962" y="83925"/>
                  <a:pt x="1188984" y="182398"/>
                  <a:pt x="1104182" y="129396"/>
                </a:cubicBezTo>
                <a:cubicBezTo>
                  <a:pt x="1064068" y="104325"/>
                  <a:pt x="1072902" y="98241"/>
                  <a:pt x="1026544" y="77637"/>
                </a:cubicBezTo>
                <a:cubicBezTo>
                  <a:pt x="1015710" y="72822"/>
                  <a:pt x="1003540" y="71886"/>
                  <a:pt x="992038" y="69011"/>
                </a:cubicBezTo>
                <a:cubicBezTo>
                  <a:pt x="983412" y="63260"/>
                  <a:pt x="975432" y="56395"/>
                  <a:pt x="966159" y="51758"/>
                </a:cubicBezTo>
                <a:cubicBezTo>
                  <a:pt x="926498" y="31927"/>
                  <a:pt x="926964" y="36863"/>
                  <a:pt x="888521" y="25879"/>
                </a:cubicBezTo>
                <a:cubicBezTo>
                  <a:pt x="868708" y="20218"/>
                  <a:pt x="848890" y="10701"/>
                  <a:pt x="828136" y="8626"/>
                </a:cubicBezTo>
                <a:cubicBezTo>
                  <a:pt x="782268" y="4039"/>
                  <a:pt x="736121" y="2875"/>
                  <a:pt x="690114" y="0"/>
                </a:cubicBezTo>
                <a:cubicBezTo>
                  <a:pt x="525353" y="5681"/>
                  <a:pt x="496784" y="-2285"/>
                  <a:pt x="379563" y="17252"/>
                </a:cubicBezTo>
                <a:cubicBezTo>
                  <a:pt x="365100" y="19662"/>
                  <a:pt x="350655" y="22323"/>
                  <a:pt x="336431" y="25879"/>
                </a:cubicBezTo>
                <a:cubicBezTo>
                  <a:pt x="327609" y="28084"/>
                  <a:pt x="319178" y="31630"/>
                  <a:pt x="310551" y="34505"/>
                </a:cubicBezTo>
                <a:cubicBezTo>
                  <a:pt x="301925" y="40256"/>
                  <a:pt x="293464" y="46263"/>
                  <a:pt x="284672" y="51758"/>
                </a:cubicBezTo>
                <a:cubicBezTo>
                  <a:pt x="270454" y="60644"/>
                  <a:pt x="255491" y="68336"/>
                  <a:pt x="241540" y="77637"/>
                </a:cubicBezTo>
                <a:cubicBezTo>
                  <a:pt x="229577" y="85612"/>
                  <a:pt x="219656" y="96632"/>
                  <a:pt x="207034" y="103517"/>
                </a:cubicBezTo>
                <a:cubicBezTo>
                  <a:pt x="178340" y="119168"/>
                  <a:pt x="116817" y="134668"/>
                  <a:pt x="94891" y="163902"/>
                </a:cubicBezTo>
                <a:cubicBezTo>
                  <a:pt x="86265" y="175404"/>
                  <a:pt x="76256" y="185988"/>
                  <a:pt x="69012" y="198407"/>
                </a:cubicBezTo>
                <a:cubicBezTo>
                  <a:pt x="56053" y="220622"/>
                  <a:pt x="46008" y="244414"/>
                  <a:pt x="34506" y="267418"/>
                </a:cubicBezTo>
                <a:cubicBezTo>
                  <a:pt x="28755" y="278920"/>
                  <a:pt x="24386" y="291224"/>
                  <a:pt x="17253" y="301924"/>
                </a:cubicBezTo>
                <a:lnTo>
                  <a:pt x="0" y="327803"/>
                </a:lnTo>
                <a:cubicBezTo>
                  <a:pt x="2350" y="402999"/>
                  <a:pt x="-5211" y="554522"/>
                  <a:pt x="17253" y="655607"/>
                </a:cubicBezTo>
                <a:cubicBezTo>
                  <a:pt x="19226" y="664483"/>
                  <a:pt x="23004" y="672860"/>
                  <a:pt x="25880" y="681486"/>
                </a:cubicBezTo>
                <a:cubicBezTo>
                  <a:pt x="28755" y="707365"/>
                  <a:pt x="31915" y="733215"/>
                  <a:pt x="34506" y="759124"/>
                </a:cubicBezTo>
                <a:cubicBezTo>
                  <a:pt x="37666" y="790727"/>
                  <a:pt x="38935" y="822533"/>
                  <a:pt x="43133" y="854015"/>
                </a:cubicBezTo>
                <a:cubicBezTo>
                  <a:pt x="44700" y="865767"/>
                  <a:pt x="49638" y="876856"/>
                  <a:pt x="51759" y="888520"/>
                </a:cubicBezTo>
                <a:cubicBezTo>
                  <a:pt x="55396" y="908525"/>
                  <a:pt x="57042" y="928849"/>
                  <a:pt x="60385" y="948905"/>
                </a:cubicBezTo>
                <a:cubicBezTo>
                  <a:pt x="75306" y="1038433"/>
                  <a:pt x="60992" y="942699"/>
                  <a:pt x="86265" y="1043796"/>
                </a:cubicBezTo>
                <a:cubicBezTo>
                  <a:pt x="89140" y="1055298"/>
                  <a:pt x="89009" y="1068008"/>
                  <a:pt x="94891" y="1078302"/>
                </a:cubicBezTo>
                <a:cubicBezTo>
                  <a:pt x="100944" y="1088894"/>
                  <a:pt x="112144" y="1095555"/>
                  <a:pt x="120770" y="1104181"/>
                </a:cubicBezTo>
                <a:cubicBezTo>
                  <a:pt x="139678" y="1198713"/>
                  <a:pt x="116035" y="1100178"/>
                  <a:pt x="146650" y="1181818"/>
                </a:cubicBezTo>
                <a:cubicBezTo>
                  <a:pt x="150813" y="1192919"/>
                  <a:pt x="148700" y="1206459"/>
                  <a:pt x="155276" y="1216324"/>
                </a:cubicBezTo>
                <a:cubicBezTo>
                  <a:pt x="161027" y="1224950"/>
                  <a:pt x="172529" y="1227826"/>
                  <a:pt x="181155" y="1233577"/>
                </a:cubicBezTo>
                <a:cubicBezTo>
                  <a:pt x="186906" y="1242203"/>
                  <a:pt x="193771" y="1250183"/>
                  <a:pt x="198408" y="1259456"/>
                </a:cubicBezTo>
                <a:cubicBezTo>
                  <a:pt x="217182" y="1297005"/>
                  <a:pt x="194366" y="1277952"/>
                  <a:pt x="224287" y="1319841"/>
                </a:cubicBezTo>
                <a:cubicBezTo>
                  <a:pt x="231378" y="1329768"/>
                  <a:pt x="241540" y="1337094"/>
                  <a:pt x="250166" y="1345720"/>
                </a:cubicBezTo>
                <a:cubicBezTo>
                  <a:pt x="260036" y="1375330"/>
                  <a:pt x="258560" y="1379993"/>
                  <a:pt x="284672" y="1406105"/>
                </a:cubicBezTo>
                <a:cubicBezTo>
                  <a:pt x="292003" y="1413436"/>
                  <a:pt x="301925" y="1417607"/>
                  <a:pt x="310551" y="1423358"/>
                </a:cubicBezTo>
                <a:cubicBezTo>
                  <a:pt x="341339" y="1469538"/>
                  <a:pt x="320473" y="1441906"/>
                  <a:pt x="379563" y="1500996"/>
                </a:cubicBezTo>
                <a:cubicBezTo>
                  <a:pt x="398640" y="1520073"/>
                  <a:pt x="407302" y="1532119"/>
                  <a:pt x="431321" y="1544128"/>
                </a:cubicBezTo>
                <a:cubicBezTo>
                  <a:pt x="439454" y="1548194"/>
                  <a:pt x="448686" y="1549561"/>
                  <a:pt x="457200" y="1552754"/>
                </a:cubicBezTo>
                <a:cubicBezTo>
                  <a:pt x="471699" y="1558191"/>
                  <a:pt x="485393" y="1565932"/>
                  <a:pt x="500333" y="1570007"/>
                </a:cubicBezTo>
                <a:cubicBezTo>
                  <a:pt x="517207" y="1574609"/>
                  <a:pt x="535123" y="1574392"/>
                  <a:pt x="552091" y="1578634"/>
                </a:cubicBezTo>
                <a:cubicBezTo>
                  <a:pt x="577086" y="1584883"/>
                  <a:pt x="610987" y="1601092"/>
                  <a:pt x="638355" y="1604513"/>
                </a:cubicBezTo>
                <a:cubicBezTo>
                  <a:pt x="672713" y="1608808"/>
                  <a:pt x="707366" y="1610264"/>
                  <a:pt x="741872" y="1613139"/>
                </a:cubicBezTo>
                <a:cubicBezTo>
                  <a:pt x="782129" y="1610264"/>
                  <a:pt x="823244" y="1613268"/>
                  <a:pt x="862642" y="1604513"/>
                </a:cubicBezTo>
                <a:cubicBezTo>
                  <a:pt x="876677" y="1601394"/>
                  <a:pt x="884956" y="1586254"/>
                  <a:pt x="897148" y="1578634"/>
                </a:cubicBezTo>
                <a:cubicBezTo>
                  <a:pt x="908053" y="1571819"/>
                  <a:pt x="920151" y="1567132"/>
                  <a:pt x="931653" y="1561381"/>
                </a:cubicBezTo>
                <a:cubicBezTo>
                  <a:pt x="948616" y="1535937"/>
                  <a:pt x="949880" y="1530377"/>
                  <a:pt x="974785" y="1509622"/>
                </a:cubicBezTo>
                <a:cubicBezTo>
                  <a:pt x="982750" y="1502985"/>
                  <a:pt x="992038" y="1498120"/>
                  <a:pt x="1000665" y="1492369"/>
                </a:cubicBezTo>
                <a:cubicBezTo>
                  <a:pt x="1009291" y="1480867"/>
                  <a:pt x="1018569" y="1469826"/>
                  <a:pt x="1026544" y="1457864"/>
                </a:cubicBezTo>
                <a:cubicBezTo>
                  <a:pt x="1035844" y="1443913"/>
                  <a:pt x="1042363" y="1428145"/>
                  <a:pt x="1052423" y="1414732"/>
                </a:cubicBezTo>
                <a:cubicBezTo>
                  <a:pt x="1059743" y="1404972"/>
                  <a:pt x="1069676" y="1397479"/>
                  <a:pt x="1078302" y="1388852"/>
                </a:cubicBezTo>
                <a:cubicBezTo>
                  <a:pt x="1081178" y="1380226"/>
                  <a:pt x="1082862" y="1371106"/>
                  <a:pt x="1086929" y="1362973"/>
                </a:cubicBezTo>
                <a:cubicBezTo>
                  <a:pt x="1103568" y="1329696"/>
                  <a:pt x="1117015" y="1314232"/>
                  <a:pt x="1138687" y="1285335"/>
                </a:cubicBezTo>
                <a:lnTo>
                  <a:pt x="1155940" y="1233577"/>
                </a:lnTo>
                <a:cubicBezTo>
                  <a:pt x="1158815" y="1224951"/>
                  <a:pt x="1160500" y="1215831"/>
                  <a:pt x="1164566" y="1207698"/>
                </a:cubicBezTo>
                <a:lnTo>
                  <a:pt x="1181819" y="1173192"/>
                </a:lnTo>
                <a:cubicBezTo>
                  <a:pt x="1202280" y="1070890"/>
                  <a:pt x="1200042" y="1088764"/>
                  <a:pt x="1216325" y="974785"/>
                </a:cubicBezTo>
                <a:cubicBezTo>
                  <a:pt x="1219604" y="951835"/>
                  <a:pt x="1222943" y="928869"/>
                  <a:pt x="1224951" y="905773"/>
                </a:cubicBezTo>
                <a:cubicBezTo>
                  <a:pt x="1242691" y="701763"/>
                  <a:pt x="1223815" y="844723"/>
                  <a:pt x="1242204" y="715992"/>
                </a:cubicBezTo>
                <a:cubicBezTo>
                  <a:pt x="1239329" y="589471"/>
                  <a:pt x="1238847" y="462874"/>
                  <a:pt x="1233578" y="336430"/>
                </a:cubicBezTo>
                <a:cubicBezTo>
                  <a:pt x="1233084" y="324584"/>
                  <a:pt x="1227072" y="313589"/>
                  <a:pt x="1224951" y="301924"/>
                </a:cubicBezTo>
                <a:cubicBezTo>
                  <a:pt x="1221314" y="281919"/>
                  <a:pt x="1220313" y="261477"/>
                  <a:pt x="1216325" y="241539"/>
                </a:cubicBezTo>
                <a:cubicBezTo>
                  <a:pt x="1203784" y="178834"/>
                  <a:pt x="1207975" y="190335"/>
                  <a:pt x="1190446" y="155275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31807" y="6232814"/>
            <a:ext cx="853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 smtClean="0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Источник: ФГОС</a:t>
            </a:r>
            <a:r>
              <a:rPr lang="ru-RU" dirty="0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 </a:t>
            </a:r>
            <a:r>
              <a:rPr lang="ru-RU" b="1" dirty="0" smtClean="0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СОО</a:t>
            </a:r>
            <a:r>
              <a:rPr lang="ru-RU" dirty="0" smtClean="0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 </a:t>
            </a:r>
            <a:r>
              <a:rPr lang="ru-RU" dirty="0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изменения от 29.06.</a:t>
            </a:r>
            <a:r>
              <a:rPr lang="ru-RU" b="1" dirty="0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2017</a:t>
            </a:r>
            <a:r>
              <a:rPr lang="ru-RU" dirty="0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 Приказ </a:t>
            </a:r>
            <a:r>
              <a:rPr lang="ru-RU" dirty="0" err="1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МОиН</a:t>
            </a:r>
            <a:r>
              <a:rPr lang="ru-RU" dirty="0">
                <a:solidFill>
                  <a:srgbClr val="DD0000"/>
                </a:solidFill>
                <a:latin typeface="Arial" panose="020B0604020202020204" pitchFamily="34" charset="0"/>
                <a:hlinkClick r:id="rId5"/>
              </a:rPr>
              <a:t> № 613</a:t>
            </a:r>
            <a:endParaRPr lang="ru-RU" b="0" i="0" u="none" strike="noStrike" dirty="0">
              <a:solidFill>
                <a:srgbClr val="DD0000"/>
              </a:solidFill>
              <a:effectLst/>
              <a:latin typeface="Arial" panose="020B0604020202020204" pitchFamily="34" charset="0"/>
              <a:hlinkClick r:id="rId5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8459" y="1706314"/>
            <a:ext cx="3991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Результаты ГИА в форме ЕГЭ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8459" y="2644700"/>
            <a:ext cx="30494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 обязательном порядке по учебным предметам:</a:t>
            </a:r>
          </a:p>
          <a:p>
            <a:endParaRPr lang="ru-RU" dirty="0" smtClean="0"/>
          </a:p>
          <a:p>
            <a:r>
              <a:rPr lang="ru-RU" dirty="0" smtClean="0"/>
              <a:t>«Русский язык и литература»;</a:t>
            </a:r>
            <a:endParaRPr lang="ru-RU" dirty="0"/>
          </a:p>
          <a:p>
            <a:r>
              <a:rPr lang="ru-RU" dirty="0" smtClean="0"/>
              <a:t>«</a:t>
            </a:r>
            <a:r>
              <a:rPr lang="ru-RU" dirty="0"/>
              <a:t>Математика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«Иностранный язык»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72347" y="4971261"/>
            <a:ext cx="4087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Обществознание изучается на базовом уровне, возможна сдача </a:t>
            </a:r>
            <a:r>
              <a:rPr lang="ru-RU" dirty="0" smtClean="0"/>
              <a:t>ЕГЭ </a:t>
            </a:r>
            <a:r>
              <a:rPr lang="ru-RU" dirty="0" smtClean="0"/>
              <a:t>как предмета по выбору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754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012" r="82517" b="82390"/>
          <a:stretch/>
        </p:blipFill>
        <p:spPr>
          <a:xfrm>
            <a:off x="103093" y="128710"/>
            <a:ext cx="1362974" cy="106967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10864" y="1761575"/>
            <a:ext cx="2310405" cy="3204842"/>
            <a:chOff x="-3831" y="-2153217"/>
            <a:chExt cx="3077636" cy="50256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2153217"/>
              <a:ext cx="3073805" cy="50256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-3831" y="-1639172"/>
              <a:ext cx="3073805" cy="4263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Реализация профильного обучения</a:t>
              </a:r>
              <a:endParaRPr lang="ru-RU" sz="2000" b="1" kern="12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02921" y="330784"/>
            <a:ext cx="898009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Разъяснения по Методическим рекомендациям формирования учебных планов на 2020-2021 </a:t>
            </a:r>
            <a:r>
              <a:rPr lang="ru-RU" sz="2400" b="1" dirty="0" err="1"/>
              <a:t>уч.год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408" y="368400"/>
            <a:ext cx="810838" cy="8779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0103" y="1793881"/>
            <a:ext cx="3542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44444"/>
                </a:solidFill>
                <a:latin typeface="Cuprum"/>
              </a:rPr>
              <a:t>Обеспечить условия в соответствии с принятым 403-ФЗ</a:t>
            </a:r>
            <a:endParaRPr lang="ru-RU" b="0" i="0" dirty="0">
              <a:solidFill>
                <a:srgbClr val="444444"/>
              </a:solidFill>
              <a:effectLst/>
              <a:latin typeface="Cuprum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60031" y="4002858"/>
            <a:ext cx="3956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44444"/>
                </a:solidFill>
                <a:latin typeface="Cuprum"/>
              </a:rPr>
              <a:t>Договоры о сетевой реализации ООП станут недействительными с 01.07.2020г</a:t>
            </a:r>
            <a:endParaRPr lang="ru-RU" b="0" i="0" dirty="0">
              <a:solidFill>
                <a:srgbClr val="444444"/>
              </a:solidFill>
              <a:effectLst/>
              <a:latin typeface="Cupr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7270" y="1371369"/>
            <a:ext cx="4709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600" dirty="0" smtClean="0"/>
              <a:t> Распоряжение </a:t>
            </a:r>
            <a:r>
              <a:rPr lang="ru-RU" sz="1600" dirty="0"/>
              <a:t>ДОО ТО от 03.07.2018 №642-Р «Об утверждении перечня базовых площадок по обновлению содержания предметной области «Технология</a:t>
            </a:r>
            <a:r>
              <a:rPr lang="ru-RU" sz="1600" dirty="0" smtClean="0"/>
              <a:t>»»;</a:t>
            </a:r>
          </a:p>
          <a:p>
            <a:pPr>
              <a:buFontTx/>
              <a:buChar char="-"/>
            </a:pP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 Распоряжение </a:t>
            </a:r>
            <a:r>
              <a:rPr lang="ru-RU" sz="1600" dirty="0"/>
              <a:t>ДОО ТО от 28.09.2018 №832-Р «Концепция физико-математического и естественнонаучного образования</a:t>
            </a:r>
            <a:r>
              <a:rPr lang="ru-RU" sz="1600" dirty="0" smtClean="0"/>
              <a:t>»;</a:t>
            </a:r>
          </a:p>
          <a:p>
            <a:pPr>
              <a:buFontTx/>
              <a:buChar char="-"/>
            </a:pP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 Распоряжение </a:t>
            </a:r>
            <a:r>
              <a:rPr lang="ru-RU" sz="1600" dirty="0"/>
              <a:t>ДОО ТО от 28.09.2018 №833-Р «Концепция развития профильного </a:t>
            </a:r>
            <a:r>
              <a:rPr lang="ru-RU" sz="1600" dirty="0" smtClean="0"/>
              <a:t>обучения </a:t>
            </a:r>
            <a:r>
              <a:rPr lang="ru-RU" sz="1600" dirty="0"/>
              <a:t>в системе общего образования Томской области на 2019-2025 годы</a:t>
            </a:r>
            <a:r>
              <a:rPr lang="ru-RU" sz="1600" dirty="0" smtClean="0"/>
              <a:t>»;</a:t>
            </a:r>
          </a:p>
          <a:p>
            <a:pPr>
              <a:buFontTx/>
              <a:buChar char="-"/>
            </a:pP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 Распоряжение </a:t>
            </a:r>
            <a:r>
              <a:rPr lang="ru-RU" sz="1600" dirty="0"/>
              <a:t>ДОО ТО от 06.05.2019 №392-Р «Об утверждении Плана мероприятий по реализации «Концепция физико-математического и естественнонаучного образования на 2019-2025 годы</a:t>
            </a:r>
            <a:r>
              <a:rPr lang="ru-RU" sz="1600" dirty="0" smtClean="0"/>
              <a:t>»»</a:t>
            </a:r>
          </a:p>
          <a:p>
            <a:pPr marL="285750" indent="-285750">
              <a:buFontTx/>
              <a:buChar char="-"/>
              <a:tabLst>
                <a:tab pos="266700" algn="l"/>
              </a:tabLst>
            </a:pPr>
            <a:endParaRPr lang="ru-RU" sz="1600" dirty="0"/>
          </a:p>
          <a:p>
            <a:pPr>
              <a:tabLst>
                <a:tab pos="266700" algn="l"/>
              </a:tabLst>
            </a:pPr>
            <a:r>
              <a:rPr lang="ru-RU" sz="1600" dirty="0"/>
              <a:t>-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0864" y="5269838"/>
            <a:ext cx="6856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66700" algn="l"/>
              </a:tabLst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Распоряжение ДОО ТО от 24.05.2019 №454-Р «Об утверждении Плана мероприятий по реализации Концепции развития профильного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обучения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системе общего образования Томской области на 2019-2025 годы»».</a:t>
            </a:r>
          </a:p>
        </p:txBody>
      </p:sp>
    </p:spTree>
    <p:extLst>
      <p:ext uri="{BB962C8B-B14F-4D97-AF65-F5344CB8AC3E}">
        <p14:creationId xmlns:p14="http://schemas.microsoft.com/office/powerpoint/2010/main" val="36063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4077</TotalTime>
  <Words>2762</Words>
  <Application>Microsoft Office PowerPoint</Application>
  <PresentationFormat>Широкоэкранный</PresentationFormat>
  <Paragraphs>299</Paragraphs>
  <Slides>27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Century Gothic</vt:lpstr>
      <vt:lpstr>Cuprum</vt:lpstr>
      <vt:lpstr>Futura PT Bold</vt:lpstr>
      <vt:lpstr>Futura PT Medium</vt:lpstr>
      <vt:lpstr>Open Sans</vt:lpstr>
      <vt:lpstr>PT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качества физико-математического и естественнонаучного образования</vt:lpstr>
      <vt:lpstr>Повышение качества физико-математического и естественнонаучного образования</vt:lpstr>
      <vt:lpstr>Повышение качества физико-математического и естественнонаучного образования</vt:lpstr>
      <vt:lpstr>Повышение качества физико-математического и естественнонаучного образования</vt:lpstr>
      <vt:lpstr>Повышение качества физико-математического и естественнонаучного образования</vt:lpstr>
      <vt:lpstr>Презентация PowerPoint</vt:lpstr>
      <vt:lpstr>Презентация PowerPoint</vt:lpstr>
      <vt:lpstr>Популяризация физико-математического и естественнонаучного образования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Алексеевна Филипповна</dc:creator>
  <cp:lastModifiedBy>Елена Викторовна Астапова</cp:lastModifiedBy>
  <cp:revision>358</cp:revision>
  <cp:lastPrinted>2020-06-16T02:52:52Z</cp:lastPrinted>
  <dcterms:created xsi:type="dcterms:W3CDTF">2018-05-04T09:28:36Z</dcterms:created>
  <dcterms:modified xsi:type="dcterms:W3CDTF">2020-06-16T10:16:18Z</dcterms:modified>
</cp:coreProperties>
</file>