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4" r:id="rId5"/>
    <p:sldId id="259" r:id="rId6"/>
    <p:sldId id="263" r:id="rId7"/>
    <p:sldId id="292" r:id="rId8"/>
    <p:sldId id="293" r:id="rId9"/>
    <p:sldId id="294" r:id="rId10"/>
    <p:sldId id="295" r:id="rId11"/>
    <p:sldId id="265" r:id="rId12"/>
    <p:sldId id="266" r:id="rId13"/>
    <p:sldId id="267" r:id="rId14"/>
    <p:sldId id="268" r:id="rId15"/>
    <p:sldId id="269" r:id="rId16"/>
    <p:sldId id="289" r:id="rId17"/>
  </p:sldIdLst>
  <p:sldSz cx="6858000" cy="5143500"/>
  <p:notesSz cx="6797675" cy="987425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54" autoAdjust="0"/>
  </p:normalViewPr>
  <p:slideViewPr>
    <p:cSldViewPr>
      <p:cViewPr varScale="1">
        <p:scale>
          <a:sx n="138" d="100"/>
          <a:sy n="138" d="100"/>
        </p:scale>
        <p:origin x="204" y="102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16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8AB648-4861-4131-A978-6A5F85E333CD}" type="doc">
      <dgm:prSet loTypeId="urn:microsoft.com/office/officeart/2005/8/layout/radial1" loCatId="relationship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636768D-3C06-473F-BBF3-10BE70AC8A5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МОДЕЛЬ ЦОС</a:t>
          </a:r>
          <a:endParaRPr lang="ru-RU" sz="18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EC995E-1754-4B73-8227-5203FECCC64A}" type="parTrans" cxnId="{60070C2E-FD0D-4042-B7F9-41B2EC496D02}">
      <dgm:prSet/>
      <dgm:spPr/>
      <dgm:t>
        <a:bodyPr/>
        <a:lstStyle/>
        <a:p>
          <a:endParaRPr lang="ru-RU" sz="18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35168F-09CD-48A2-99F8-EFCE3498479D}" type="sibTrans" cxnId="{60070C2E-FD0D-4042-B7F9-41B2EC496D02}">
      <dgm:prSet/>
      <dgm:spPr/>
      <dgm:t>
        <a:bodyPr/>
        <a:lstStyle/>
        <a:p>
          <a:endParaRPr lang="ru-RU" sz="18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F33D1B-8EF1-47F9-BDE8-68FC1486DB5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«Бережливая школа»</a:t>
          </a:r>
          <a:endParaRPr lang="ru-RU" sz="18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B0AA89-70CF-4FBF-A111-BCB6025F3026}" type="parTrans" cxnId="{60652DD6-8671-43E1-8E6C-41BF5E08CB4A}">
      <dgm:prSet custT="1"/>
      <dgm:spPr/>
      <dgm:t>
        <a:bodyPr/>
        <a:lstStyle/>
        <a:p>
          <a:endParaRPr lang="ru-RU" sz="18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F72421-E115-49A8-AE71-F0C3B3AC9855}" type="sibTrans" cxnId="{60652DD6-8671-43E1-8E6C-41BF5E08CB4A}">
      <dgm:prSet/>
      <dgm:spPr/>
      <dgm:t>
        <a:bodyPr/>
        <a:lstStyle/>
        <a:p>
          <a:endParaRPr lang="ru-RU" sz="18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2B50A1-B904-4487-9CCE-0071234784F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управление обучением</a:t>
          </a:r>
          <a:endParaRPr lang="ru-RU" sz="18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D7908-192F-40EE-90C3-1342E59FB5CA}" type="parTrans" cxnId="{704A846F-DEC8-43B8-909A-0838D5F0675E}">
      <dgm:prSet custT="1"/>
      <dgm:spPr/>
      <dgm:t>
        <a:bodyPr/>
        <a:lstStyle/>
        <a:p>
          <a:endParaRPr lang="ru-RU" sz="18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067DC0-3E84-4ABE-9F1D-915F19796351}" type="sibTrans" cxnId="{704A846F-DEC8-43B8-909A-0838D5F0675E}">
      <dgm:prSet/>
      <dgm:spPr/>
      <dgm:t>
        <a:bodyPr/>
        <a:lstStyle/>
        <a:p>
          <a:endParaRPr lang="ru-RU" sz="18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3CEA40-7F54-4D58-A77E-1C2CC83C979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индивидуальные учебные       планы</a:t>
          </a:r>
          <a:endParaRPr lang="ru-RU" sz="18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B66FB4-F937-405F-BC6D-90B053EE244C}" type="parTrans" cxnId="{17716F44-BF12-49CB-8C97-BBC694A8E897}">
      <dgm:prSet custT="1"/>
      <dgm:spPr/>
      <dgm:t>
        <a:bodyPr/>
        <a:lstStyle/>
        <a:p>
          <a:endParaRPr lang="ru-RU" sz="18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354FA5-B3FF-400E-99A7-03E56CD2AA49}" type="sibTrans" cxnId="{17716F44-BF12-49CB-8C97-BBC694A8E897}">
      <dgm:prSet/>
      <dgm:spPr/>
      <dgm:t>
        <a:bodyPr/>
        <a:lstStyle/>
        <a:p>
          <a:endParaRPr lang="ru-RU" sz="18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969A2D-156B-4C92-B287-2A1BF8C6595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базовый профиль  цифровых компетенций</a:t>
          </a:r>
          <a:endParaRPr lang="ru-RU" sz="18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F11DE1-805E-4EE4-B607-3049D4FDB98E}" type="parTrans" cxnId="{0F380B2E-84F5-4171-9618-84900C299AA2}">
      <dgm:prSet custT="1"/>
      <dgm:spPr/>
      <dgm:t>
        <a:bodyPr/>
        <a:lstStyle/>
        <a:p>
          <a:endParaRPr lang="ru-RU" sz="18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58A9C2-9337-4FA6-AA7B-2FB5FC10DA90}" type="sibTrans" cxnId="{0F380B2E-84F5-4171-9618-84900C299AA2}">
      <dgm:prSet/>
      <dgm:spPr/>
      <dgm:t>
        <a:bodyPr/>
        <a:lstStyle/>
        <a:p>
          <a:endParaRPr lang="ru-RU" sz="18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4B3DC7-BE90-45D6-8A81-BEAF351CDCE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объективное оценивание обучающихся</a:t>
          </a:r>
          <a:endParaRPr lang="ru-RU" sz="18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6B35CE-BBB9-4F85-ABC0-0CA62E27DF05}" type="parTrans" cxnId="{4EF9F76C-A15D-495B-913D-DEF1A10627FA}">
      <dgm:prSet custT="1"/>
      <dgm:spPr/>
      <dgm:t>
        <a:bodyPr/>
        <a:lstStyle/>
        <a:p>
          <a:endParaRPr lang="ru-RU" sz="18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856B01-0E9C-4FE0-A36F-9C1E117DDF6C}" type="sibTrans" cxnId="{4EF9F76C-A15D-495B-913D-DEF1A10627FA}">
      <dgm:prSet/>
      <dgm:spPr/>
      <dgm:t>
        <a:bodyPr/>
        <a:lstStyle/>
        <a:p>
          <a:endParaRPr lang="ru-RU" sz="18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83803B-2515-49BB-886A-3BCE14EADC3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сервисы и контенты для родителей</a:t>
          </a:r>
          <a:endParaRPr lang="ru-RU" sz="18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2444F6-26EF-4548-BD19-9583F8C051C9}" type="parTrans" cxnId="{BA6C42FC-4987-43B2-9DCD-189721DC3626}">
      <dgm:prSet custT="1"/>
      <dgm:spPr/>
      <dgm:t>
        <a:bodyPr/>
        <a:lstStyle/>
        <a:p>
          <a:endParaRPr lang="ru-RU" sz="18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53197E-CB3C-4709-8FAD-89212FE80524}" type="sibTrans" cxnId="{BA6C42FC-4987-43B2-9DCD-189721DC3626}">
      <dgm:prSet/>
      <dgm:spPr/>
      <dgm:t>
        <a:bodyPr/>
        <a:lstStyle/>
        <a:p>
          <a:endParaRPr lang="ru-RU" sz="18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3E6CC1-009D-4717-BE11-CA7D9527B96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сервисы и контенты для педагогов</a:t>
          </a:r>
          <a:endParaRPr lang="ru-RU" sz="18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B4FBF-5B3A-4BC0-8F41-4F90411434ED}" type="parTrans" cxnId="{023ED898-AD14-4770-B161-A9A88C21E18B}">
      <dgm:prSet custT="1"/>
      <dgm:spPr/>
      <dgm:t>
        <a:bodyPr/>
        <a:lstStyle/>
        <a:p>
          <a:endParaRPr lang="ru-RU" sz="18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A1D98-83DF-4CFA-80B0-0DC2CCA5A7F0}" type="sibTrans" cxnId="{023ED898-AD14-4770-B161-A9A88C21E18B}">
      <dgm:prSet/>
      <dgm:spPr/>
      <dgm:t>
        <a:bodyPr/>
        <a:lstStyle/>
        <a:p>
          <a:endParaRPr lang="ru-RU" sz="18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4342BD-FD44-4787-8AC3-89553710AFA8}" type="pres">
      <dgm:prSet presAssocID="{EC8AB648-4861-4131-A978-6A5F85E333C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4E8111-5893-4722-8935-477F29F96054}" type="pres">
      <dgm:prSet presAssocID="{C636768D-3C06-473F-BBF3-10BE70AC8A5B}" presName="centerShape" presStyleLbl="node0" presStyleIdx="0" presStyleCnt="1" custScaleX="266574" custScaleY="115426"/>
      <dgm:spPr/>
      <dgm:t>
        <a:bodyPr/>
        <a:lstStyle/>
        <a:p>
          <a:endParaRPr lang="ru-RU"/>
        </a:p>
      </dgm:t>
    </dgm:pt>
    <dgm:pt modelId="{567C1ABD-A3F2-42DA-9383-591B26402FDC}" type="pres">
      <dgm:prSet presAssocID="{7CB0AA89-70CF-4FBF-A111-BCB6025F3026}" presName="Name9" presStyleLbl="parChTrans1D2" presStyleIdx="0" presStyleCnt="7"/>
      <dgm:spPr/>
      <dgm:t>
        <a:bodyPr/>
        <a:lstStyle/>
        <a:p>
          <a:endParaRPr lang="ru-RU"/>
        </a:p>
      </dgm:t>
    </dgm:pt>
    <dgm:pt modelId="{085BABA2-ACC2-45BC-965E-C4E486A635D9}" type="pres">
      <dgm:prSet presAssocID="{7CB0AA89-70CF-4FBF-A111-BCB6025F3026}" presName="connTx" presStyleLbl="parChTrans1D2" presStyleIdx="0" presStyleCnt="7"/>
      <dgm:spPr/>
      <dgm:t>
        <a:bodyPr/>
        <a:lstStyle/>
        <a:p>
          <a:endParaRPr lang="ru-RU"/>
        </a:p>
      </dgm:t>
    </dgm:pt>
    <dgm:pt modelId="{12B3D590-11AE-4A76-A9E3-56AF5A425D7F}" type="pres">
      <dgm:prSet presAssocID="{B0F33D1B-8EF1-47F9-BDE8-68FC1486DB50}" presName="node" presStyleLbl="node1" presStyleIdx="0" presStyleCnt="7" custScaleX="206983" custScaleY="103982" custRadScaleRad="95851" custRadScaleInc="-1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9BDB6-47FD-42E8-98C4-5087A72394FE}" type="pres">
      <dgm:prSet presAssocID="{1B3D7908-192F-40EE-90C3-1342E59FB5CA}" presName="Name9" presStyleLbl="parChTrans1D2" presStyleIdx="1" presStyleCnt="7"/>
      <dgm:spPr/>
      <dgm:t>
        <a:bodyPr/>
        <a:lstStyle/>
        <a:p>
          <a:endParaRPr lang="ru-RU"/>
        </a:p>
      </dgm:t>
    </dgm:pt>
    <dgm:pt modelId="{CCE49935-4120-4D39-98D4-7FEED8BB7D2E}" type="pres">
      <dgm:prSet presAssocID="{1B3D7908-192F-40EE-90C3-1342E59FB5CA}" presName="connTx" presStyleLbl="parChTrans1D2" presStyleIdx="1" presStyleCnt="7"/>
      <dgm:spPr/>
      <dgm:t>
        <a:bodyPr/>
        <a:lstStyle/>
        <a:p>
          <a:endParaRPr lang="ru-RU"/>
        </a:p>
      </dgm:t>
    </dgm:pt>
    <dgm:pt modelId="{27550F7B-139C-42D7-AC5E-20706269AD4E}" type="pres">
      <dgm:prSet presAssocID="{652B50A1-B904-4487-9CCE-0071234784F3}" presName="node" presStyleLbl="node1" presStyleIdx="1" presStyleCnt="7" custScaleX="198773" custScaleY="102808" custRadScaleRad="148394" custRadScaleInc="40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F24EC-899D-4EC9-8935-FAEDD0E8A0BE}" type="pres">
      <dgm:prSet presAssocID="{85B66FB4-F937-405F-BC6D-90B053EE244C}" presName="Name9" presStyleLbl="parChTrans1D2" presStyleIdx="2" presStyleCnt="7"/>
      <dgm:spPr/>
      <dgm:t>
        <a:bodyPr/>
        <a:lstStyle/>
        <a:p>
          <a:endParaRPr lang="ru-RU"/>
        </a:p>
      </dgm:t>
    </dgm:pt>
    <dgm:pt modelId="{48B08802-C254-44B0-AF57-46DBD21CB5A1}" type="pres">
      <dgm:prSet presAssocID="{85B66FB4-F937-405F-BC6D-90B053EE244C}" presName="connTx" presStyleLbl="parChTrans1D2" presStyleIdx="2" presStyleCnt="7"/>
      <dgm:spPr/>
      <dgm:t>
        <a:bodyPr/>
        <a:lstStyle/>
        <a:p>
          <a:endParaRPr lang="ru-RU"/>
        </a:p>
      </dgm:t>
    </dgm:pt>
    <dgm:pt modelId="{90BC5E1A-FB8B-4BEA-87BC-918C4D0568E7}" type="pres">
      <dgm:prSet presAssocID="{F73CEA40-7F54-4D58-A77E-1C2CC83C979B}" presName="node" presStyleLbl="node1" presStyleIdx="2" presStyleCnt="7" custScaleX="200259" custScaleY="98868" custRadScaleRad="162250" custRadScaleInc="-43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39B96-9D3C-4FE7-BCFB-224DF33DFC5A}" type="pres">
      <dgm:prSet presAssocID="{2AF11DE1-805E-4EE4-B607-3049D4FDB98E}" presName="Name9" presStyleLbl="parChTrans1D2" presStyleIdx="3" presStyleCnt="7"/>
      <dgm:spPr/>
      <dgm:t>
        <a:bodyPr/>
        <a:lstStyle/>
        <a:p>
          <a:endParaRPr lang="ru-RU"/>
        </a:p>
      </dgm:t>
    </dgm:pt>
    <dgm:pt modelId="{6797D538-212E-4195-8AD6-85AD08986179}" type="pres">
      <dgm:prSet presAssocID="{2AF11DE1-805E-4EE4-B607-3049D4FDB98E}" presName="connTx" presStyleLbl="parChTrans1D2" presStyleIdx="3" presStyleCnt="7"/>
      <dgm:spPr/>
      <dgm:t>
        <a:bodyPr/>
        <a:lstStyle/>
        <a:p>
          <a:endParaRPr lang="ru-RU"/>
        </a:p>
      </dgm:t>
    </dgm:pt>
    <dgm:pt modelId="{F5254935-1859-4143-8FD5-A6B23856D43A}" type="pres">
      <dgm:prSet presAssocID="{17969A2D-156B-4C92-B287-2A1BF8C65954}" presName="node" presStyleLbl="node1" presStyleIdx="3" presStyleCnt="7" custScaleX="210221" custScaleY="115170" custRadScaleRad="119986" custRadScaleInc="-67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F9864-3F84-46BF-A6AE-7E9B8B2C21CC}" type="pres">
      <dgm:prSet presAssocID="{BA6B35CE-BBB9-4F85-ABC0-0CA62E27DF05}" presName="Name9" presStyleLbl="parChTrans1D2" presStyleIdx="4" presStyleCnt="7"/>
      <dgm:spPr/>
      <dgm:t>
        <a:bodyPr/>
        <a:lstStyle/>
        <a:p>
          <a:endParaRPr lang="ru-RU"/>
        </a:p>
      </dgm:t>
    </dgm:pt>
    <dgm:pt modelId="{92DC3365-A871-431A-BFEA-2FC14A648AA2}" type="pres">
      <dgm:prSet presAssocID="{BA6B35CE-BBB9-4F85-ABC0-0CA62E27DF05}" presName="connTx" presStyleLbl="parChTrans1D2" presStyleIdx="4" presStyleCnt="7"/>
      <dgm:spPr/>
      <dgm:t>
        <a:bodyPr/>
        <a:lstStyle/>
        <a:p>
          <a:endParaRPr lang="ru-RU"/>
        </a:p>
      </dgm:t>
    </dgm:pt>
    <dgm:pt modelId="{57E8E042-046D-434B-8CAD-E06A4A3B5AB6}" type="pres">
      <dgm:prSet presAssocID="{064B3DC7-BE90-45D6-8A81-BEAF351CDCE6}" presName="node" presStyleLbl="node1" presStyleIdx="4" presStyleCnt="7" custScaleX="211024" custScaleY="119375" custRadScaleRad="117091" custRadScaleInc="60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102AB-17C3-4D32-9C99-FA5CC34F471E}" type="pres">
      <dgm:prSet presAssocID="{452444F6-26EF-4548-BD19-9583F8C051C9}" presName="Name9" presStyleLbl="parChTrans1D2" presStyleIdx="5" presStyleCnt="7"/>
      <dgm:spPr/>
      <dgm:t>
        <a:bodyPr/>
        <a:lstStyle/>
        <a:p>
          <a:endParaRPr lang="ru-RU"/>
        </a:p>
      </dgm:t>
    </dgm:pt>
    <dgm:pt modelId="{04531351-5B9A-4A9C-BF0D-BFE84876C10B}" type="pres">
      <dgm:prSet presAssocID="{452444F6-26EF-4548-BD19-9583F8C051C9}" presName="connTx" presStyleLbl="parChTrans1D2" presStyleIdx="5" presStyleCnt="7"/>
      <dgm:spPr/>
      <dgm:t>
        <a:bodyPr/>
        <a:lstStyle/>
        <a:p>
          <a:endParaRPr lang="ru-RU"/>
        </a:p>
      </dgm:t>
    </dgm:pt>
    <dgm:pt modelId="{E301FBCF-9BF6-4827-9E43-68EE810E40EF}" type="pres">
      <dgm:prSet presAssocID="{5D83803B-2515-49BB-886A-3BCE14EADC33}" presName="node" presStyleLbl="node1" presStyleIdx="5" presStyleCnt="7" custScaleX="202069" custScaleY="100187" custRadScaleRad="162639" custRadScaleInc="45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FAADD-2AED-4325-AFA8-2C638143312A}" type="pres">
      <dgm:prSet presAssocID="{B69B4FBF-5B3A-4BC0-8F41-4F90411434ED}" presName="Name9" presStyleLbl="parChTrans1D2" presStyleIdx="6" presStyleCnt="7"/>
      <dgm:spPr/>
      <dgm:t>
        <a:bodyPr/>
        <a:lstStyle/>
        <a:p>
          <a:endParaRPr lang="ru-RU"/>
        </a:p>
      </dgm:t>
    </dgm:pt>
    <dgm:pt modelId="{29BF0048-13E7-449C-8BFF-2DB79EAB0E7C}" type="pres">
      <dgm:prSet presAssocID="{B69B4FBF-5B3A-4BC0-8F41-4F90411434ED}" presName="connTx" presStyleLbl="parChTrans1D2" presStyleIdx="6" presStyleCnt="7"/>
      <dgm:spPr/>
      <dgm:t>
        <a:bodyPr/>
        <a:lstStyle/>
        <a:p>
          <a:endParaRPr lang="ru-RU"/>
        </a:p>
      </dgm:t>
    </dgm:pt>
    <dgm:pt modelId="{3B034C73-34D6-418F-8D2B-9FED2DAF5C77}" type="pres">
      <dgm:prSet presAssocID="{E33E6CC1-009D-4717-BE11-CA7D9527B962}" presName="node" presStyleLbl="node1" presStyleIdx="6" presStyleCnt="7" custScaleX="194327" custScaleY="101573" custRadScaleRad="147971" custRadScaleInc="-41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6C42FC-4987-43B2-9DCD-189721DC3626}" srcId="{C636768D-3C06-473F-BBF3-10BE70AC8A5B}" destId="{5D83803B-2515-49BB-886A-3BCE14EADC33}" srcOrd="5" destOrd="0" parTransId="{452444F6-26EF-4548-BD19-9583F8C051C9}" sibTransId="{9053197E-CB3C-4709-8FAD-89212FE80524}"/>
    <dgm:cxn modelId="{664928F6-075E-4379-9010-A4E0437C1BD4}" type="presOf" srcId="{E33E6CC1-009D-4717-BE11-CA7D9527B962}" destId="{3B034C73-34D6-418F-8D2B-9FED2DAF5C77}" srcOrd="0" destOrd="0" presId="urn:microsoft.com/office/officeart/2005/8/layout/radial1"/>
    <dgm:cxn modelId="{D9E81B78-49C9-4481-8F61-A9BADC51E348}" type="presOf" srcId="{B69B4FBF-5B3A-4BC0-8F41-4F90411434ED}" destId="{29BF0048-13E7-449C-8BFF-2DB79EAB0E7C}" srcOrd="1" destOrd="0" presId="urn:microsoft.com/office/officeart/2005/8/layout/radial1"/>
    <dgm:cxn modelId="{704A846F-DEC8-43B8-909A-0838D5F0675E}" srcId="{C636768D-3C06-473F-BBF3-10BE70AC8A5B}" destId="{652B50A1-B904-4487-9CCE-0071234784F3}" srcOrd="1" destOrd="0" parTransId="{1B3D7908-192F-40EE-90C3-1342E59FB5CA}" sibTransId="{44067DC0-3E84-4ABE-9F1D-915F19796351}"/>
    <dgm:cxn modelId="{2C0B39A0-F6F7-4FDD-89DF-0EF041043985}" type="presOf" srcId="{85B66FB4-F937-405F-BC6D-90B053EE244C}" destId="{48B08802-C254-44B0-AF57-46DBD21CB5A1}" srcOrd="1" destOrd="0" presId="urn:microsoft.com/office/officeart/2005/8/layout/radial1"/>
    <dgm:cxn modelId="{023ED898-AD14-4770-B161-A9A88C21E18B}" srcId="{C636768D-3C06-473F-BBF3-10BE70AC8A5B}" destId="{E33E6CC1-009D-4717-BE11-CA7D9527B962}" srcOrd="6" destOrd="0" parTransId="{B69B4FBF-5B3A-4BC0-8F41-4F90411434ED}" sibTransId="{504A1D98-83DF-4CFA-80B0-0DC2CCA5A7F0}"/>
    <dgm:cxn modelId="{C86767DE-B042-4094-B764-1BE17CDA12B3}" type="presOf" srcId="{BA6B35CE-BBB9-4F85-ABC0-0CA62E27DF05}" destId="{92DC3365-A871-431A-BFEA-2FC14A648AA2}" srcOrd="1" destOrd="0" presId="urn:microsoft.com/office/officeart/2005/8/layout/radial1"/>
    <dgm:cxn modelId="{EE6250A3-9311-447A-AC84-121D4E4AA811}" type="presOf" srcId="{452444F6-26EF-4548-BD19-9583F8C051C9}" destId="{D04102AB-17C3-4D32-9C99-FA5CC34F471E}" srcOrd="0" destOrd="0" presId="urn:microsoft.com/office/officeart/2005/8/layout/radial1"/>
    <dgm:cxn modelId="{4EF9F76C-A15D-495B-913D-DEF1A10627FA}" srcId="{C636768D-3C06-473F-BBF3-10BE70AC8A5B}" destId="{064B3DC7-BE90-45D6-8A81-BEAF351CDCE6}" srcOrd="4" destOrd="0" parTransId="{BA6B35CE-BBB9-4F85-ABC0-0CA62E27DF05}" sibTransId="{3A856B01-0E9C-4FE0-A36F-9C1E117DDF6C}"/>
    <dgm:cxn modelId="{2949201E-47FD-4887-999A-259BE2376E8B}" type="presOf" srcId="{2AF11DE1-805E-4EE4-B607-3049D4FDB98E}" destId="{6797D538-212E-4195-8AD6-85AD08986179}" srcOrd="1" destOrd="0" presId="urn:microsoft.com/office/officeart/2005/8/layout/radial1"/>
    <dgm:cxn modelId="{AC89CCFF-08C2-40BE-94CA-4A182E547C25}" type="presOf" srcId="{17969A2D-156B-4C92-B287-2A1BF8C65954}" destId="{F5254935-1859-4143-8FD5-A6B23856D43A}" srcOrd="0" destOrd="0" presId="urn:microsoft.com/office/officeart/2005/8/layout/radial1"/>
    <dgm:cxn modelId="{5955C15D-A083-4842-BC53-FDC2EE60BAAB}" type="presOf" srcId="{2AF11DE1-805E-4EE4-B607-3049D4FDB98E}" destId="{C4339B96-9D3C-4FE7-BCFB-224DF33DFC5A}" srcOrd="0" destOrd="0" presId="urn:microsoft.com/office/officeart/2005/8/layout/radial1"/>
    <dgm:cxn modelId="{A057EE03-B4F3-4AB2-BADC-661DD203D0FD}" type="presOf" srcId="{7CB0AA89-70CF-4FBF-A111-BCB6025F3026}" destId="{085BABA2-ACC2-45BC-965E-C4E486A635D9}" srcOrd="1" destOrd="0" presId="urn:microsoft.com/office/officeart/2005/8/layout/radial1"/>
    <dgm:cxn modelId="{BE1DE8BA-87FA-4DA0-B899-310D8D1FC610}" type="presOf" srcId="{1B3D7908-192F-40EE-90C3-1342E59FB5CA}" destId="{CCE49935-4120-4D39-98D4-7FEED8BB7D2E}" srcOrd="1" destOrd="0" presId="urn:microsoft.com/office/officeart/2005/8/layout/radial1"/>
    <dgm:cxn modelId="{FFA4DF5B-4F56-497F-AF2F-B017D59A8F8F}" type="presOf" srcId="{EC8AB648-4861-4131-A978-6A5F85E333CD}" destId="{744342BD-FD44-4787-8AC3-89553710AFA8}" srcOrd="0" destOrd="0" presId="urn:microsoft.com/office/officeart/2005/8/layout/radial1"/>
    <dgm:cxn modelId="{60070C2E-FD0D-4042-B7F9-41B2EC496D02}" srcId="{EC8AB648-4861-4131-A978-6A5F85E333CD}" destId="{C636768D-3C06-473F-BBF3-10BE70AC8A5B}" srcOrd="0" destOrd="0" parTransId="{51EC995E-1754-4B73-8227-5203FECCC64A}" sibTransId="{8A35168F-09CD-48A2-99F8-EFCE3498479D}"/>
    <dgm:cxn modelId="{D0F36AE8-63E0-4439-8C2E-54023BEDD6C1}" type="presOf" srcId="{5D83803B-2515-49BB-886A-3BCE14EADC33}" destId="{E301FBCF-9BF6-4827-9E43-68EE810E40EF}" srcOrd="0" destOrd="0" presId="urn:microsoft.com/office/officeart/2005/8/layout/radial1"/>
    <dgm:cxn modelId="{0FE131A0-DAF4-417C-8B89-7ACC4604B109}" type="presOf" srcId="{064B3DC7-BE90-45D6-8A81-BEAF351CDCE6}" destId="{57E8E042-046D-434B-8CAD-E06A4A3B5AB6}" srcOrd="0" destOrd="0" presId="urn:microsoft.com/office/officeart/2005/8/layout/radial1"/>
    <dgm:cxn modelId="{2C84FCB6-CFB4-49DB-9A3B-3A6B5D18AB42}" type="presOf" srcId="{B0F33D1B-8EF1-47F9-BDE8-68FC1486DB50}" destId="{12B3D590-11AE-4A76-A9E3-56AF5A425D7F}" srcOrd="0" destOrd="0" presId="urn:microsoft.com/office/officeart/2005/8/layout/radial1"/>
    <dgm:cxn modelId="{31837A12-EEB2-443B-8AEA-B147C07B8624}" type="presOf" srcId="{BA6B35CE-BBB9-4F85-ABC0-0CA62E27DF05}" destId="{686F9864-3F84-46BF-A6AE-7E9B8B2C21CC}" srcOrd="0" destOrd="0" presId="urn:microsoft.com/office/officeart/2005/8/layout/radial1"/>
    <dgm:cxn modelId="{8DED20E1-DB77-4647-978B-7975EFBFFED6}" type="presOf" srcId="{F73CEA40-7F54-4D58-A77E-1C2CC83C979B}" destId="{90BC5E1A-FB8B-4BEA-87BC-918C4D0568E7}" srcOrd="0" destOrd="0" presId="urn:microsoft.com/office/officeart/2005/8/layout/radial1"/>
    <dgm:cxn modelId="{17716F44-BF12-49CB-8C97-BBC694A8E897}" srcId="{C636768D-3C06-473F-BBF3-10BE70AC8A5B}" destId="{F73CEA40-7F54-4D58-A77E-1C2CC83C979B}" srcOrd="2" destOrd="0" parTransId="{85B66FB4-F937-405F-BC6D-90B053EE244C}" sibTransId="{90354FA5-B3FF-400E-99A7-03E56CD2AA49}"/>
    <dgm:cxn modelId="{756357AB-EFE7-4188-BA21-CC656FDC04AB}" type="presOf" srcId="{7CB0AA89-70CF-4FBF-A111-BCB6025F3026}" destId="{567C1ABD-A3F2-42DA-9383-591B26402FDC}" srcOrd="0" destOrd="0" presId="urn:microsoft.com/office/officeart/2005/8/layout/radial1"/>
    <dgm:cxn modelId="{2C34687B-D413-4DAF-96EA-9204DD65B20F}" type="presOf" srcId="{85B66FB4-F937-405F-BC6D-90B053EE244C}" destId="{BFAF24EC-899D-4EC9-8935-FAEDD0E8A0BE}" srcOrd="0" destOrd="0" presId="urn:microsoft.com/office/officeart/2005/8/layout/radial1"/>
    <dgm:cxn modelId="{09D6BA83-5835-4A1A-BD69-0E3AC27A1F70}" type="presOf" srcId="{452444F6-26EF-4548-BD19-9583F8C051C9}" destId="{04531351-5B9A-4A9C-BF0D-BFE84876C10B}" srcOrd="1" destOrd="0" presId="urn:microsoft.com/office/officeart/2005/8/layout/radial1"/>
    <dgm:cxn modelId="{C1D86C7A-F86D-40C2-AC12-733E683D69F2}" type="presOf" srcId="{1B3D7908-192F-40EE-90C3-1342E59FB5CA}" destId="{0419BDB6-47FD-42E8-98C4-5087A72394FE}" srcOrd="0" destOrd="0" presId="urn:microsoft.com/office/officeart/2005/8/layout/radial1"/>
    <dgm:cxn modelId="{FE6327BA-B813-414A-B5D9-EF5B9AD0DC9B}" type="presOf" srcId="{B69B4FBF-5B3A-4BC0-8F41-4F90411434ED}" destId="{747FAADD-2AED-4325-AFA8-2C638143312A}" srcOrd="0" destOrd="0" presId="urn:microsoft.com/office/officeart/2005/8/layout/radial1"/>
    <dgm:cxn modelId="{E2DA7DAA-AA58-4DF3-8D3C-2BF379ADC6CF}" type="presOf" srcId="{C636768D-3C06-473F-BBF3-10BE70AC8A5B}" destId="{B34E8111-5893-4722-8935-477F29F96054}" srcOrd="0" destOrd="0" presId="urn:microsoft.com/office/officeart/2005/8/layout/radial1"/>
    <dgm:cxn modelId="{0F380B2E-84F5-4171-9618-84900C299AA2}" srcId="{C636768D-3C06-473F-BBF3-10BE70AC8A5B}" destId="{17969A2D-156B-4C92-B287-2A1BF8C65954}" srcOrd="3" destOrd="0" parTransId="{2AF11DE1-805E-4EE4-B607-3049D4FDB98E}" sibTransId="{B758A9C2-9337-4FA6-AA7B-2FB5FC10DA90}"/>
    <dgm:cxn modelId="{60652DD6-8671-43E1-8E6C-41BF5E08CB4A}" srcId="{C636768D-3C06-473F-BBF3-10BE70AC8A5B}" destId="{B0F33D1B-8EF1-47F9-BDE8-68FC1486DB50}" srcOrd="0" destOrd="0" parTransId="{7CB0AA89-70CF-4FBF-A111-BCB6025F3026}" sibTransId="{3AF72421-E115-49A8-AE71-F0C3B3AC9855}"/>
    <dgm:cxn modelId="{23DD5CA5-1CF4-46CF-98B2-CBD7A8268A4F}" type="presOf" srcId="{652B50A1-B904-4487-9CCE-0071234784F3}" destId="{27550F7B-139C-42D7-AC5E-20706269AD4E}" srcOrd="0" destOrd="0" presId="urn:microsoft.com/office/officeart/2005/8/layout/radial1"/>
    <dgm:cxn modelId="{240E0E91-3FC5-45CA-80EF-E8A9131E9E2E}" type="presParOf" srcId="{744342BD-FD44-4787-8AC3-89553710AFA8}" destId="{B34E8111-5893-4722-8935-477F29F96054}" srcOrd="0" destOrd="0" presId="urn:microsoft.com/office/officeart/2005/8/layout/radial1"/>
    <dgm:cxn modelId="{778BF67E-D1A4-4359-9D37-BEEAF41E2A56}" type="presParOf" srcId="{744342BD-FD44-4787-8AC3-89553710AFA8}" destId="{567C1ABD-A3F2-42DA-9383-591B26402FDC}" srcOrd="1" destOrd="0" presId="urn:microsoft.com/office/officeart/2005/8/layout/radial1"/>
    <dgm:cxn modelId="{21B96C8A-532B-40BA-85C2-09C79D8097AF}" type="presParOf" srcId="{567C1ABD-A3F2-42DA-9383-591B26402FDC}" destId="{085BABA2-ACC2-45BC-965E-C4E486A635D9}" srcOrd="0" destOrd="0" presId="urn:microsoft.com/office/officeart/2005/8/layout/radial1"/>
    <dgm:cxn modelId="{50547312-D61D-416B-A0F1-D46C053AD042}" type="presParOf" srcId="{744342BD-FD44-4787-8AC3-89553710AFA8}" destId="{12B3D590-11AE-4A76-A9E3-56AF5A425D7F}" srcOrd="2" destOrd="0" presId="urn:microsoft.com/office/officeart/2005/8/layout/radial1"/>
    <dgm:cxn modelId="{89B1C7F3-CDC3-4289-99A7-BDBA5D99B929}" type="presParOf" srcId="{744342BD-FD44-4787-8AC3-89553710AFA8}" destId="{0419BDB6-47FD-42E8-98C4-5087A72394FE}" srcOrd="3" destOrd="0" presId="urn:microsoft.com/office/officeart/2005/8/layout/radial1"/>
    <dgm:cxn modelId="{3893D494-D9B0-4F28-A656-DDB8E473603D}" type="presParOf" srcId="{0419BDB6-47FD-42E8-98C4-5087A72394FE}" destId="{CCE49935-4120-4D39-98D4-7FEED8BB7D2E}" srcOrd="0" destOrd="0" presId="urn:microsoft.com/office/officeart/2005/8/layout/radial1"/>
    <dgm:cxn modelId="{8946C731-BCBF-4F3F-9D1B-0038AFE4BAC0}" type="presParOf" srcId="{744342BD-FD44-4787-8AC3-89553710AFA8}" destId="{27550F7B-139C-42D7-AC5E-20706269AD4E}" srcOrd="4" destOrd="0" presId="urn:microsoft.com/office/officeart/2005/8/layout/radial1"/>
    <dgm:cxn modelId="{D051FA9F-D45E-4465-89B3-B2AF2705EE80}" type="presParOf" srcId="{744342BD-FD44-4787-8AC3-89553710AFA8}" destId="{BFAF24EC-899D-4EC9-8935-FAEDD0E8A0BE}" srcOrd="5" destOrd="0" presId="urn:microsoft.com/office/officeart/2005/8/layout/radial1"/>
    <dgm:cxn modelId="{95AEBFDE-C030-4E94-A60F-B0FD2B741AC4}" type="presParOf" srcId="{BFAF24EC-899D-4EC9-8935-FAEDD0E8A0BE}" destId="{48B08802-C254-44B0-AF57-46DBD21CB5A1}" srcOrd="0" destOrd="0" presId="urn:microsoft.com/office/officeart/2005/8/layout/radial1"/>
    <dgm:cxn modelId="{E77DCCA4-0467-4E73-8E11-01DFD4AA42CA}" type="presParOf" srcId="{744342BD-FD44-4787-8AC3-89553710AFA8}" destId="{90BC5E1A-FB8B-4BEA-87BC-918C4D0568E7}" srcOrd="6" destOrd="0" presId="urn:microsoft.com/office/officeart/2005/8/layout/radial1"/>
    <dgm:cxn modelId="{2CB76341-7495-46A7-AC69-07E2C07FD7D3}" type="presParOf" srcId="{744342BD-FD44-4787-8AC3-89553710AFA8}" destId="{C4339B96-9D3C-4FE7-BCFB-224DF33DFC5A}" srcOrd="7" destOrd="0" presId="urn:microsoft.com/office/officeart/2005/8/layout/radial1"/>
    <dgm:cxn modelId="{61E93400-43C8-4DFD-90CD-B8B3ECCA95CE}" type="presParOf" srcId="{C4339B96-9D3C-4FE7-BCFB-224DF33DFC5A}" destId="{6797D538-212E-4195-8AD6-85AD08986179}" srcOrd="0" destOrd="0" presId="urn:microsoft.com/office/officeart/2005/8/layout/radial1"/>
    <dgm:cxn modelId="{E9C2F837-C3F1-4860-A901-25A7C56677D6}" type="presParOf" srcId="{744342BD-FD44-4787-8AC3-89553710AFA8}" destId="{F5254935-1859-4143-8FD5-A6B23856D43A}" srcOrd="8" destOrd="0" presId="urn:microsoft.com/office/officeart/2005/8/layout/radial1"/>
    <dgm:cxn modelId="{5BC8D7AE-7D72-4441-B24A-038C0D5CCE29}" type="presParOf" srcId="{744342BD-FD44-4787-8AC3-89553710AFA8}" destId="{686F9864-3F84-46BF-A6AE-7E9B8B2C21CC}" srcOrd="9" destOrd="0" presId="urn:microsoft.com/office/officeart/2005/8/layout/radial1"/>
    <dgm:cxn modelId="{D11B954D-EF3C-4976-AD33-8B85DEDEC674}" type="presParOf" srcId="{686F9864-3F84-46BF-A6AE-7E9B8B2C21CC}" destId="{92DC3365-A871-431A-BFEA-2FC14A648AA2}" srcOrd="0" destOrd="0" presId="urn:microsoft.com/office/officeart/2005/8/layout/radial1"/>
    <dgm:cxn modelId="{68A6E3F7-E1FA-4D87-BA1A-0AAD0875A752}" type="presParOf" srcId="{744342BD-FD44-4787-8AC3-89553710AFA8}" destId="{57E8E042-046D-434B-8CAD-E06A4A3B5AB6}" srcOrd="10" destOrd="0" presId="urn:microsoft.com/office/officeart/2005/8/layout/radial1"/>
    <dgm:cxn modelId="{E469A625-CEB1-475D-B0D0-F0B33C4C7ABC}" type="presParOf" srcId="{744342BD-FD44-4787-8AC3-89553710AFA8}" destId="{D04102AB-17C3-4D32-9C99-FA5CC34F471E}" srcOrd="11" destOrd="0" presId="urn:microsoft.com/office/officeart/2005/8/layout/radial1"/>
    <dgm:cxn modelId="{22A82880-4BEF-47B6-8637-30AB596F0DA7}" type="presParOf" srcId="{D04102AB-17C3-4D32-9C99-FA5CC34F471E}" destId="{04531351-5B9A-4A9C-BF0D-BFE84876C10B}" srcOrd="0" destOrd="0" presId="urn:microsoft.com/office/officeart/2005/8/layout/radial1"/>
    <dgm:cxn modelId="{CF31AB95-905D-4648-8C4E-3F17A65830CF}" type="presParOf" srcId="{744342BD-FD44-4787-8AC3-89553710AFA8}" destId="{E301FBCF-9BF6-4827-9E43-68EE810E40EF}" srcOrd="12" destOrd="0" presId="urn:microsoft.com/office/officeart/2005/8/layout/radial1"/>
    <dgm:cxn modelId="{B6C97D13-ADF6-487E-9A35-B482FCEBB188}" type="presParOf" srcId="{744342BD-FD44-4787-8AC3-89553710AFA8}" destId="{747FAADD-2AED-4325-AFA8-2C638143312A}" srcOrd="13" destOrd="0" presId="urn:microsoft.com/office/officeart/2005/8/layout/radial1"/>
    <dgm:cxn modelId="{F9AEBF06-D8E5-42EC-99B8-EAB7ADE7B069}" type="presParOf" srcId="{747FAADD-2AED-4325-AFA8-2C638143312A}" destId="{29BF0048-13E7-449C-8BFF-2DB79EAB0E7C}" srcOrd="0" destOrd="0" presId="urn:microsoft.com/office/officeart/2005/8/layout/radial1"/>
    <dgm:cxn modelId="{4F7E6CB2-EE7F-451C-A04B-E3EE27D4CA2B}" type="presParOf" srcId="{744342BD-FD44-4787-8AC3-89553710AFA8}" destId="{3B034C73-34D6-418F-8D2B-9FED2DAF5C77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4EB83-FDBB-4625-B2B9-A0F6A2EBDFD6}" type="datetimeFigureOut">
              <a:rPr lang="zh-CN" altLang="en-US" smtClean="0"/>
              <a:pPr/>
              <a:t>2019/8/22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8D8E6-C8C7-4110-94EE-507477E36C0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99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D8E6-C8C7-4110-94EE-507477E36C0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285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D8E6-C8C7-4110-94EE-507477E36C0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47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D8E6-C8C7-4110-94EE-507477E36C0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680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D8E6-C8C7-4110-94EE-507477E36C0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888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D8E6-C8C7-4110-94EE-507477E36C0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533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D8E6-C8C7-4110-94EE-507477E36C0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944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D8E6-C8C7-4110-94EE-507477E36C0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949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D8E6-C8C7-4110-94EE-507477E36C0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390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D8E6-C8C7-4110-94EE-507477E36C0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20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D8E6-C8C7-4110-94EE-507477E36C0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090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D8E6-C8C7-4110-94EE-507477E36C0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423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D8E6-C8C7-4110-94EE-507477E36C0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029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D8E6-C8C7-4110-94EE-507477E36C0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47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D8E6-C8C7-4110-94EE-507477E36C0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029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D8E6-C8C7-4110-94EE-507477E36C0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47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D8E6-C8C7-4110-94EE-507477E36C0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029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 userDrawn="1"/>
        </p:nvSpPr>
        <p:spPr bwMode="auto">
          <a:xfrm>
            <a:off x="-4274" y="5326057"/>
            <a:ext cx="6862274" cy="2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56" tIns="19278" rIns="38556" bIns="1927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15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-4274" y="5326057"/>
            <a:ext cx="6862274" cy="2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56" tIns="19278" rIns="38556" bIns="1927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15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-4274" y="5326057"/>
            <a:ext cx="6862274" cy="2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56" tIns="19278" rIns="38556" bIns="1927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15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936" y="195487"/>
            <a:ext cx="2438028" cy="395637"/>
          </a:xfrm>
        </p:spPr>
        <p:txBody>
          <a:bodyPr>
            <a:normAutofit/>
          </a:bodyPr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70030" y="195486"/>
            <a:ext cx="270030" cy="36004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矩形 7"/>
          <p:cNvSpPr/>
          <p:nvPr userDrawn="1"/>
        </p:nvSpPr>
        <p:spPr>
          <a:xfrm>
            <a:off x="401393" y="342518"/>
            <a:ext cx="217698" cy="29026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673096" y="608534"/>
            <a:ext cx="6266294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-4274" y="5326057"/>
            <a:ext cx="6862274" cy="2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56" tIns="19278" rIns="38556" bIns="1927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15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-4274" y="5326057"/>
            <a:ext cx="6862274" cy="2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56" tIns="19278" rIns="38556" bIns="1927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15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Rectangle 4"/>
          <p:cNvSpPr txBox="1">
            <a:spLocks noChangeArrowheads="1"/>
          </p:cNvSpPr>
          <p:nvPr userDrawn="1"/>
        </p:nvSpPr>
        <p:spPr bwMode="auto">
          <a:xfrm>
            <a:off x="-4274" y="5326057"/>
            <a:ext cx="6862274" cy="2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56" tIns="19278" rIns="38556" bIns="1927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15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-4274" y="5326057"/>
            <a:ext cx="6862274" cy="2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56" tIns="19278" rIns="38556" bIns="1927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15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-4274" y="5326057"/>
            <a:ext cx="6862274" cy="2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56" tIns="19278" rIns="38556" bIns="1927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15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-4274" y="5326057"/>
            <a:ext cx="6862274" cy="2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56" tIns="19278" rIns="38556" bIns="1927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15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Rectangle 4"/>
          <p:cNvSpPr txBox="1">
            <a:spLocks noChangeArrowheads="1"/>
          </p:cNvSpPr>
          <p:nvPr userDrawn="1"/>
        </p:nvSpPr>
        <p:spPr bwMode="auto">
          <a:xfrm>
            <a:off x="-4274" y="5326057"/>
            <a:ext cx="6862274" cy="2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56" tIns="19278" rIns="38556" bIns="1927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15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Rectangle 4"/>
          <p:cNvSpPr txBox="1">
            <a:spLocks noChangeArrowheads="1"/>
          </p:cNvSpPr>
          <p:nvPr userDrawn="1"/>
        </p:nvSpPr>
        <p:spPr bwMode="auto">
          <a:xfrm>
            <a:off x="-4274" y="5326057"/>
            <a:ext cx="6862274" cy="2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56" tIns="19278" rIns="38556" bIns="1927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15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-4274" y="5326057"/>
            <a:ext cx="6862274" cy="2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56" tIns="19278" rIns="38556" bIns="1927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15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accent1">
                <a:tint val="44500"/>
                <a:satMod val="160000"/>
                <a:alpha val="24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669884" y="1432258"/>
            <a:ext cx="192834" cy="378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矩形 18"/>
          <p:cNvSpPr/>
          <p:nvPr/>
        </p:nvSpPr>
        <p:spPr>
          <a:xfrm>
            <a:off x="2669884" y="1432258"/>
            <a:ext cx="1478393" cy="185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矩形 19"/>
          <p:cNvSpPr/>
          <p:nvPr/>
        </p:nvSpPr>
        <p:spPr>
          <a:xfrm rot="5400000">
            <a:off x="3362818" y="2153439"/>
            <a:ext cx="1627712" cy="185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矩形 20"/>
          <p:cNvSpPr/>
          <p:nvPr/>
        </p:nvSpPr>
        <p:spPr>
          <a:xfrm flipV="1">
            <a:off x="2669884" y="2681786"/>
            <a:ext cx="192834" cy="257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矩形 21"/>
          <p:cNvSpPr/>
          <p:nvPr/>
        </p:nvSpPr>
        <p:spPr>
          <a:xfrm flipV="1">
            <a:off x="2669884" y="2874620"/>
            <a:ext cx="1478393" cy="185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586125" y="3832658"/>
            <a:ext cx="55853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ru-RU" b="1" dirty="0"/>
              <a:t>Август.</a:t>
            </a:r>
            <a:r>
              <a:rPr lang="en-US" b="1" dirty="0"/>
              <a:t>PRO: </a:t>
            </a:r>
            <a:r>
              <a:rPr lang="ru-RU" b="1" dirty="0"/>
              <a:t>матрица педагогических изменений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3892343" y="4055500"/>
            <a:ext cx="0" cy="179223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69619" y="1702346"/>
            <a:ext cx="134011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defTabSz="6858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en-US" altLang="zh-CN" sz="7200" dirty="0">
                <a:solidFill>
                  <a:schemeClr val="accent1">
                    <a:lumMod val="75000"/>
                  </a:schemeClr>
                </a:solidFill>
              </a:rPr>
              <a:t>2019</a:t>
            </a:r>
            <a:endParaRPr lang="zh-CN" altLang="en-US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Freeform 7"/>
          <p:cNvSpPr>
            <a:spLocks/>
          </p:cNvSpPr>
          <p:nvPr/>
        </p:nvSpPr>
        <p:spPr bwMode="auto">
          <a:xfrm rot="18900000">
            <a:off x="4366300" y="1581970"/>
            <a:ext cx="272505" cy="272946"/>
          </a:xfrm>
          <a:custGeom>
            <a:avLst/>
            <a:gdLst>
              <a:gd name="T0" fmla="*/ 2199 w 2504"/>
              <a:gd name="T1" fmla="*/ 0 h 2504"/>
              <a:gd name="T2" fmla="*/ 2504 w 2504"/>
              <a:gd name="T3" fmla="*/ 0 h 2504"/>
              <a:gd name="T4" fmla="*/ 2504 w 2504"/>
              <a:gd name="T5" fmla="*/ 2504 h 2504"/>
              <a:gd name="T6" fmla="*/ 0 w 2504"/>
              <a:gd name="T7" fmla="*/ 2504 h 2504"/>
              <a:gd name="T8" fmla="*/ 0 w 2504"/>
              <a:gd name="T9" fmla="*/ 2199 h 2504"/>
              <a:gd name="T10" fmla="*/ 1970 w 2504"/>
              <a:gd name="T11" fmla="*/ 2199 h 2504"/>
              <a:gd name="T12" fmla="*/ 87 w 2504"/>
              <a:gd name="T13" fmla="*/ 315 h 2504"/>
              <a:gd name="T14" fmla="*/ 303 w 2504"/>
              <a:gd name="T15" fmla="*/ 99 h 2504"/>
              <a:gd name="T16" fmla="*/ 2199 w 2504"/>
              <a:gd name="T17" fmla="*/ 1996 h 2504"/>
              <a:gd name="T18" fmla="*/ 2199 w 2504"/>
              <a:gd name="T19" fmla="*/ 0 h 2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04" h="2504">
                <a:moveTo>
                  <a:pt x="2199" y="0"/>
                </a:moveTo>
                <a:lnTo>
                  <a:pt x="2504" y="0"/>
                </a:lnTo>
                <a:lnTo>
                  <a:pt x="2504" y="2504"/>
                </a:lnTo>
                <a:lnTo>
                  <a:pt x="0" y="2504"/>
                </a:lnTo>
                <a:lnTo>
                  <a:pt x="0" y="2199"/>
                </a:lnTo>
                <a:lnTo>
                  <a:pt x="1970" y="2199"/>
                </a:lnTo>
                <a:lnTo>
                  <a:pt x="87" y="315"/>
                </a:lnTo>
                <a:lnTo>
                  <a:pt x="303" y="99"/>
                </a:lnTo>
                <a:lnTo>
                  <a:pt x="2199" y="1996"/>
                </a:lnTo>
                <a:lnTo>
                  <a:pt x="219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51428" tIns="25714" rIns="51428" bIns="25714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 rot="961210">
            <a:off x="947122" y="2887952"/>
            <a:ext cx="635403" cy="327950"/>
          </a:xfrm>
          <a:custGeom>
            <a:avLst/>
            <a:gdLst>
              <a:gd name="connsiteX0" fmla="*/ 0 w 1667435"/>
              <a:gd name="connsiteY0" fmla="*/ 0 h 860611"/>
              <a:gd name="connsiteX1" fmla="*/ 1667435 w 1667435"/>
              <a:gd name="connsiteY1" fmla="*/ 0 h 860611"/>
              <a:gd name="connsiteX2" fmla="*/ 739588 w 1667435"/>
              <a:gd name="connsiteY2" fmla="*/ 860611 h 860611"/>
              <a:gd name="connsiteX3" fmla="*/ 0 w 1667435"/>
              <a:gd name="connsiteY3" fmla="*/ 0 h 86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7435" h="860611">
                <a:moveTo>
                  <a:pt x="0" y="0"/>
                </a:moveTo>
                <a:lnTo>
                  <a:pt x="1667435" y="0"/>
                </a:lnTo>
                <a:lnTo>
                  <a:pt x="739588" y="8606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5" name="任意多边形 34"/>
          <p:cNvSpPr/>
          <p:nvPr/>
        </p:nvSpPr>
        <p:spPr>
          <a:xfrm>
            <a:off x="803200" y="3453436"/>
            <a:ext cx="421105" cy="445169"/>
          </a:xfrm>
          <a:custGeom>
            <a:avLst/>
            <a:gdLst>
              <a:gd name="connsiteX0" fmla="*/ 0 w 561473"/>
              <a:gd name="connsiteY0" fmla="*/ 0 h 593558"/>
              <a:gd name="connsiteX1" fmla="*/ 561473 w 561473"/>
              <a:gd name="connsiteY1" fmla="*/ 272716 h 593558"/>
              <a:gd name="connsiteX2" fmla="*/ 32084 w 561473"/>
              <a:gd name="connsiteY2" fmla="*/ 593558 h 593558"/>
              <a:gd name="connsiteX3" fmla="*/ 0 w 561473"/>
              <a:gd name="connsiteY3" fmla="*/ 0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3" h="593558">
                <a:moveTo>
                  <a:pt x="0" y="0"/>
                </a:moveTo>
                <a:lnTo>
                  <a:pt x="561473" y="272716"/>
                </a:lnTo>
                <a:lnTo>
                  <a:pt x="32084" y="5935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7" name="任意多边形 36"/>
          <p:cNvSpPr/>
          <p:nvPr/>
        </p:nvSpPr>
        <p:spPr>
          <a:xfrm>
            <a:off x="358031" y="3020300"/>
            <a:ext cx="252663" cy="228600"/>
          </a:xfrm>
          <a:custGeom>
            <a:avLst/>
            <a:gdLst>
              <a:gd name="connsiteX0" fmla="*/ 0 w 336884"/>
              <a:gd name="connsiteY0" fmla="*/ 0 h 304800"/>
              <a:gd name="connsiteX1" fmla="*/ 80210 w 336884"/>
              <a:gd name="connsiteY1" fmla="*/ 304800 h 304800"/>
              <a:gd name="connsiteX2" fmla="*/ 336884 w 336884"/>
              <a:gd name="connsiteY2" fmla="*/ 192505 h 304800"/>
              <a:gd name="connsiteX3" fmla="*/ 0 w 336884"/>
              <a:gd name="connsiteY3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884" h="304800">
                <a:moveTo>
                  <a:pt x="0" y="0"/>
                </a:moveTo>
                <a:lnTo>
                  <a:pt x="80210" y="304800"/>
                </a:lnTo>
                <a:lnTo>
                  <a:pt x="336884" y="1925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8" name="任意多边形 37"/>
          <p:cNvSpPr/>
          <p:nvPr/>
        </p:nvSpPr>
        <p:spPr>
          <a:xfrm>
            <a:off x="5094814" y="3321918"/>
            <a:ext cx="360947" cy="300790"/>
          </a:xfrm>
          <a:custGeom>
            <a:avLst/>
            <a:gdLst>
              <a:gd name="connsiteX0" fmla="*/ 176463 w 481263"/>
              <a:gd name="connsiteY0" fmla="*/ 96253 h 401053"/>
              <a:gd name="connsiteX1" fmla="*/ 0 w 481263"/>
              <a:gd name="connsiteY1" fmla="*/ 401053 h 401053"/>
              <a:gd name="connsiteX2" fmla="*/ 481263 w 481263"/>
              <a:gd name="connsiteY2" fmla="*/ 0 h 401053"/>
              <a:gd name="connsiteX3" fmla="*/ 176463 w 481263"/>
              <a:gd name="connsiteY3" fmla="*/ 96253 h 4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263" h="401053">
                <a:moveTo>
                  <a:pt x="176463" y="96253"/>
                </a:moveTo>
                <a:lnTo>
                  <a:pt x="0" y="401053"/>
                </a:lnTo>
                <a:lnTo>
                  <a:pt x="481263" y="0"/>
                </a:lnTo>
                <a:lnTo>
                  <a:pt x="176463" y="9625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9" name="任意多边形 38"/>
          <p:cNvSpPr/>
          <p:nvPr/>
        </p:nvSpPr>
        <p:spPr>
          <a:xfrm rot="4178014">
            <a:off x="1687094" y="1105693"/>
            <a:ext cx="300789" cy="360947"/>
          </a:xfrm>
          <a:custGeom>
            <a:avLst/>
            <a:gdLst>
              <a:gd name="connsiteX0" fmla="*/ 0 w 401052"/>
              <a:gd name="connsiteY0" fmla="*/ 0 h 481263"/>
              <a:gd name="connsiteX1" fmla="*/ 401052 w 401052"/>
              <a:gd name="connsiteY1" fmla="*/ 96253 h 481263"/>
              <a:gd name="connsiteX2" fmla="*/ 16042 w 401052"/>
              <a:gd name="connsiteY2" fmla="*/ 481263 h 481263"/>
              <a:gd name="connsiteX3" fmla="*/ 0 w 401052"/>
              <a:gd name="connsiteY3" fmla="*/ 0 h 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052" h="481263">
                <a:moveTo>
                  <a:pt x="0" y="0"/>
                </a:moveTo>
                <a:lnTo>
                  <a:pt x="401052" y="96253"/>
                </a:lnTo>
                <a:lnTo>
                  <a:pt x="16042" y="4812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0" name="任意多边形 39"/>
          <p:cNvSpPr/>
          <p:nvPr/>
        </p:nvSpPr>
        <p:spPr>
          <a:xfrm>
            <a:off x="5172309" y="1250072"/>
            <a:ext cx="649705" cy="433137"/>
          </a:xfrm>
          <a:custGeom>
            <a:avLst/>
            <a:gdLst>
              <a:gd name="connsiteX0" fmla="*/ 0 w 866273"/>
              <a:gd name="connsiteY0" fmla="*/ 64168 h 577516"/>
              <a:gd name="connsiteX1" fmla="*/ 866273 w 866273"/>
              <a:gd name="connsiteY1" fmla="*/ 0 h 577516"/>
              <a:gd name="connsiteX2" fmla="*/ 401052 w 866273"/>
              <a:gd name="connsiteY2" fmla="*/ 577516 h 577516"/>
              <a:gd name="connsiteX3" fmla="*/ 0 w 866273"/>
              <a:gd name="connsiteY3" fmla="*/ 64168 h 5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273" h="577516">
                <a:moveTo>
                  <a:pt x="0" y="64168"/>
                </a:moveTo>
                <a:lnTo>
                  <a:pt x="866273" y="0"/>
                </a:lnTo>
                <a:lnTo>
                  <a:pt x="401052" y="577516"/>
                </a:lnTo>
                <a:lnTo>
                  <a:pt x="0" y="641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1" name="任意多边形 40"/>
          <p:cNvSpPr/>
          <p:nvPr/>
        </p:nvSpPr>
        <p:spPr>
          <a:xfrm>
            <a:off x="5232467" y="1947904"/>
            <a:ext cx="276727" cy="264695"/>
          </a:xfrm>
          <a:custGeom>
            <a:avLst/>
            <a:gdLst>
              <a:gd name="connsiteX0" fmla="*/ 0 w 368969"/>
              <a:gd name="connsiteY0" fmla="*/ 0 h 352927"/>
              <a:gd name="connsiteX1" fmla="*/ 368969 w 368969"/>
              <a:gd name="connsiteY1" fmla="*/ 48127 h 352927"/>
              <a:gd name="connsiteX2" fmla="*/ 112295 w 368969"/>
              <a:gd name="connsiteY2" fmla="*/ 352927 h 352927"/>
              <a:gd name="connsiteX3" fmla="*/ 0 w 368969"/>
              <a:gd name="connsiteY3" fmla="*/ 0 h 35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969" h="352927">
                <a:moveTo>
                  <a:pt x="0" y="0"/>
                </a:moveTo>
                <a:lnTo>
                  <a:pt x="368969" y="48127"/>
                </a:lnTo>
                <a:lnTo>
                  <a:pt x="112295" y="3529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任意多边形 41"/>
          <p:cNvSpPr/>
          <p:nvPr/>
        </p:nvSpPr>
        <p:spPr>
          <a:xfrm>
            <a:off x="4919645" y="2356979"/>
            <a:ext cx="565484" cy="433136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3" name="任意多边形 42"/>
          <p:cNvSpPr/>
          <p:nvPr/>
        </p:nvSpPr>
        <p:spPr>
          <a:xfrm>
            <a:off x="5485129" y="2609639"/>
            <a:ext cx="818147" cy="421106"/>
          </a:xfrm>
          <a:custGeom>
            <a:avLst/>
            <a:gdLst>
              <a:gd name="connsiteX0" fmla="*/ 433136 w 1090863"/>
              <a:gd name="connsiteY0" fmla="*/ 0 h 561474"/>
              <a:gd name="connsiteX1" fmla="*/ 0 w 1090863"/>
              <a:gd name="connsiteY1" fmla="*/ 561474 h 561474"/>
              <a:gd name="connsiteX2" fmla="*/ 1090863 w 1090863"/>
              <a:gd name="connsiteY2" fmla="*/ 256674 h 561474"/>
              <a:gd name="connsiteX3" fmla="*/ 481263 w 1090863"/>
              <a:gd name="connsiteY3" fmla="*/ 16042 h 561474"/>
              <a:gd name="connsiteX4" fmla="*/ 433136 w 1090863"/>
              <a:gd name="connsiteY4" fmla="*/ 0 h 56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863" h="561474">
                <a:moveTo>
                  <a:pt x="433136" y="0"/>
                </a:moveTo>
                <a:lnTo>
                  <a:pt x="0" y="561474"/>
                </a:lnTo>
                <a:lnTo>
                  <a:pt x="1090863" y="256674"/>
                </a:lnTo>
                <a:lnTo>
                  <a:pt x="481263" y="16042"/>
                </a:lnTo>
                <a:lnTo>
                  <a:pt x="43313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4" name="任意多边形 43"/>
          <p:cNvSpPr/>
          <p:nvPr/>
        </p:nvSpPr>
        <p:spPr>
          <a:xfrm rot="19822463">
            <a:off x="706947" y="1432258"/>
            <a:ext cx="517358" cy="625643"/>
          </a:xfrm>
          <a:custGeom>
            <a:avLst/>
            <a:gdLst>
              <a:gd name="connsiteX0" fmla="*/ 0 w 689811"/>
              <a:gd name="connsiteY0" fmla="*/ 304800 h 834190"/>
              <a:gd name="connsiteX1" fmla="*/ 545432 w 689811"/>
              <a:gd name="connsiteY1" fmla="*/ 0 h 834190"/>
              <a:gd name="connsiteX2" fmla="*/ 689811 w 689811"/>
              <a:gd name="connsiteY2" fmla="*/ 834190 h 834190"/>
              <a:gd name="connsiteX3" fmla="*/ 0 w 689811"/>
              <a:gd name="connsiteY3" fmla="*/ 304800 h 83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811" h="834190">
                <a:moveTo>
                  <a:pt x="0" y="304800"/>
                </a:moveTo>
                <a:lnTo>
                  <a:pt x="545432" y="0"/>
                </a:lnTo>
                <a:lnTo>
                  <a:pt x="689811" y="83419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5" name="Rectangle 4"/>
          <p:cNvSpPr txBox="1">
            <a:spLocks noChangeArrowheads="1"/>
          </p:cNvSpPr>
          <p:nvPr/>
        </p:nvSpPr>
        <p:spPr bwMode="auto">
          <a:xfrm>
            <a:off x="-4274" y="5280417"/>
            <a:ext cx="6862274" cy="20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56" tIns="19278" rIns="38556" bIns="1927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15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4007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zh-CN" b="1" dirty="0" smtClean="0"/>
              <a:t>Организационные условия</a:t>
            </a:r>
            <a:endParaRPr lang="zh-CN" altLang="en-US" sz="900" b="1" dirty="0"/>
          </a:p>
        </p:txBody>
      </p:sp>
      <p:sp>
        <p:nvSpPr>
          <p:cNvPr id="7" name="矩形 160"/>
          <p:cNvSpPr>
            <a:spLocks noChangeArrowheads="1"/>
          </p:cNvSpPr>
          <p:nvPr/>
        </p:nvSpPr>
        <p:spPr bwMode="auto">
          <a:xfrm flipH="1">
            <a:off x="-567444" y="714362"/>
            <a:ext cx="8370930" cy="4214842"/>
          </a:xfrm>
          <a:custGeom>
            <a:avLst/>
            <a:gdLst>
              <a:gd name="connsiteX0" fmla="*/ 0 w 7260238"/>
              <a:gd name="connsiteY0" fmla="*/ 0 h 3090960"/>
              <a:gd name="connsiteX1" fmla="*/ 7260238 w 7260238"/>
              <a:gd name="connsiteY1" fmla="*/ 0 h 3090960"/>
              <a:gd name="connsiteX2" fmla="*/ 7260238 w 7260238"/>
              <a:gd name="connsiteY2" fmla="*/ 3090960 h 3090960"/>
              <a:gd name="connsiteX3" fmla="*/ 0 w 7260238"/>
              <a:gd name="connsiteY3" fmla="*/ 3090960 h 3090960"/>
              <a:gd name="connsiteX4" fmla="*/ 0 w 7260238"/>
              <a:gd name="connsiteY4" fmla="*/ 0 h 3090960"/>
              <a:gd name="connsiteX0" fmla="*/ 0 w 7260238"/>
              <a:gd name="connsiteY0" fmla="*/ 0 h 3090960"/>
              <a:gd name="connsiteX1" fmla="*/ 7260238 w 7260238"/>
              <a:gd name="connsiteY1" fmla="*/ 0 h 3090960"/>
              <a:gd name="connsiteX2" fmla="*/ 7260238 w 7260238"/>
              <a:gd name="connsiteY2" fmla="*/ 3090960 h 3090960"/>
              <a:gd name="connsiteX3" fmla="*/ 666205 w 7260238"/>
              <a:gd name="connsiteY3" fmla="*/ 3090960 h 3090960"/>
              <a:gd name="connsiteX4" fmla="*/ 0 w 7260238"/>
              <a:gd name="connsiteY4" fmla="*/ 0 h 309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0238" h="3090960">
                <a:moveTo>
                  <a:pt x="0" y="0"/>
                </a:moveTo>
                <a:lnTo>
                  <a:pt x="7260238" y="0"/>
                </a:lnTo>
                <a:lnTo>
                  <a:pt x="7260238" y="3090960"/>
                </a:lnTo>
                <a:lnTo>
                  <a:pt x="666205" y="30909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4000"/>
            </a:schemeClr>
          </a:solidFill>
          <a:ln w="12700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CN" altLang="en-US" sz="1350" b="1" dirty="0">
              <a:solidFill>
                <a:srgbClr val="FFC000"/>
              </a:solidFill>
              <a:latin typeface="+mn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94732" y="857238"/>
            <a:ext cx="26632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358" y="1636679"/>
            <a:ext cx="587327" cy="50700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 flipH="1">
            <a:off x="0" y="1000114"/>
            <a:ext cx="46434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400" dirty="0" smtClean="0"/>
              <a:t>наличие </a:t>
            </a:r>
            <a:r>
              <a:rPr lang="ru-RU" sz="1400" b="1" i="1" dirty="0" smtClean="0">
                <a:solidFill>
                  <a:srgbClr val="0070C0"/>
                </a:solidFill>
              </a:rPr>
              <a:t>опыта организации предпрофильной </a:t>
            </a:r>
            <a:r>
              <a:rPr lang="ru-RU" sz="1400" dirty="0" smtClean="0"/>
              <a:t>подготовки учащихся, в частности, через введение предпрофильных курсов по выбору (курсы должны носить краткосрочный характер, быть чередующимися, обеспечивающими возможность выбора учащимися);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/>
              <a:t>наличие </a:t>
            </a:r>
            <a:r>
              <a:rPr lang="ru-RU" sz="1400" b="1" i="1" dirty="0" smtClean="0">
                <a:solidFill>
                  <a:srgbClr val="0070C0"/>
                </a:solidFill>
              </a:rPr>
              <a:t>внутришкольных механизмов комплектования </a:t>
            </a:r>
            <a:r>
              <a:rPr lang="ru-RU" sz="1400" dirty="0" smtClean="0"/>
              <a:t>10-х профильных классов;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/>
              <a:t>наличие опыта </a:t>
            </a:r>
            <a:r>
              <a:rPr lang="ru-RU" sz="1400" b="1" i="1" dirty="0" smtClean="0">
                <a:solidFill>
                  <a:srgbClr val="0070C0"/>
                </a:solidFill>
              </a:rPr>
              <a:t>введения накопительной оценки (портфолио учащегося), </a:t>
            </a:r>
            <a:r>
              <a:rPr lang="ru-RU" sz="1400" dirty="0" smtClean="0"/>
              <a:t>учитывающей разнообразные достижения учащегося, подтверждающей его учебные успехи и ориентацию на освоение того или иного профиля;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/>
              <a:t>наличие </a:t>
            </a:r>
            <a:r>
              <a:rPr lang="ru-RU" sz="1400" b="1" i="1" dirty="0" smtClean="0">
                <a:solidFill>
                  <a:srgbClr val="0070C0"/>
                </a:solidFill>
              </a:rPr>
              <a:t>внутренних нормативных документов</a:t>
            </a:r>
            <a:r>
              <a:rPr lang="ru-RU" sz="1400" i="1" dirty="0" smtClean="0"/>
              <a:t> </a:t>
            </a:r>
            <a:r>
              <a:rPr lang="ru-RU" sz="1400" dirty="0" smtClean="0"/>
              <a:t>(приказов, распоряжений, положений, договоров и т.п.) для организации предпрофильной подготовки и профильного обучения).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-31466" y="-1905614"/>
            <a:ext cx="7040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/>
              <a:t>延迟符</a:t>
            </a:r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-4274" y="5280417"/>
            <a:ext cx="6862274" cy="20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56" tIns="19278" rIns="38556" bIns="1927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15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36977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66936" y="195487"/>
            <a:ext cx="3338128" cy="395637"/>
          </a:xfrm>
        </p:spPr>
        <p:txBody>
          <a:bodyPr>
            <a:noAutofit/>
          </a:bodyPr>
          <a:lstStyle/>
          <a:p>
            <a:r>
              <a:rPr lang="ru-RU" altLang="zh-CN" sz="2000" b="1" dirty="0" smtClean="0"/>
              <a:t>Внутренние ресурсы</a:t>
            </a:r>
            <a:endParaRPr lang="zh-CN" altLang="en-US" sz="2000" b="1" dirty="0"/>
          </a:p>
        </p:txBody>
      </p:sp>
      <p:sp>
        <p:nvSpPr>
          <p:cNvPr id="3" name="Rectangle 2"/>
          <p:cNvSpPr/>
          <p:nvPr/>
        </p:nvSpPr>
        <p:spPr bwMode="auto">
          <a:xfrm>
            <a:off x="567195" y="1491630"/>
            <a:ext cx="1416195" cy="1199918"/>
          </a:xfrm>
          <a:prstGeom prst="rect">
            <a:avLst/>
          </a:prstGeom>
          <a:solidFill>
            <a:schemeClr val="accent1">
              <a:alpha val="24000"/>
            </a:schemeClr>
          </a:solidFill>
          <a:ln w="12700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ctr"/>
            <a:r>
              <a:rPr lang="ru-RU" altLang="zh-CN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инновационный потенциал ООУ</a:t>
            </a:r>
            <a:endParaRPr lang="en-US" altLang="zh-CN" sz="105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ctr"/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66683" y="2776770"/>
            <a:ext cx="2917742" cy="1415161"/>
            <a:chOff x="1621077" y="2591060"/>
            <a:chExt cx="3890323" cy="1886881"/>
          </a:xfrm>
        </p:grpSpPr>
        <p:sp>
          <p:nvSpPr>
            <p:cNvPr id="5" name="Rectangle 3"/>
            <p:cNvSpPr/>
            <p:nvPr/>
          </p:nvSpPr>
          <p:spPr bwMode="auto">
            <a:xfrm>
              <a:off x="1621077" y="2591060"/>
              <a:ext cx="3890323" cy="1886881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  <a:ln w="12700" cmpd="sng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zh-CN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концепт развития ООУ</a:t>
              </a:r>
              <a:endPara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 algn="ctr"/>
              <a:endParaRPr 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7" name="Freeform 72"/>
            <p:cNvSpPr>
              <a:spLocks noEditPoints="1"/>
            </p:cNvSpPr>
            <p:nvPr/>
          </p:nvSpPr>
          <p:spPr bwMode="auto">
            <a:xfrm>
              <a:off x="4567270" y="3534499"/>
              <a:ext cx="743144" cy="744482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chemeClr val="accent1">
                <a:alpha val="24000"/>
              </a:schemeClr>
            </a:solidFill>
            <a:ln w="12700" cmpd="sng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8" name="Rectangle 2"/>
          <p:cNvSpPr/>
          <p:nvPr/>
        </p:nvSpPr>
        <p:spPr bwMode="auto">
          <a:xfrm>
            <a:off x="2068229" y="1491630"/>
            <a:ext cx="1416195" cy="1199918"/>
          </a:xfrm>
          <a:prstGeom prst="rect">
            <a:avLst/>
          </a:prstGeom>
          <a:solidFill>
            <a:schemeClr val="accent1">
              <a:alpha val="24000"/>
            </a:schemeClr>
          </a:solidFill>
          <a:ln w="12700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zh-CN" sz="1050" b="1" dirty="0" smtClean="0">
                <a:solidFill>
                  <a:schemeClr val="accent1"/>
                </a:solidFill>
                <a:latin typeface="+mn-ea"/>
              </a:rPr>
              <a:t>преемственность  ООП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045" y="1491630"/>
            <a:ext cx="2720273" cy="2675351"/>
          </a:xfrm>
          <a:prstGeom prst="rect">
            <a:avLst/>
          </a:prstGeom>
          <a:ln w="19050">
            <a:noFill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-31466" y="-1905614"/>
            <a:ext cx="7040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/>
              <a:t>延迟符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-4274" y="5280417"/>
            <a:ext cx="6862274" cy="20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56" tIns="19278" rIns="38556" bIns="1927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15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7309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zh-CN" sz="2000" b="1" dirty="0" smtClean="0"/>
              <a:t>Внешние ресурсы</a:t>
            </a:r>
            <a:endParaRPr lang="zh-CN" altLang="en-US" sz="2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8105" y="3025913"/>
            <a:ext cx="1608890" cy="107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61247" y="3025913"/>
            <a:ext cx="1689995" cy="107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7046" y="3025913"/>
            <a:ext cx="1714243" cy="107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857232" y="1500180"/>
            <a:ext cx="1131608" cy="999562"/>
          </a:xfrm>
          <a:prstGeom prst="ellipse">
            <a:avLst/>
          </a:prstGeom>
          <a:noFill/>
          <a:ln w="127000">
            <a:solidFill>
              <a:schemeClr val="accent1"/>
            </a:solidFill>
            <a:round/>
            <a:headEnd/>
            <a:tailEnd/>
          </a:ln>
        </p:spPr>
        <p:txBody>
          <a:bodyPr vert="horz" wrap="square" lIns="20250" tIns="25718" rIns="20250" bIns="2571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zh-CN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Внешние ресурсы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2500306" y="1000114"/>
            <a:ext cx="637580" cy="283072"/>
            <a:chOff x="0" y="0"/>
            <a:chExt cx="1131895" cy="504056"/>
          </a:xfrm>
        </p:grpSpPr>
        <p:sp>
          <p:nvSpPr>
            <p:cNvPr id="11" name="矩形 46"/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  <a:ln w="12700" cmpd="sng">
              <a:solidFill>
                <a:schemeClr val="accent1"/>
              </a:solidFill>
              <a:miter lim="800000"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 lang="zh-CN" altLang="zh-CN" sz="105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宋体" pitchFamily="2" charset="-122"/>
              </a:endParaRPr>
            </a:p>
          </p:txBody>
        </p:sp>
        <p:sp>
          <p:nvSpPr>
            <p:cNvPr id="12" name="文本框 47"/>
            <p:cNvSpPr>
              <a:spLocks noChangeArrowheads="1"/>
            </p:cNvSpPr>
            <p:nvPr/>
          </p:nvSpPr>
          <p:spPr bwMode="auto">
            <a:xfrm>
              <a:off x="51774" y="41772"/>
              <a:ext cx="1080121" cy="431586"/>
            </a:xfrm>
            <a:prstGeom prst="rect">
              <a:avLst/>
            </a:prstGeom>
            <a:noFill/>
            <a:ln w="12700" cmpd="sng">
              <a:noFill/>
              <a:miter lim="800000"/>
              <a:headEnd/>
              <a:tailEnd/>
            </a:ln>
            <a:extLst/>
          </p:spPr>
          <p:txBody>
            <a:bodyPr anchor="ctr"/>
            <a:lstStyle/>
            <a:p>
              <a:pPr algn="ctr"/>
              <a:r>
                <a:rPr lang="ru-RU" altLang="zh-CN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方正兰亭细黑_GBK" charset="-122"/>
                </a:rPr>
                <a:t>1.</a:t>
              </a: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方正兰亭细黑_GBK" charset="-122"/>
              </a:endParaRPr>
            </a:p>
          </p:txBody>
        </p:sp>
      </p:grpSp>
      <p:sp>
        <p:nvSpPr>
          <p:cNvPr id="13" name="矩形 60"/>
          <p:cNvSpPr>
            <a:spLocks noChangeArrowheads="1"/>
          </p:cNvSpPr>
          <p:nvPr/>
        </p:nvSpPr>
        <p:spPr bwMode="auto">
          <a:xfrm>
            <a:off x="3357562" y="928676"/>
            <a:ext cx="2471072" cy="53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Современная образовательная политика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2500306" y="1643056"/>
            <a:ext cx="637580" cy="283072"/>
            <a:chOff x="0" y="0"/>
            <a:chExt cx="1131895" cy="504056"/>
          </a:xfrm>
        </p:grpSpPr>
        <p:sp>
          <p:nvSpPr>
            <p:cNvPr id="15" name="矩形 46"/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  <a:ln w="12700" cmpd="sng">
              <a:solidFill>
                <a:schemeClr val="accent1"/>
              </a:solidFill>
              <a:miter lim="800000"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 lang="zh-CN" altLang="zh-CN" sz="105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宋体" pitchFamily="2" charset="-122"/>
              </a:endParaRPr>
            </a:p>
          </p:txBody>
        </p:sp>
        <p:sp>
          <p:nvSpPr>
            <p:cNvPr id="16" name="文本框 47"/>
            <p:cNvSpPr>
              <a:spLocks noChangeArrowheads="1"/>
            </p:cNvSpPr>
            <p:nvPr/>
          </p:nvSpPr>
          <p:spPr bwMode="auto">
            <a:xfrm>
              <a:off x="51774" y="41772"/>
              <a:ext cx="1080121" cy="431586"/>
            </a:xfrm>
            <a:prstGeom prst="rect">
              <a:avLst/>
            </a:prstGeom>
            <a:noFill/>
            <a:ln w="12700" cmpd="sng">
              <a:noFill/>
              <a:miter lim="800000"/>
              <a:headEnd/>
              <a:tailEnd/>
            </a:ln>
            <a:extLst/>
          </p:spPr>
          <p:txBody>
            <a:bodyPr anchor="ctr"/>
            <a:lstStyle/>
            <a:p>
              <a:pPr algn="ctr"/>
              <a:r>
                <a:rPr lang="ru-RU" altLang="zh-CN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方正兰亭细黑_GBK" charset="-122"/>
                </a:rPr>
                <a:t>2.</a:t>
              </a: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方正兰亭细黑_GBK" charset="-122"/>
              </a:endParaRPr>
            </a:p>
          </p:txBody>
        </p:sp>
      </p:grpSp>
      <p:sp>
        <p:nvSpPr>
          <p:cNvPr id="17" name="矩形 60"/>
          <p:cNvSpPr>
            <a:spLocks noChangeArrowheads="1"/>
          </p:cNvSpPr>
          <p:nvPr/>
        </p:nvSpPr>
        <p:spPr bwMode="auto">
          <a:xfrm>
            <a:off x="3357562" y="1643056"/>
            <a:ext cx="2256782" cy="29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Региональная</a:t>
            </a:r>
            <a:r>
              <a:rPr lang="ru-RU" altLang="zh-CN" sz="7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 </a:t>
            </a:r>
            <a:r>
              <a:rPr lang="ru-RU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особенность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2500306" y="2143122"/>
            <a:ext cx="637580" cy="283072"/>
            <a:chOff x="0" y="0"/>
            <a:chExt cx="1131895" cy="504056"/>
          </a:xfrm>
        </p:grpSpPr>
        <p:sp>
          <p:nvSpPr>
            <p:cNvPr id="19" name="矩形 46"/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  <a:ln w="12700" cmpd="sng">
              <a:solidFill>
                <a:schemeClr val="accent1"/>
              </a:solidFill>
              <a:miter lim="800000"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 lang="zh-CN" altLang="zh-CN" sz="105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宋体" pitchFamily="2" charset="-122"/>
              </a:endParaRPr>
            </a:p>
          </p:txBody>
        </p:sp>
        <p:sp>
          <p:nvSpPr>
            <p:cNvPr id="20" name="文本框 47"/>
            <p:cNvSpPr>
              <a:spLocks noChangeArrowheads="1"/>
            </p:cNvSpPr>
            <p:nvPr/>
          </p:nvSpPr>
          <p:spPr bwMode="auto">
            <a:xfrm>
              <a:off x="51774" y="41772"/>
              <a:ext cx="1080121" cy="431586"/>
            </a:xfrm>
            <a:prstGeom prst="rect">
              <a:avLst/>
            </a:prstGeom>
            <a:noFill/>
            <a:ln w="12700" cmpd="sng">
              <a:noFill/>
              <a:miter lim="800000"/>
              <a:headEnd/>
              <a:tailEnd/>
            </a:ln>
            <a:extLst/>
          </p:spPr>
          <p:txBody>
            <a:bodyPr anchor="ctr"/>
            <a:lstStyle/>
            <a:p>
              <a:pPr algn="ctr"/>
              <a:r>
                <a:rPr lang="ru-RU" altLang="zh-CN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方正兰亭细黑_GBK" charset="-122"/>
                </a:rPr>
                <a:t>3.</a:t>
              </a: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方正兰亭细黑_GBK" charset="-122"/>
              </a:endParaRPr>
            </a:p>
          </p:txBody>
        </p:sp>
      </p:grpSp>
      <p:sp>
        <p:nvSpPr>
          <p:cNvPr id="21" name="矩形 60"/>
          <p:cNvSpPr>
            <a:spLocks noChangeArrowheads="1"/>
          </p:cNvSpPr>
          <p:nvPr/>
        </p:nvSpPr>
        <p:spPr bwMode="auto">
          <a:xfrm>
            <a:off x="3357562" y="2071684"/>
            <a:ext cx="2328220" cy="53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Запросы участников образовательного процесса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31466" y="-1905614"/>
            <a:ext cx="7040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/>
              <a:t>延迟符</a:t>
            </a:r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 bwMode="auto">
          <a:xfrm>
            <a:off x="-4274" y="5280417"/>
            <a:ext cx="6862274" cy="20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56" tIns="19278" rIns="38556" bIns="1927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15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Group 22"/>
          <p:cNvGrpSpPr>
            <a:grpSpLocks/>
          </p:cNvGrpSpPr>
          <p:nvPr/>
        </p:nvGrpSpPr>
        <p:grpSpPr bwMode="auto">
          <a:xfrm>
            <a:off x="2500306" y="2643188"/>
            <a:ext cx="637580" cy="283072"/>
            <a:chOff x="0" y="0"/>
            <a:chExt cx="1131895" cy="504056"/>
          </a:xfrm>
        </p:grpSpPr>
        <p:sp>
          <p:nvSpPr>
            <p:cNvPr id="34" name="矩形 46"/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  <a:ln w="12700" cmpd="sng">
              <a:solidFill>
                <a:schemeClr val="accent1"/>
              </a:solidFill>
              <a:miter lim="800000"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 lang="zh-CN" altLang="zh-CN" sz="105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宋体" pitchFamily="2" charset="-122"/>
              </a:endParaRPr>
            </a:p>
          </p:txBody>
        </p:sp>
        <p:sp>
          <p:nvSpPr>
            <p:cNvPr id="35" name="文本框 47"/>
            <p:cNvSpPr>
              <a:spLocks noChangeArrowheads="1"/>
            </p:cNvSpPr>
            <p:nvPr/>
          </p:nvSpPr>
          <p:spPr bwMode="auto">
            <a:xfrm>
              <a:off x="51774" y="41772"/>
              <a:ext cx="1080121" cy="431586"/>
            </a:xfrm>
            <a:prstGeom prst="rect">
              <a:avLst/>
            </a:prstGeom>
            <a:noFill/>
            <a:ln w="12700" cmpd="sng">
              <a:noFill/>
              <a:miter lim="800000"/>
              <a:headEnd/>
              <a:tailEnd/>
            </a:ln>
            <a:extLst/>
          </p:spPr>
          <p:txBody>
            <a:bodyPr anchor="ctr"/>
            <a:lstStyle/>
            <a:p>
              <a:pPr algn="ctr"/>
              <a:r>
                <a:rPr lang="ru-RU" altLang="zh-CN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方正兰亭细黑_GBK" charset="-122"/>
                </a:rPr>
                <a:t>4.</a:t>
              </a: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方正兰亭细黑_GBK" charset="-122"/>
              </a:endParaRPr>
            </a:p>
          </p:txBody>
        </p:sp>
      </p:grpSp>
      <p:sp>
        <p:nvSpPr>
          <p:cNvPr id="36" name="矩形 60"/>
          <p:cNvSpPr>
            <a:spLocks noChangeArrowheads="1"/>
          </p:cNvSpPr>
          <p:nvPr/>
        </p:nvSpPr>
        <p:spPr bwMode="auto">
          <a:xfrm>
            <a:off x="3357562" y="2643188"/>
            <a:ext cx="3000396" cy="29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Ресурсы сторонних организаций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7309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66936" y="195487"/>
            <a:ext cx="3619320" cy="395637"/>
          </a:xfrm>
        </p:spPr>
        <p:txBody>
          <a:bodyPr>
            <a:noAutofit/>
          </a:bodyPr>
          <a:lstStyle/>
          <a:p>
            <a:r>
              <a:rPr lang="ru-RU" altLang="zh-CN" sz="2000" b="1" dirty="0" smtClean="0"/>
              <a:t>Образовательная политика РФ</a:t>
            </a:r>
            <a:endParaRPr lang="zh-CN" altLang="en-US" sz="2000" b="1" dirty="0"/>
          </a:p>
        </p:txBody>
      </p:sp>
      <p:sp>
        <p:nvSpPr>
          <p:cNvPr id="3" name="矩形 2"/>
          <p:cNvSpPr/>
          <p:nvPr/>
        </p:nvSpPr>
        <p:spPr>
          <a:xfrm>
            <a:off x="2209241" y="928676"/>
            <a:ext cx="4604135" cy="678381"/>
          </a:xfrm>
          <a:prstGeom prst="rect">
            <a:avLst/>
          </a:prstGeom>
          <a:solidFill>
            <a:schemeClr val="accent1">
              <a:alpha val="24000"/>
            </a:schemeClr>
          </a:solidFill>
          <a:ln w="12700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 sz="105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9238" y="781635"/>
            <a:ext cx="2636387" cy="260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5" tIns="25713" rIns="51425" bIns="25713" rtlCol="0" anchor="ctr"/>
          <a:lstStyle/>
          <a:p>
            <a:r>
              <a:rPr lang="ru-RU" altLang="zh-CN" sz="1350" dirty="0" smtClean="0">
                <a:latin typeface="微软雅黑" pitchFamily="34" charset="-122"/>
                <a:ea typeface="微软雅黑" pitchFamily="34" charset="-122"/>
              </a:rPr>
              <a:t>Современная школа</a:t>
            </a:r>
            <a:endParaRPr lang="zh-CN" altLang="en-US" sz="13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0" y="1857370"/>
            <a:ext cx="1928802" cy="1785950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5" tIns="25713" rIns="51425" bIns="25713" rtlCol="0" anchor="ctr"/>
          <a:lstStyle/>
          <a:p>
            <a:pPr algn="ctr"/>
            <a:r>
              <a:rPr lang="ru-RU" altLang="zh-CN" sz="1200" dirty="0" smtClean="0">
                <a:latin typeface="微软雅黑" pitchFamily="34" charset="-122"/>
                <a:ea typeface="微软雅黑" pitchFamily="34" charset="-122"/>
              </a:rPr>
              <a:t>национальный проект «Образование»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箭头连接符 6"/>
          <p:cNvCxnSpPr>
            <a:endCxn id="3" idx="1"/>
          </p:cNvCxnSpPr>
          <p:nvPr/>
        </p:nvCxnSpPr>
        <p:spPr>
          <a:xfrm flipV="1">
            <a:off x="1643051" y="1267867"/>
            <a:ext cx="566190" cy="916487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1785796" y="2265793"/>
            <a:ext cx="421464" cy="199483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endCxn id="46" idx="1"/>
          </p:cNvCxnSpPr>
          <p:nvPr/>
        </p:nvCxnSpPr>
        <p:spPr>
          <a:xfrm>
            <a:off x="1643051" y="3264135"/>
            <a:ext cx="571503" cy="1414752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9241" y="1000114"/>
            <a:ext cx="4604135" cy="513593"/>
          </a:xfrm>
          <a:prstGeom prst="rect">
            <a:avLst/>
          </a:prstGeom>
          <a:noFill/>
        </p:spPr>
        <p:txBody>
          <a:bodyPr wrap="square" lIns="51425" tIns="25713" rIns="51425" bIns="25713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zh-CN" sz="1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Создание Центров «Точки роста»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zh-CN" sz="1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Внедрение модели обновления предметной области «Технология» </a:t>
            </a:r>
            <a:r>
              <a:rPr lang="ru-RU" altLang="zh-CN" sz="1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70% ООУ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zh-CN" sz="1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Обновление МТБ у школ, работающих по адаптированным программам</a:t>
            </a:r>
            <a:endParaRPr lang="zh-CN" altLang="en-US" sz="100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23225" y="1956847"/>
            <a:ext cx="4598822" cy="811382"/>
          </a:xfrm>
          <a:prstGeom prst="rect">
            <a:avLst/>
          </a:prstGeom>
          <a:solidFill>
            <a:schemeClr val="accent1">
              <a:alpha val="24000"/>
            </a:schemeClr>
          </a:solidFill>
          <a:ln w="12700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 sz="105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07261" y="1840727"/>
            <a:ext cx="2636387" cy="260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5" tIns="25713" rIns="51425" bIns="25713" rtlCol="0" anchor="ctr"/>
          <a:lstStyle/>
          <a:p>
            <a:r>
              <a:rPr lang="ru-RU" altLang="zh-CN" sz="1350" dirty="0" smtClean="0">
                <a:latin typeface="微软雅黑" pitchFamily="34" charset="-122"/>
                <a:ea typeface="微软雅黑" pitchFamily="34" charset="-122"/>
              </a:rPr>
              <a:t>Успех каждого ребенка</a:t>
            </a:r>
            <a:endParaRPr lang="zh-CN" altLang="en-US" sz="13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6872" y="2069082"/>
            <a:ext cx="4107746" cy="667481"/>
          </a:xfrm>
          <a:prstGeom prst="rect">
            <a:avLst/>
          </a:prstGeom>
          <a:noFill/>
        </p:spPr>
        <p:txBody>
          <a:bodyPr wrap="square" lIns="51425" tIns="25713" rIns="51425" bIns="25713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zh-CN" sz="1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Проект «Территория интеллекта»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zh-CN" sz="1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Проект «</a:t>
            </a:r>
            <a:r>
              <a:rPr lang="ru-RU" altLang="zh-CN" sz="1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Проектория</a:t>
            </a:r>
            <a:r>
              <a:rPr lang="ru-RU" altLang="zh-CN" sz="1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zh-CN" sz="1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Проект «Билет в будущее»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zh-CN" sz="1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Проект «ПФДО» </a:t>
            </a:r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ru-RU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lang="zh-CN" altLang="en-US" sz="100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23225" y="3128342"/>
            <a:ext cx="4598822" cy="656469"/>
          </a:xfrm>
          <a:prstGeom prst="rect">
            <a:avLst/>
          </a:prstGeom>
          <a:solidFill>
            <a:schemeClr val="accent1">
              <a:alpha val="24000"/>
            </a:schemeClr>
          </a:solidFill>
          <a:ln w="12700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 sz="105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40398" y="3271218"/>
            <a:ext cx="4536504" cy="513593"/>
          </a:xfrm>
          <a:prstGeom prst="rect">
            <a:avLst/>
          </a:prstGeom>
          <a:noFill/>
        </p:spPr>
        <p:txBody>
          <a:bodyPr wrap="square" lIns="51425" tIns="25713" rIns="51425" bIns="25713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к 2021г. целевой модели цифровой образовательной среды в </a:t>
            </a:r>
            <a:r>
              <a:rPr lang="ru-RU" alt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</a:t>
            </a:r>
            <a:r>
              <a:rPr lang="ru-RU" altLang="ru-RU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центров цифрового образования детей «IT-куб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zh-CN" altLang="en-US" sz="90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1466" y="-1905614"/>
            <a:ext cx="7040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/>
              <a:t>延迟符</a:t>
            </a: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-4274" y="5280417"/>
            <a:ext cx="6862274" cy="20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56" tIns="19278" rIns="38556" bIns="1927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15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13"/>
          <p:cNvSpPr/>
          <p:nvPr/>
        </p:nvSpPr>
        <p:spPr>
          <a:xfrm>
            <a:off x="2214554" y="4200025"/>
            <a:ext cx="4598822" cy="957724"/>
          </a:xfrm>
          <a:prstGeom prst="rect">
            <a:avLst/>
          </a:prstGeom>
          <a:solidFill>
            <a:schemeClr val="accent1">
              <a:alpha val="24000"/>
            </a:schemeClr>
          </a:solidFill>
          <a:ln w="12700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</a:t>
            </a:r>
            <a:r>
              <a:rPr lang="ru-RU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учителей в возрасте до 35 лет вовлечены в различные формы поддержки и сопровождения в первые три года работы.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не менее </a:t>
            </a:r>
            <a:r>
              <a:rPr lang="ru-RU" alt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на базе центров непрерывного повышения профессионального мастерства педагогических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9" name="矩形 14"/>
          <p:cNvSpPr/>
          <p:nvPr/>
        </p:nvSpPr>
        <p:spPr>
          <a:xfrm>
            <a:off x="2207261" y="2963979"/>
            <a:ext cx="3143272" cy="285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5" tIns="25713" rIns="51425" bIns="25713" rtlCol="0" anchor="ctr"/>
          <a:lstStyle/>
          <a:p>
            <a:pPr algn="ctr"/>
            <a:r>
              <a:rPr lang="ru-RU" altLang="zh-CN" sz="1350" dirty="0" smtClean="0">
                <a:latin typeface="微软雅黑" pitchFamily="34" charset="-122"/>
                <a:ea typeface="微软雅黑" pitchFamily="34" charset="-122"/>
              </a:rPr>
              <a:t>Цифровая образовательная среда</a:t>
            </a:r>
            <a:endParaRPr lang="zh-CN" altLang="en-US" sz="13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14"/>
          <p:cNvSpPr/>
          <p:nvPr/>
        </p:nvSpPr>
        <p:spPr>
          <a:xfrm>
            <a:off x="2207260" y="4014550"/>
            <a:ext cx="2636387" cy="260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5" tIns="25713" rIns="51425" bIns="25713" rtlCol="0" anchor="ctr"/>
          <a:lstStyle/>
          <a:p>
            <a:r>
              <a:rPr lang="ru-RU" altLang="zh-CN" sz="1350" dirty="0" smtClean="0">
                <a:latin typeface="微软雅黑" pitchFamily="34" charset="-122"/>
                <a:ea typeface="微软雅黑" pitchFamily="34" charset="-122"/>
              </a:rPr>
              <a:t>Современный учитель</a:t>
            </a:r>
            <a:endParaRPr lang="zh-CN" altLang="en-US" sz="135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8" name="直接箭头连接符 7"/>
          <p:cNvCxnSpPr>
            <a:endCxn id="14" idx="1"/>
          </p:cNvCxnSpPr>
          <p:nvPr/>
        </p:nvCxnSpPr>
        <p:spPr>
          <a:xfrm>
            <a:off x="1785796" y="3066806"/>
            <a:ext cx="437429" cy="389771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309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66936" y="195487"/>
            <a:ext cx="5282344" cy="395637"/>
          </a:xfrm>
        </p:spPr>
        <p:txBody>
          <a:bodyPr>
            <a:noAutofit/>
          </a:bodyPr>
          <a:lstStyle/>
          <a:p>
            <a:r>
              <a:rPr lang="ru-RU" altLang="zh-CN" sz="2000" b="1" dirty="0" smtClean="0"/>
              <a:t>Модель цифровой образовательной среды</a:t>
            </a:r>
            <a:endParaRPr lang="zh-CN" alt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-31466" y="-1905614"/>
            <a:ext cx="7040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/>
              <a:t>延迟符</a:t>
            </a: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-4274" y="5280417"/>
            <a:ext cx="6862274" cy="20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56" tIns="19278" rIns="38556" bIns="1927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15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948363284"/>
              </p:ext>
            </p:extLst>
          </p:nvPr>
        </p:nvGraphicFramePr>
        <p:xfrm>
          <a:off x="320552" y="843558"/>
          <a:ext cx="6420815" cy="400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687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428993" y="1239446"/>
            <a:ext cx="1682422" cy="1683079"/>
            <a:chOff x="768366" y="1765300"/>
            <a:chExt cx="2992140" cy="2992140"/>
          </a:xfrm>
        </p:grpSpPr>
        <p:sp>
          <p:nvSpPr>
            <p:cNvPr id="26" name="椭圆 25"/>
            <p:cNvSpPr/>
            <p:nvPr/>
          </p:nvSpPr>
          <p:spPr bwMode="auto">
            <a:xfrm>
              <a:off x="768366" y="1765300"/>
              <a:ext cx="2992140" cy="299214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514213"/>
              <a:endParaRPr lang="zh-CN" altLang="en-US" sz="825"/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919898" y="1916832"/>
              <a:ext cx="2689076" cy="2689076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514213"/>
              <a:endParaRPr lang="zh-CN" altLang="en-US" sz="825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11385" y="1224165"/>
            <a:ext cx="1682422" cy="1683079"/>
            <a:chOff x="768366" y="1765300"/>
            <a:chExt cx="2992140" cy="2992140"/>
          </a:xfrm>
        </p:grpSpPr>
        <p:sp>
          <p:nvSpPr>
            <p:cNvPr id="29" name="椭圆 28"/>
            <p:cNvSpPr/>
            <p:nvPr/>
          </p:nvSpPr>
          <p:spPr bwMode="auto">
            <a:xfrm>
              <a:off x="768366" y="1765300"/>
              <a:ext cx="2992140" cy="299214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514213"/>
              <a:endParaRPr lang="zh-CN" altLang="en-US" sz="825"/>
            </a:p>
          </p:txBody>
        </p:sp>
        <p:sp>
          <p:nvSpPr>
            <p:cNvPr id="30" name="椭圆 29"/>
            <p:cNvSpPr/>
            <p:nvPr/>
          </p:nvSpPr>
          <p:spPr bwMode="auto">
            <a:xfrm>
              <a:off x="919898" y="1916832"/>
              <a:ext cx="2689076" cy="2689076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514213"/>
              <a:endParaRPr lang="zh-CN" altLang="en-US" sz="825"/>
            </a:p>
          </p:txBody>
        </p:sp>
      </p:grpSp>
      <p:sp>
        <p:nvSpPr>
          <p:cNvPr id="31" name="椭圆 30"/>
          <p:cNvSpPr/>
          <p:nvPr/>
        </p:nvSpPr>
        <p:spPr bwMode="auto">
          <a:xfrm>
            <a:off x="166622" y="1165008"/>
            <a:ext cx="539784" cy="539995"/>
          </a:xfrm>
          <a:prstGeom prst="ellipse">
            <a:avLst/>
          </a:prstGeom>
          <a:solidFill>
            <a:schemeClr val="accent1">
              <a:alpha val="24000"/>
            </a:schemeClr>
          </a:solidFill>
          <a:ln w="12700" cmpd="sng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anchor="ctr"/>
          <a:lstStyle/>
          <a:p>
            <a:pPr algn="ctr"/>
            <a:endParaRPr lang="zh-CN" altLang="en-US" sz="105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4343789" y="1165007"/>
            <a:ext cx="539784" cy="539995"/>
          </a:xfrm>
          <a:prstGeom prst="ellipse">
            <a:avLst/>
          </a:prstGeom>
          <a:solidFill>
            <a:schemeClr val="accent1">
              <a:alpha val="24000"/>
            </a:schemeClr>
          </a:solidFill>
          <a:ln w="12700" cmpd="sng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anchor="ctr"/>
          <a:lstStyle/>
          <a:p>
            <a:pPr algn="ctr"/>
            <a:endParaRPr lang="zh-CN" altLang="en-US" sz="105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347" y="1305145"/>
            <a:ext cx="187205" cy="213507"/>
          </a:xfrm>
          <a:prstGeom prst="rect">
            <a:avLst/>
          </a:prstGeom>
          <a:noFill/>
        </p:spPr>
        <p:txBody>
          <a:bodyPr wrap="none" lIns="51422" tIns="25711" rIns="51422" bIns="25711" rtlCol="0">
            <a:spAutoFit/>
          </a:bodyPr>
          <a:lstStyle/>
          <a:p>
            <a:pPr algn="ctr"/>
            <a:r>
              <a:rPr lang="ru-RU" altLang="zh-CN" sz="1050" b="1" dirty="0">
                <a:solidFill>
                  <a:srgbClr val="FFFF00"/>
                </a:solidFill>
                <a:latin typeface="+mn-ea"/>
              </a:rPr>
              <a:t>1</a:t>
            </a:r>
            <a:endParaRPr lang="zh-CN" altLang="en-US" sz="105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22952" y="1390813"/>
            <a:ext cx="187205" cy="213507"/>
          </a:xfrm>
          <a:prstGeom prst="rect">
            <a:avLst/>
          </a:prstGeom>
          <a:noFill/>
        </p:spPr>
        <p:txBody>
          <a:bodyPr wrap="none" lIns="51422" tIns="25711" rIns="51422" bIns="25711" rtlCol="0">
            <a:spAutoFit/>
          </a:bodyPr>
          <a:lstStyle/>
          <a:p>
            <a:pPr algn="ctr"/>
            <a:r>
              <a:rPr lang="ru-RU" altLang="zh-CN" sz="1050" b="1" dirty="0" smtClean="0">
                <a:solidFill>
                  <a:srgbClr val="FFFF00"/>
                </a:solidFill>
                <a:latin typeface="+mn-ea"/>
              </a:rPr>
              <a:t>2</a:t>
            </a:r>
            <a:endParaRPr lang="zh-CN" altLang="en-US" sz="105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342" y="762825"/>
            <a:ext cx="2856723" cy="304686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altLang="zh-CN" sz="1400" b="1" dirty="0" err="1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внутришкольная</a:t>
            </a:r>
            <a:r>
              <a:rPr lang="ru-RU" altLang="zh-CN" sz="1400" b="1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 модель</a:t>
            </a:r>
            <a:endParaRPr lang="en-US" altLang="zh-CN" sz="1400" b="1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04864" y="2857131"/>
            <a:ext cx="3353232" cy="304686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altLang="zh-CN" sz="1400" b="1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модель сетевого взаимодействия</a:t>
            </a:r>
            <a:endParaRPr lang="en-US" altLang="zh-CN" sz="1400" b="1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31466" y="-1905614"/>
            <a:ext cx="7040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/>
              <a:t>延迟符</a:t>
            </a:r>
          </a:p>
        </p:txBody>
      </p:sp>
      <p:sp>
        <p:nvSpPr>
          <p:cNvPr id="40" name="Rectangle 4"/>
          <p:cNvSpPr txBox="1">
            <a:spLocks noChangeArrowheads="1"/>
          </p:cNvSpPr>
          <p:nvPr/>
        </p:nvSpPr>
        <p:spPr bwMode="auto">
          <a:xfrm>
            <a:off x="-4274" y="5280417"/>
            <a:ext cx="6862274" cy="20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56" tIns="19278" rIns="38556" bIns="1927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15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935" y="195487"/>
            <a:ext cx="5354353" cy="395637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Модели организации профильного обучения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26753" y="3299326"/>
            <a:ext cx="3239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сетевая </a:t>
            </a:r>
            <a:r>
              <a:rPr lang="ru-RU" dirty="0"/>
              <a:t>межшкольная </a:t>
            </a:r>
            <a:r>
              <a:rPr lang="ru-RU" dirty="0" smtClean="0"/>
              <a:t>модель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9572" y="3734325"/>
            <a:ext cx="4381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виртуальная </a:t>
            </a:r>
            <a:r>
              <a:rPr lang="ru-RU" dirty="0"/>
              <a:t>дистанционная </a:t>
            </a:r>
            <a:r>
              <a:rPr lang="ru-RU" dirty="0" smtClean="0"/>
              <a:t>модель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394249" y="3181660"/>
            <a:ext cx="0" cy="1369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387067" y="4103657"/>
            <a:ext cx="265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387068" y="3643113"/>
            <a:ext cx="265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394249" y="4532056"/>
            <a:ext cx="265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519572" y="4182002"/>
            <a:ext cx="4381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модель предпрофессионального 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87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47348" y="4299942"/>
            <a:ext cx="581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PPT</a:t>
            </a: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模板下载：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WWW.HOMEPPT.COM/moban/     </a:t>
            </a: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行业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PPT</a:t>
            </a: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模板：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WWW.HOMEPPT.COM/hangye/ </a:t>
            </a:r>
          </a:p>
          <a:p>
            <a:pPr defTabSz="685800">
              <a:defRPr/>
            </a:pP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节日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PPT</a:t>
            </a: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模板：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WWW.HOMEPPT.COM/jieri/           PPT</a:t>
            </a: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素材下载：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WWW.HOMEPPT.COM/sucai/</a:t>
            </a:r>
          </a:p>
          <a:p>
            <a:pPr defTabSz="685800">
              <a:defRPr/>
            </a:pP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PPT</a:t>
            </a: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背景图片：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WWW.HOMEPPT.COM/beijing/      PPT</a:t>
            </a: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图表下载：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WWW.HOMEPPT.COM/tubiao/      </a:t>
            </a:r>
          </a:p>
          <a:p>
            <a:pPr defTabSz="685800">
              <a:defRPr/>
            </a:pP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优秀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PPT</a:t>
            </a: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下载：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WWW.HOMEPPT.COM/xiazai/        PPT</a:t>
            </a: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教程： 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WWW.HOMEPPT.COM/powerpoint/      </a:t>
            </a:r>
          </a:p>
          <a:p>
            <a:pPr defTabSz="685800">
              <a:defRPr/>
            </a:pP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Word</a:t>
            </a: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教程： 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WWW.HOMEPPT.COM/word/              Excel</a:t>
            </a: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教程：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WWW.HOMEPPT.COM/excel/  </a:t>
            </a:r>
          </a:p>
          <a:p>
            <a:pPr defTabSz="685800">
              <a:defRPr/>
            </a:pP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资料下载：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WWW.HOMEPPT.COM/ziliao/                PPT</a:t>
            </a: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课件下载：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WWW.HOMEPPT.COM/kejian/ </a:t>
            </a:r>
          </a:p>
          <a:p>
            <a:pPr defTabSz="685800">
              <a:defRPr/>
            </a:pP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范文下载：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WWW.HOMEPPT.COM/fanwen/             </a:t>
            </a: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试卷下载：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WWW.HOMEPPT.COM/shiti/  </a:t>
            </a:r>
          </a:p>
          <a:p>
            <a:pPr defTabSz="685800">
              <a:defRPr/>
            </a:pP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教案下载：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WWW.HOMEPPT.COM/jiaoan/        PPT</a:t>
            </a: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论坛：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www.homeppt.cn</a:t>
            </a:r>
          </a:p>
          <a:p>
            <a:pPr defTabSz="685800">
              <a:defRPr/>
            </a:pP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endParaRPr lang="zh-CN" altLang="en-US" sz="100" kern="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437816" y="4207334"/>
            <a:ext cx="3147761" cy="3086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37" name="直接连接符 36"/>
          <p:cNvCxnSpPr/>
          <p:nvPr/>
        </p:nvCxnSpPr>
        <p:spPr>
          <a:xfrm>
            <a:off x="3892343" y="4055500"/>
            <a:ext cx="0" cy="179223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246174" y="4278781"/>
            <a:ext cx="1657185" cy="190438"/>
          </a:xfrm>
          <a:prstGeom prst="rect">
            <a:avLst/>
          </a:prstGeom>
          <a:noFill/>
        </p:spPr>
        <p:txBody>
          <a:bodyPr wrap="none" lIns="51435" tIns="25718" rIns="51435" bIns="25718" rtlCol="0">
            <a:spAutoFit/>
          </a:bodyPr>
          <a:lstStyle/>
          <a:p>
            <a:r>
              <a:rPr lang="en-US" altLang="zh-CN" sz="900" dirty="0" smtClean="0">
                <a:solidFill>
                  <a:schemeClr val="bg1"/>
                </a:solidFill>
                <a:latin typeface="+mj-ea"/>
                <a:ea typeface="+mj-ea"/>
              </a:rPr>
              <a:t>Lyashenko@admin.tomsk.ru</a:t>
            </a:r>
            <a:endParaRPr lang="zh-CN" altLang="en-US" sz="9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55649" y="1592111"/>
            <a:ext cx="192834" cy="378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矩形 7"/>
          <p:cNvSpPr/>
          <p:nvPr/>
        </p:nvSpPr>
        <p:spPr>
          <a:xfrm>
            <a:off x="2855650" y="1592110"/>
            <a:ext cx="2582672" cy="1875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/>
        </p:nvSpPr>
        <p:spPr>
          <a:xfrm rot="5400000">
            <a:off x="4285071" y="2574885"/>
            <a:ext cx="2116894" cy="181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矩形 9"/>
          <p:cNvSpPr/>
          <p:nvPr/>
        </p:nvSpPr>
        <p:spPr>
          <a:xfrm flipV="1">
            <a:off x="2912239" y="3348769"/>
            <a:ext cx="192834" cy="257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矩形 10"/>
          <p:cNvSpPr/>
          <p:nvPr/>
        </p:nvSpPr>
        <p:spPr>
          <a:xfrm flipV="1">
            <a:off x="2916497" y="3573164"/>
            <a:ext cx="2517566" cy="2002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1771137" y="1967817"/>
            <a:ext cx="247503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defTabSz="6858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algn="r"/>
            <a:r>
              <a:rPr lang="ru-RU" altLang="zh-CN" sz="3200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СПАСИБО </a:t>
            </a:r>
          </a:p>
          <a:p>
            <a:pPr algn="ctr"/>
            <a:r>
              <a:rPr lang="ru-RU" altLang="zh-CN" sz="3200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ЗА </a:t>
            </a:r>
          </a:p>
          <a:p>
            <a:pPr algn="r"/>
            <a:r>
              <a:rPr lang="ru-RU" altLang="zh-CN" sz="3200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ВНИМАНИЕ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-4274" y="5280417"/>
            <a:ext cx="6862274" cy="20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56" tIns="19278" rIns="38556" bIns="1927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15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3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71400" y="3399849"/>
            <a:ext cx="1617497" cy="1880568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1916832" y="4678362"/>
            <a:ext cx="52516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zh-CN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Ляшенко Елена Ивановна, начальник отдела развития образования департамента образования администрации Города Томска</a:t>
            </a:r>
            <a:endParaRPr lang="zh-CN" alt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648" y="1617545"/>
            <a:ext cx="67413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Особенности  </a:t>
            </a:r>
            <a:r>
              <a:rPr lang="ru-RU" altLang="ko-KR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внедрения ФГОС СОО </a:t>
            </a:r>
          </a:p>
          <a:p>
            <a:pPr algn="ctr"/>
            <a:r>
              <a:rPr lang="ru-RU" altLang="ko-KR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в общеобразовательной </a:t>
            </a:r>
            <a:r>
              <a:rPr lang="ru-RU" altLang="ko-KR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организации </a:t>
            </a:r>
          </a:p>
          <a:p>
            <a:pPr algn="ctr"/>
            <a:r>
              <a:rPr lang="ru-RU" altLang="ko-KR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в условиях реализации </a:t>
            </a:r>
          </a:p>
          <a:p>
            <a:pPr algn="ctr"/>
            <a:r>
              <a:rPr lang="ru-RU" altLang="ko-KR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национального проекта «Образование»</a:t>
            </a:r>
            <a:endParaRPr lang="en-US" altLang="ko-KR" sz="2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-4274" y="5280417"/>
            <a:ext cx="6862274" cy="20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56" tIns="19278" rIns="38556" bIns="1927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15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https://soripkro.ru/images/images/1439443423_po-fg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3" y="71063"/>
            <a:ext cx="1512168" cy="1025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du21.cap.ru/home/3858/banner/np_obraz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42" y="38295"/>
            <a:ext cx="887356" cy="1080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7253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37" y="642938"/>
            <a:ext cx="5596777" cy="3857624"/>
          </a:xfrm>
          <a:prstGeom prst="rect">
            <a:avLst/>
          </a:prstGeom>
        </p:spPr>
      </p:pic>
      <p:sp>
        <p:nvSpPr>
          <p:cNvPr id="4" name="矩形 3" hidden="1"/>
          <p:cNvSpPr/>
          <p:nvPr/>
        </p:nvSpPr>
        <p:spPr>
          <a:xfrm>
            <a:off x="0" y="642938"/>
            <a:ext cx="6858000" cy="385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矩形 5"/>
          <p:cNvSpPr/>
          <p:nvPr/>
        </p:nvSpPr>
        <p:spPr>
          <a:xfrm>
            <a:off x="1835442" y="587881"/>
            <a:ext cx="5022558" cy="3912681"/>
          </a:xfrm>
          <a:custGeom>
            <a:avLst/>
            <a:gdLst>
              <a:gd name="connsiteX0" fmla="*/ 0 w 5436096"/>
              <a:gd name="connsiteY0" fmla="*/ 0 h 5142453"/>
              <a:gd name="connsiteX1" fmla="*/ 5436096 w 5436096"/>
              <a:gd name="connsiteY1" fmla="*/ 0 h 5142453"/>
              <a:gd name="connsiteX2" fmla="*/ 5436096 w 5436096"/>
              <a:gd name="connsiteY2" fmla="*/ 5142453 h 5142453"/>
              <a:gd name="connsiteX3" fmla="*/ 0 w 5436096"/>
              <a:gd name="connsiteY3" fmla="*/ 5142453 h 5142453"/>
              <a:gd name="connsiteX4" fmla="*/ 0 w 5436096"/>
              <a:gd name="connsiteY4" fmla="*/ 0 h 5142453"/>
              <a:gd name="connsiteX0" fmla="*/ 0 w 5436096"/>
              <a:gd name="connsiteY0" fmla="*/ 0 h 5152502"/>
              <a:gd name="connsiteX1" fmla="*/ 5436096 w 5436096"/>
              <a:gd name="connsiteY1" fmla="*/ 0 h 5152502"/>
              <a:gd name="connsiteX2" fmla="*/ 5436096 w 5436096"/>
              <a:gd name="connsiteY2" fmla="*/ 5142453 h 5152502"/>
              <a:gd name="connsiteX3" fmla="*/ 1808703 w 5436096"/>
              <a:gd name="connsiteY3" fmla="*/ 5152502 h 5152502"/>
              <a:gd name="connsiteX4" fmla="*/ 0 w 5436096"/>
              <a:gd name="connsiteY4" fmla="*/ 0 h 5152502"/>
              <a:gd name="connsiteX0" fmla="*/ 0 w 4823147"/>
              <a:gd name="connsiteY0" fmla="*/ 10049 h 5152502"/>
              <a:gd name="connsiteX1" fmla="*/ 4823147 w 4823147"/>
              <a:gd name="connsiteY1" fmla="*/ 0 h 5152502"/>
              <a:gd name="connsiteX2" fmla="*/ 4823147 w 4823147"/>
              <a:gd name="connsiteY2" fmla="*/ 5142453 h 5152502"/>
              <a:gd name="connsiteX3" fmla="*/ 1195754 w 4823147"/>
              <a:gd name="connsiteY3" fmla="*/ 5152502 h 5152502"/>
              <a:gd name="connsiteX4" fmla="*/ 0 w 4823147"/>
              <a:gd name="connsiteY4" fmla="*/ 10049 h 5152502"/>
              <a:gd name="connsiteX0" fmla="*/ 0 w 4578898"/>
              <a:gd name="connsiteY0" fmla="*/ 125 h 5152502"/>
              <a:gd name="connsiteX1" fmla="*/ 4578898 w 4578898"/>
              <a:gd name="connsiteY1" fmla="*/ 0 h 5152502"/>
              <a:gd name="connsiteX2" fmla="*/ 4578898 w 4578898"/>
              <a:gd name="connsiteY2" fmla="*/ 5142453 h 5152502"/>
              <a:gd name="connsiteX3" fmla="*/ 951505 w 4578898"/>
              <a:gd name="connsiteY3" fmla="*/ 5152502 h 5152502"/>
              <a:gd name="connsiteX4" fmla="*/ 0 w 4578898"/>
              <a:gd name="connsiteY4" fmla="*/ 125 h 5152502"/>
              <a:gd name="connsiteX0" fmla="*/ 0 w 4663122"/>
              <a:gd name="connsiteY0" fmla="*/ 10050 h 5152502"/>
              <a:gd name="connsiteX1" fmla="*/ 4663122 w 4663122"/>
              <a:gd name="connsiteY1" fmla="*/ 0 h 5152502"/>
              <a:gd name="connsiteX2" fmla="*/ 4663122 w 4663122"/>
              <a:gd name="connsiteY2" fmla="*/ 5142453 h 5152502"/>
              <a:gd name="connsiteX3" fmla="*/ 1035729 w 4663122"/>
              <a:gd name="connsiteY3" fmla="*/ 5152502 h 5152502"/>
              <a:gd name="connsiteX4" fmla="*/ 0 w 4663122"/>
              <a:gd name="connsiteY4" fmla="*/ 10050 h 5152502"/>
              <a:gd name="connsiteX0" fmla="*/ 0 w 4663122"/>
              <a:gd name="connsiteY0" fmla="*/ 10050 h 5152502"/>
              <a:gd name="connsiteX1" fmla="*/ 4663122 w 4663122"/>
              <a:gd name="connsiteY1" fmla="*/ 0 h 5152502"/>
              <a:gd name="connsiteX2" fmla="*/ 4663122 w 4663122"/>
              <a:gd name="connsiteY2" fmla="*/ 5142453 h 5152502"/>
              <a:gd name="connsiteX3" fmla="*/ 1002507 w 4663122"/>
              <a:gd name="connsiteY3" fmla="*/ 5152502 h 5152502"/>
              <a:gd name="connsiteX4" fmla="*/ 0 w 4663122"/>
              <a:gd name="connsiteY4" fmla="*/ 10050 h 515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3122" h="5152502">
                <a:moveTo>
                  <a:pt x="0" y="10050"/>
                </a:moveTo>
                <a:lnTo>
                  <a:pt x="4663122" y="0"/>
                </a:lnTo>
                <a:lnTo>
                  <a:pt x="4663122" y="5142453"/>
                </a:lnTo>
                <a:lnTo>
                  <a:pt x="1002507" y="5152502"/>
                </a:lnTo>
                <a:lnTo>
                  <a:pt x="0" y="10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6"/>
          <p:cNvSpPr/>
          <p:nvPr/>
        </p:nvSpPr>
        <p:spPr>
          <a:xfrm>
            <a:off x="270030" y="789552"/>
            <a:ext cx="270030" cy="2700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矩形 7"/>
          <p:cNvSpPr/>
          <p:nvPr/>
        </p:nvSpPr>
        <p:spPr>
          <a:xfrm>
            <a:off x="401393" y="899826"/>
            <a:ext cx="217698" cy="21769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3154163" y="2856271"/>
            <a:ext cx="3362966" cy="31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65733" tIns="32867" rIns="65733" bIns="32867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ru-RU" altLang="zh-CN" sz="1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Учет запросов</a:t>
            </a:r>
            <a:endParaRPr lang="zh-CN" altLang="en-US" sz="9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2996953" y="1977007"/>
            <a:ext cx="3856476" cy="62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65733" tIns="32867" rIns="65733" bIns="32867">
            <a:spAutoFit/>
          </a:bodyPr>
          <a:lstStyle/>
          <a:p>
            <a:pPr algn="l" eaLnBrk="1" fontAlgn="base" hangingPunct="1">
              <a:lnSpc>
                <a:spcPct val="120000"/>
              </a:lnSpc>
            </a:pPr>
            <a:r>
              <a:rPr lang="ru-RU" altLang="zh-CN" sz="1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Анализ ресурсов внешних и внутренних</a:t>
            </a:r>
            <a:endParaRPr lang="zh-CN" altLang="en-US" sz="9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2636912" y="1228011"/>
            <a:ext cx="4048507" cy="62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65733" tIns="32867" rIns="65733" bIns="32867">
            <a:spAutoFit/>
          </a:bodyPr>
          <a:lstStyle/>
          <a:p>
            <a:pPr algn="l" eaLnBrk="1" fontAlgn="base" hangingPunct="1">
              <a:lnSpc>
                <a:spcPct val="120000"/>
              </a:lnSpc>
            </a:pPr>
            <a:r>
              <a:rPr lang="ru-RU" altLang="zh-CN" sz="1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Обоснование актуальности профиля</a:t>
            </a:r>
            <a:endParaRPr lang="zh-CN" altLang="en-US" sz="9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 eaLnBrk="1" fontAlgn="base" hangingPunct="1">
              <a:lnSpc>
                <a:spcPct val="120000"/>
              </a:lnSpc>
            </a:pPr>
            <a:endParaRPr lang="zh-CN" altLang="en-US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3312546" y="3555762"/>
            <a:ext cx="3545453" cy="62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65733" tIns="32867" rIns="65733" bIns="32867">
            <a:spAutoFit/>
          </a:bodyPr>
          <a:lstStyle/>
          <a:p>
            <a:pPr algn="l" eaLnBrk="1" fontAlgn="base" hangingPunct="1">
              <a:lnSpc>
                <a:spcPct val="120000"/>
              </a:lnSpc>
            </a:pPr>
            <a:r>
              <a:rPr lang="ru-RU" altLang="zh-CN" sz="1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Разработка модели профильной школы</a:t>
            </a:r>
            <a:endParaRPr lang="zh-CN" altLang="en-US" sz="9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52644" y="3674205"/>
            <a:ext cx="2592288" cy="650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zh-CN" altLang="en-US" sz="3300" b="1" dirty="0" smtClean="0">
                <a:effectLst>
                  <a:outerShdw blurRad="50800" dist="50800" dir="5400000" algn="ctr" rotWithShape="0">
                    <a:schemeClr val="tx1">
                      <a:alpha val="42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sym typeface="Arial" pitchFamily="34" charset="0"/>
              </a:rPr>
              <a:t> </a:t>
            </a:r>
            <a:endParaRPr lang="zh-CN" altLang="en-US" sz="3300" b="1" dirty="0">
              <a:effectLst>
                <a:outerShdw blurRad="50800" dist="50800" dir="5400000" algn="ctr" rotWithShape="0">
                  <a:schemeClr val="tx1">
                    <a:alpha val="42000"/>
                  </a:schemeClr>
                </a:outerShdw>
              </a:effectLst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 bwMode="auto">
          <a:xfrm>
            <a:off x="-4274" y="5280417"/>
            <a:ext cx="6862274" cy="20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56" tIns="19278" rIns="38556" bIns="1927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15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930425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66936" y="195487"/>
            <a:ext cx="6119650" cy="395637"/>
          </a:xfrm>
        </p:spPr>
        <p:txBody>
          <a:bodyPr>
            <a:noAutofit/>
          </a:bodyPr>
          <a:lstStyle/>
          <a:p>
            <a:r>
              <a:rPr lang="ru-RU" altLang="zh-CN" sz="1600" b="1" dirty="0" smtClean="0"/>
              <a:t>Аналитическое обоснование профиля на основе </a:t>
            </a:r>
            <a:r>
              <a:rPr lang="en-US" altLang="zh-CN" sz="1600" b="1" dirty="0" smtClean="0"/>
              <a:t> SWOT </a:t>
            </a:r>
            <a:r>
              <a:rPr lang="ru-RU" altLang="zh-CN" sz="1600" b="1" dirty="0" smtClean="0"/>
              <a:t>анализа</a:t>
            </a:r>
            <a:endParaRPr lang="zh-CN" altLang="en-US" sz="1600" b="1" dirty="0"/>
          </a:p>
        </p:txBody>
      </p:sp>
      <p:grpSp>
        <p:nvGrpSpPr>
          <p:cNvPr id="3" name="Group 1"/>
          <p:cNvGrpSpPr/>
          <p:nvPr/>
        </p:nvGrpSpPr>
        <p:grpSpPr>
          <a:xfrm>
            <a:off x="0" y="2245712"/>
            <a:ext cx="6858000" cy="913380"/>
            <a:chOff x="0" y="3187371"/>
            <a:chExt cx="12192000" cy="1546463"/>
          </a:xfrm>
        </p:grpSpPr>
        <p:sp>
          <p:nvSpPr>
            <p:cNvPr id="4" name="Shape 1240"/>
            <p:cNvSpPr/>
            <p:nvPr/>
          </p:nvSpPr>
          <p:spPr>
            <a:xfrm>
              <a:off x="0" y="3187371"/>
              <a:ext cx="12192000" cy="1546463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  <a:ln w="12700" cmpd="sng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6000" b="1" dirty="0" smtClean="0">
                  <a:solidFill>
                    <a:srgbClr val="0070C0"/>
                  </a:solidFill>
                  <a:latin typeface="+mn-ea"/>
                </a:rPr>
                <a:t>А Н А Л И З</a:t>
              </a:r>
              <a:endParaRPr sz="6000" b="1" dirty="0">
                <a:solidFill>
                  <a:srgbClr val="0070C0"/>
                </a:solidFill>
                <a:latin typeface="+mn-ea"/>
              </a:endParaRPr>
            </a:p>
          </p:txBody>
        </p:sp>
        <p:sp>
          <p:nvSpPr>
            <p:cNvPr id="5" name="Shape 1241"/>
            <p:cNvSpPr/>
            <p:nvPr/>
          </p:nvSpPr>
          <p:spPr>
            <a:xfrm>
              <a:off x="370020" y="3902220"/>
              <a:ext cx="596165" cy="115493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  <a:ln w="12700" cmpd="sng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sz="1350" b="1">
                <a:solidFill>
                  <a:srgbClr val="FFC000"/>
                </a:solidFill>
                <a:latin typeface="+mn-ea"/>
              </a:endParaRPr>
            </a:p>
          </p:txBody>
        </p:sp>
        <p:sp>
          <p:nvSpPr>
            <p:cNvPr id="7" name="Shape 1242"/>
            <p:cNvSpPr/>
            <p:nvPr/>
          </p:nvSpPr>
          <p:spPr>
            <a:xfrm>
              <a:off x="1562350" y="3902220"/>
              <a:ext cx="596166" cy="115493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  <a:ln w="12700" cmpd="sng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sz="1350" b="1">
                <a:solidFill>
                  <a:srgbClr val="FFC000"/>
                </a:solidFill>
                <a:latin typeface="+mn-ea"/>
              </a:endParaRPr>
            </a:p>
          </p:txBody>
        </p:sp>
        <p:sp>
          <p:nvSpPr>
            <p:cNvPr id="8" name="Shape 1243"/>
            <p:cNvSpPr/>
            <p:nvPr/>
          </p:nvSpPr>
          <p:spPr>
            <a:xfrm>
              <a:off x="2754680" y="3902220"/>
              <a:ext cx="596165" cy="115493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  <a:ln w="12700" cmpd="sng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sz="1350" b="1">
                <a:solidFill>
                  <a:srgbClr val="FFC000"/>
                </a:solidFill>
                <a:latin typeface="+mn-ea"/>
              </a:endParaRPr>
            </a:p>
          </p:txBody>
        </p:sp>
        <p:sp>
          <p:nvSpPr>
            <p:cNvPr id="9" name="Shape 1244"/>
            <p:cNvSpPr/>
            <p:nvPr/>
          </p:nvSpPr>
          <p:spPr>
            <a:xfrm>
              <a:off x="3947010" y="3902220"/>
              <a:ext cx="596165" cy="115493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  <a:ln w="12700" cmpd="sng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sz="1350" b="1">
                <a:solidFill>
                  <a:srgbClr val="FFC000"/>
                </a:solidFill>
                <a:latin typeface="+mn-ea"/>
              </a:endParaRPr>
            </a:p>
          </p:txBody>
        </p:sp>
        <p:sp>
          <p:nvSpPr>
            <p:cNvPr id="10" name="Shape 1245"/>
            <p:cNvSpPr/>
            <p:nvPr/>
          </p:nvSpPr>
          <p:spPr>
            <a:xfrm>
              <a:off x="5139339" y="3902220"/>
              <a:ext cx="596165" cy="115493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  <a:ln w="12700" cmpd="sng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sz="1350" b="1">
                <a:solidFill>
                  <a:srgbClr val="FFC000"/>
                </a:solidFill>
                <a:latin typeface="+mn-ea"/>
              </a:endParaRPr>
            </a:p>
          </p:txBody>
        </p:sp>
        <p:sp>
          <p:nvSpPr>
            <p:cNvPr id="11" name="Shape 1246"/>
            <p:cNvSpPr/>
            <p:nvPr/>
          </p:nvSpPr>
          <p:spPr>
            <a:xfrm>
              <a:off x="6331670" y="3902220"/>
              <a:ext cx="596166" cy="115493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  <a:ln w="12700" cmpd="sng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sz="1350" b="1">
                <a:solidFill>
                  <a:srgbClr val="FFC000"/>
                </a:solidFill>
                <a:latin typeface="+mn-ea"/>
              </a:endParaRPr>
            </a:p>
          </p:txBody>
        </p:sp>
        <p:sp>
          <p:nvSpPr>
            <p:cNvPr id="12" name="Shape 1247"/>
            <p:cNvSpPr/>
            <p:nvPr/>
          </p:nvSpPr>
          <p:spPr>
            <a:xfrm>
              <a:off x="7524000" y="3902220"/>
              <a:ext cx="596166" cy="115493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  <a:ln w="12700" cmpd="sng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sz="1350" b="1">
                <a:solidFill>
                  <a:srgbClr val="FFC000"/>
                </a:solidFill>
                <a:latin typeface="+mn-ea"/>
              </a:endParaRPr>
            </a:p>
          </p:txBody>
        </p:sp>
        <p:sp>
          <p:nvSpPr>
            <p:cNvPr id="13" name="Shape 1248"/>
            <p:cNvSpPr/>
            <p:nvPr/>
          </p:nvSpPr>
          <p:spPr>
            <a:xfrm>
              <a:off x="8716330" y="3902220"/>
              <a:ext cx="596166" cy="115493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  <a:ln w="12700" cmpd="sng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sz="1350" b="1">
                <a:solidFill>
                  <a:srgbClr val="FFC000"/>
                </a:solidFill>
                <a:latin typeface="+mn-ea"/>
              </a:endParaRPr>
            </a:p>
          </p:txBody>
        </p:sp>
        <p:sp>
          <p:nvSpPr>
            <p:cNvPr id="14" name="Shape 1249"/>
            <p:cNvSpPr/>
            <p:nvPr/>
          </p:nvSpPr>
          <p:spPr>
            <a:xfrm>
              <a:off x="9908659" y="3902220"/>
              <a:ext cx="596165" cy="115493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  <a:ln w="12700" cmpd="sng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sz="1350" b="1">
                <a:solidFill>
                  <a:srgbClr val="FFC000"/>
                </a:solidFill>
                <a:latin typeface="+mn-ea"/>
              </a:endParaRPr>
            </a:p>
          </p:txBody>
        </p:sp>
        <p:sp>
          <p:nvSpPr>
            <p:cNvPr id="15" name="Shape 1250"/>
            <p:cNvSpPr/>
            <p:nvPr/>
          </p:nvSpPr>
          <p:spPr>
            <a:xfrm>
              <a:off x="11100989" y="3902220"/>
              <a:ext cx="596166" cy="115493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  <a:ln w="12700" cmpd="sng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sz="1350" b="1">
                <a:solidFill>
                  <a:srgbClr val="FFC000"/>
                </a:solidFill>
                <a:latin typeface="+mn-ea"/>
              </a:endParaRPr>
            </a:p>
          </p:txBody>
        </p:sp>
      </p:grpSp>
      <p:grpSp>
        <p:nvGrpSpPr>
          <p:cNvPr id="16" name="Group 1257"/>
          <p:cNvGrpSpPr/>
          <p:nvPr/>
        </p:nvGrpSpPr>
        <p:grpSpPr>
          <a:xfrm rot="10800000" flipH="1">
            <a:off x="375807" y="2717837"/>
            <a:ext cx="823653" cy="427634"/>
            <a:chOff x="0" y="0"/>
            <a:chExt cx="3154022" cy="1635267"/>
          </a:xfrm>
          <a:solidFill>
            <a:schemeClr val="accent1"/>
          </a:solidFill>
        </p:grpSpPr>
        <p:sp>
          <p:nvSpPr>
            <p:cNvPr id="17" name="Shape 1255"/>
            <p:cNvSpPr/>
            <p:nvPr/>
          </p:nvSpPr>
          <p:spPr>
            <a:xfrm rot="21600000">
              <a:off x="0" y="0"/>
              <a:ext cx="775809" cy="1150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7" h="20561" extrusionOk="0">
                  <a:moveTo>
                    <a:pt x="14114" y="20561"/>
                  </a:moveTo>
                  <a:cubicBezTo>
                    <a:pt x="4792" y="19243"/>
                    <a:pt x="-1403" y="13631"/>
                    <a:pt x="274" y="8032"/>
                  </a:cubicBezTo>
                  <a:cubicBezTo>
                    <a:pt x="1956" y="2433"/>
                    <a:pt x="10875" y="-1039"/>
                    <a:pt x="20197" y="279"/>
                  </a:cubicBezTo>
                  <a:cubicBezTo>
                    <a:pt x="20197" y="279"/>
                    <a:pt x="14114" y="20561"/>
                    <a:pt x="14114" y="20561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latin typeface="+mj-ea"/>
                <a:ea typeface="+mj-ea"/>
              </a:endParaRPr>
            </a:p>
          </p:txBody>
        </p:sp>
        <p:sp>
          <p:nvSpPr>
            <p:cNvPr id="18" name="Shape 1256"/>
            <p:cNvSpPr/>
            <p:nvPr/>
          </p:nvSpPr>
          <p:spPr>
            <a:xfrm>
              <a:off x="839287" y="60428"/>
              <a:ext cx="2314736" cy="1574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274" extrusionOk="0">
                  <a:moveTo>
                    <a:pt x="0" y="16030"/>
                  </a:moveTo>
                  <a:cubicBezTo>
                    <a:pt x="5" y="16003"/>
                    <a:pt x="2233" y="17535"/>
                    <a:pt x="5230" y="18906"/>
                  </a:cubicBezTo>
                  <a:cubicBezTo>
                    <a:pt x="8206" y="20294"/>
                    <a:pt x="11949" y="21521"/>
                    <a:pt x="14514" y="21231"/>
                  </a:cubicBezTo>
                  <a:cubicBezTo>
                    <a:pt x="18450" y="20817"/>
                    <a:pt x="20412" y="18334"/>
                    <a:pt x="20968" y="14141"/>
                  </a:cubicBezTo>
                  <a:cubicBezTo>
                    <a:pt x="20974" y="14091"/>
                    <a:pt x="20982" y="14038"/>
                    <a:pt x="20989" y="13985"/>
                  </a:cubicBezTo>
                  <a:cubicBezTo>
                    <a:pt x="21600" y="9813"/>
                    <a:pt x="20460" y="6384"/>
                    <a:pt x="16957" y="3703"/>
                  </a:cubicBezTo>
                  <a:cubicBezTo>
                    <a:pt x="14676" y="1937"/>
                    <a:pt x="10910" y="877"/>
                    <a:pt x="7805" y="412"/>
                  </a:cubicBezTo>
                  <a:cubicBezTo>
                    <a:pt x="4688" y="-79"/>
                    <a:pt x="2230" y="25"/>
                    <a:pt x="2233" y="0"/>
                  </a:cubicBezTo>
                  <a:cubicBezTo>
                    <a:pt x="1356" y="6292"/>
                    <a:pt x="745" y="10673"/>
                    <a:pt x="0" y="1603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latin typeface="+mj-ea"/>
                <a:ea typeface="+mj-ea"/>
              </a:endParaRPr>
            </a:p>
          </p:txBody>
        </p:sp>
      </p:grpSp>
      <p:grpSp>
        <p:nvGrpSpPr>
          <p:cNvPr id="19" name="Group 1262"/>
          <p:cNvGrpSpPr/>
          <p:nvPr/>
        </p:nvGrpSpPr>
        <p:grpSpPr>
          <a:xfrm>
            <a:off x="1409620" y="2247781"/>
            <a:ext cx="823653" cy="427634"/>
            <a:chOff x="0" y="0"/>
            <a:chExt cx="3154022" cy="1635267"/>
          </a:xfrm>
          <a:solidFill>
            <a:schemeClr val="accent1"/>
          </a:solidFill>
        </p:grpSpPr>
        <p:sp>
          <p:nvSpPr>
            <p:cNvPr id="20" name="Shape 1260"/>
            <p:cNvSpPr/>
            <p:nvPr/>
          </p:nvSpPr>
          <p:spPr>
            <a:xfrm rot="21600000">
              <a:off x="0" y="0"/>
              <a:ext cx="775809" cy="1150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7" h="20561" extrusionOk="0">
                  <a:moveTo>
                    <a:pt x="14114" y="20561"/>
                  </a:moveTo>
                  <a:cubicBezTo>
                    <a:pt x="4792" y="19243"/>
                    <a:pt x="-1403" y="13631"/>
                    <a:pt x="274" y="8032"/>
                  </a:cubicBezTo>
                  <a:cubicBezTo>
                    <a:pt x="1956" y="2433"/>
                    <a:pt x="10875" y="-1039"/>
                    <a:pt x="20197" y="279"/>
                  </a:cubicBezTo>
                  <a:cubicBezTo>
                    <a:pt x="20197" y="279"/>
                    <a:pt x="14114" y="20561"/>
                    <a:pt x="14114" y="20561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latin typeface="+mj-ea"/>
                <a:ea typeface="+mj-ea"/>
              </a:endParaRPr>
            </a:p>
          </p:txBody>
        </p:sp>
        <p:sp>
          <p:nvSpPr>
            <p:cNvPr id="21" name="Shape 1261"/>
            <p:cNvSpPr/>
            <p:nvPr/>
          </p:nvSpPr>
          <p:spPr>
            <a:xfrm>
              <a:off x="839287" y="60428"/>
              <a:ext cx="2314736" cy="1574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274" extrusionOk="0">
                  <a:moveTo>
                    <a:pt x="0" y="16030"/>
                  </a:moveTo>
                  <a:cubicBezTo>
                    <a:pt x="5" y="16003"/>
                    <a:pt x="2233" y="17535"/>
                    <a:pt x="5230" y="18906"/>
                  </a:cubicBezTo>
                  <a:cubicBezTo>
                    <a:pt x="8206" y="20294"/>
                    <a:pt x="11949" y="21521"/>
                    <a:pt x="14514" y="21231"/>
                  </a:cubicBezTo>
                  <a:cubicBezTo>
                    <a:pt x="18450" y="20817"/>
                    <a:pt x="20412" y="18334"/>
                    <a:pt x="20968" y="14141"/>
                  </a:cubicBezTo>
                  <a:cubicBezTo>
                    <a:pt x="20974" y="14091"/>
                    <a:pt x="20982" y="14038"/>
                    <a:pt x="20989" y="13985"/>
                  </a:cubicBezTo>
                  <a:cubicBezTo>
                    <a:pt x="21600" y="9813"/>
                    <a:pt x="20460" y="6384"/>
                    <a:pt x="16957" y="3703"/>
                  </a:cubicBezTo>
                  <a:cubicBezTo>
                    <a:pt x="14676" y="1937"/>
                    <a:pt x="10910" y="877"/>
                    <a:pt x="7805" y="412"/>
                  </a:cubicBezTo>
                  <a:cubicBezTo>
                    <a:pt x="4688" y="-79"/>
                    <a:pt x="2230" y="25"/>
                    <a:pt x="2233" y="0"/>
                  </a:cubicBezTo>
                  <a:cubicBezTo>
                    <a:pt x="1356" y="6292"/>
                    <a:pt x="745" y="10673"/>
                    <a:pt x="0" y="1603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latin typeface="+mj-ea"/>
                <a:ea typeface="+mj-ea"/>
              </a:endParaRPr>
            </a:p>
          </p:txBody>
        </p:sp>
      </p:grpSp>
      <p:grpSp>
        <p:nvGrpSpPr>
          <p:cNvPr id="22" name="Group 1267"/>
          <p:cNvGrpSpPr/>
          <p:nvPr/>
        </p:nvGrpSpPr>
        <p:grpSpPr>
          <a:xfrm rot="10800000" flipH="1">
            <a:off x="2275797" y="2749806"/>
            <a:ext cx="823653" cy="427634"/>
            <a:chOff x="0" y="0"/>
            <a:chExt cx="3154022" cy="1635267"/>
          </a:xfrm>
          <a:solidFill>
            <a:schemeClr val="accent1"/>
          </a:solidFill>
        </p:grpSpPr>
        <p:sp>
          <p:nvSpPr>
            <p:cNvPr id="23" name="Shape 1265"/>
            <p:cNvSpPr/>
            <p:nvPr/>
          </p:nvSpPr>
          <p:spPr>
            <a:xfrm rot="21600000">
              <a:off x="0" y="0"/>
              <a:ext cx="775809" cy="1150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7" h="20561" extrusionOk="0">
                  <a:moveTo>
                    <a:pt x="14114" y="20561"/>
                  </a:moveTo>
                  <a:cubicBezTo>
                    <a:pt x="4792" y="19243"/>
                    <a:pt x="-1403" y="13631"/>
                    <a:pt x="274" y="8032"/>
                  </a:cubicBezTo>
                  <a:cubicBezTo>
                    <a:pt x="1956" y="2433"/>
                    <a:pt x="10875" y="-1039"/>
                    <a:pt x="20197" y="279"/>
                  </a:cubicBezTo>
                  <a:cubicBezTo>
                    <a:pt x="20197" y="279"/>
                    <a:pt x="14114" y="20561"/>
                    <a:pt x="14114" y="20561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latin typeface="+mj-ea"/>
                <a:ea typeface="+mj-ea"/>
              </a:endParaRPr>
            </a:p>
          </p:txBody>
        </p:sp>
        <p:sp>
          <p:nvSpPr>
            <p:cNvPr id="24" name="Shape 1266"/>
            <p:cNvSpPr/>
            <p:nvPr/>
          </p:nvSpPr>
          <p:spPr>
            <a:xfrm>
              <a:off x="839287" y="60428"/>
              <a:ext cx="2314736" cy="1574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274" extrusionOk="0">
                  <a:moveTo>
                    <a:pt x="0" y="16030"/>
                  </a:moveTo>
                  <a:cubicBezTo>
                    <a:pt x="5" y="16003"/>
                    <a:pt x="2233" y="17535"/>
                    <a:pt x="5230" y="18906"/>
                  </a:cubicBezTo>
                  <a:cubicBezTo>
                    <a:pt x="8206" y="20294"/>
                    <a:pt x="11949" y="21521"/>
                    <a:pt x="14514" y="21231"/>
                  </a:cubicBezTo>
                  <a:cubicBezTo>
                    <a:pt x="18450" y="20817"/>
                    <a:pt x="20412" y="18334"/>
                    <a:pt x="20968" y="14141"/>
                  </a:cubicBezTo>
                  <a:cubicBezTo>
                    <a:pt x="20974" y="14091"/>
                    <a:pt x="20982" y="14038"/>
                    <a:pt x="20989" y="13985"/>
                  </a:cubicBezTo>
                  <a:cubicBezTo>
                    <a:pt x="21600" y="9813"/>
                    <a:pt x="20460" y="6384"/>
                    <a:pt x="16957" y="3703"/>
                  </a:cubicBezTo>
                  <a:cubicBezTo>
                    <a:pt x="14676" y="1937"/>
                    <a:pt x="10910" y="877"/>
                    <a:pt x="7805" y="412"/>
                  </a:cubicBezTo>
                  <a:cubicBezTo>
                    <a:pt x="4688" y="-79"/>
                    <a:pt x="2230" y="25"/>
                    <a:pt x="2233" y="0"/>
                  </a:cubicBezTo>
                  <a:cubicBezTo>
                    <a:pt x="1356" y="6292"/>
                    <a:pt x="745" y="10673"/>
                    <a:pt x="0" y="1603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latin typeface="+mj-ea"/>
                <a:ea typeface="+mj-ea"/>
              </a:endParaRPr>
            </a:p>
          </p:txBody>
        </p:sp>
      </p:grpSp>
      <p:grpSp>
        <p:nvGrpSpPr>
          <p:cNvPr id="25" name="Group 1272"/>
          <p:cNvGrpSpPr/>
          <p:nvPr/>
        </p:nvGrpSpPr>
        <p:grpSpPr>
          <a:xfrm>
            <a:off x="3029002" y="2264145"/>
            <a:ext cx="823653" cy="427634"/>
            <a:chOff x="0" y="0"/>
            <a:chExt cx="3154022" cy="1635267"/>
          </a:xfrm>
          <a:solidFill>
            <a:schemeClr val="accent1"/>
          </a:solidFill>
        </p:grpSpPr>
        <p:sp>
          <p:nvSpPr>
            <p:cNvPr id="26" name="Shape 1270"/>
            <p:cNvSpPr/>
            <p:nvPr/>
          </p:nvSpPr>
          <p:spPr>
            <a:xfrm rot="21600000">
              <a:off x="0" y="0"/>
              <a:ext cx="775809" cy="1150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7" h="20561" extrusionOk="0">
                  <a:moveTo>
                    <a:pt x="14114" y="20561"/>
                  </a:moveTo>
                  <a:cubicBezTo>
                    <a:pt x="4792" y="19243"/>
                    <a:pt x="-1403" y="13631"/>
                    <a:pt x="274" y="8032"/>
                  </a:cubicBezTo>
                  <a:cubicBezTo>
                    <a:pt x="1956" y="2433"/>
                    <a:pt x="10875" y="-1039"/>
                    <a:pt x="20197" y="279"/>
                  </a:cubicBezTo>
                  <a:cubicBezTo>
                    <a:pt x="20197" y="279"/>
                    <a:pt x="14114" y="20561"/>
                    <a:pt x="14114" y="20561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latin typeface="+mj-ea"/>
                <a:ea typeface="+mj-ea"/>
              </a:endParaRPr>
            </a:p>
          </p:txBody>
        </p:sp>
        <p:sp>
          <p:nvSpPr>
            <p:cNvPr id="27" name="Shape 1271"/>
            <p:cNvSpPr/>
            <p:nvPr/>
          </p:nvSpPr>
          <p:spPr>
            <a:xfrm>
              <a:off x="839287" y="60428"/>
              <a:ext cx="2314736" cy="1574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274" extrusionOk="0">
                  <a:moveTo>
                    <a:pt x="0" y="16030"/>
                  </a:moveTo>
                  <a:cubicBezTo>
                    <a:pt x="5" y="16003"/>
                    <a:pt x="2233" y="17535"/>
                    <a:pt x="5230" y="18906"/>
                  </a:cubicBezTo>
                  <a:cubicBezTo>
                    <a:pt x="8206" y="20294"/>
                    <a:pt x="11949" y="21521"/>
                    <a:pt x="14514" y="21231"/>
                  </a:cubicBezTo>
                  <a:cubicBezTo>
                    <a:pt x="18450" y="20817"/>
                    <a:pt x="20412" y="18334"/>
                    <a:pt x="20968" y="14141"/>
                  </a:cubicBezTo>
                  <a:cubicBezTo>
                    <a:pt x="20974" y="14091"/>
                    <a:pt x="20982" y="14038"/>
                    <a:pt x="20989" y="13985"/>
                  </a:cubicBezTo>
                  <a:cubicBezTo>
                    <a:pt x="21600" y="9813"/>
                    <a:pt x="20460" y="6384"/>
                    <a:pt x="16957" y="3703"/>
                  </a:cubicBezTo>
                  <a:cubicBezTo>
                    <a:pt x="14676" y="1937"/>
                    <a:pt x="10910" y="877"/>
                    <a:pt x="7805" y="412"/>
                  </a:cubicBezTo>
                  <a:cubicBezTo>
                    <a:pt x="4688" y="-79"/>
                    <a:pt x="2230" y="25"/>
                    <a:pt x="2233" y="0"/>
                  </a:cubicBezTo>
                  <a:cubicBezTo>
                    <a:pt x="1356" y="6292"/>
                    <a:pt x="745" y="10673"/>
                    <a:pt x="0" y="1603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latin typeface="+mj-ea"/>
                <a:ea typeface="+mj-ea"/>
              </a:endParaRPr>
            </a:p>
          </p:txBody>
        </p:sp>
      </p:grpSp>
      <p:grpSp>
        <p:nvGrpSpPr>
          <p:cNvPr id="28" name="Group 1277"/>
          <p:cNvGrpSpPr/>
          <p:nvPr/>
        </p:nvGrpSpPr>
        <p:grpSpPr>
          <a:xfrm rot="10800000" flipH="1">
            <a:off x="3896907" y="2765403"/>
            <a:ext cx="823653" cy="427634"/>
            <a:chOff x="0" y="0"/>
            <a:chExt cx="3154022" cy="1635267"/>
          </a:xfrm>
          <a:solidFill>
            <a:schemeClr val="accent1"/>
          </a:solidFill>
        </p:grpSpPr>
        <p:sp>
          <p:nvSpPr>
            <p:cNvPr id="29" name="Shape 1275"/>
            <p:cNvSpPr/>
            <p:nvPr/>
          </p:nvSpPr>
          <p:spPr>
            <a:xfrm rot="21600000">
              <a:off x="0" y="0"/>
              <a:ext cx="775809" cy="1150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7" h="20561" extrusionOk="0">
                  <a:moveTo>
                    <a:pt x="14114" y="20561"/>
                  </a:moveTo>
                  <a:cubicBezTo>
                    <a:pt x="4792" y="19243"/>
                    <a:pt x="-1403" y="13631"/>
                    <a:pt x="274" y="8032"/>
                  </a:cubicBezTo>
                  <a:cubicBezTo>
                    <a:pt x="1956" y="2433"/>
                    <a:pt x="10875" y="-1039"/>
                    <a:pt x="20197" y="279"/>
                  </a:cubicBezTo>
                  <a:cubicBezTo>
                    <a:pt x="20197" y="279"/>
                    <a:pt x="14114" y="20561"/>
                    <a:pt x="14114" y="20561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latin typeface="+mj-ea"/>
                <a:ea typeface="+mj-ea"/>
              </a:endParaRPr>
            </a:p>
          </p:txBody>
        </p:sp>
        <p:sp>
          <p:nvSpPr>
            <p:cNvPr id="30" name="Shape 1276"/>
            <p:cNvSpPr/>
            <p:nvPr/>
          </p:nvSpPr>
          <p:spPr>
            <a:xfrm>
              <a:off x="839287" y="60428"/>
              <a:ext cx="2314736" cy="1574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274" extrusionOk="0">
                  <a:moveTo>
                    <a:pt x="0" y="16030"/>
                  </a:moveTo>
                  <a:cubicBezTo>
                    <a:pt x="5" y="16003"/>
                    <a:pt x="2233" y="17535"/>
                    <a:pt x="5230" y="18906"/>
                  </a:cubicBezTo>
                  <a:cubicBezTo>
                    <a:pt x="8206" y="20294"/>
                    <a:pt x="11949" y="21521"/>
                    <a:pt x="14514" y="21231"/>
                  </a:cubicBezTo>
                  <a:cubicBezTo>
                    <a:pt x="18450" y="20817"/>
                    <a:pt x="20412" y="18334"/>
                    <a:pt x="20968" y="14141"/>
                  </a:cubicBezTo>
                  <a:cubicBezTo>
                    <a:pt x="20974" y="14091"/>
                    <a:pt x="20982" y="14038"/>
                    <a:pt x="20989" y="13985"/>
                  </a:cubicBezTo>
                  <a:cubicBezTo>
                    <a:pt x="21600" y="9813"/>
                    <a:pt x="20460" y="6384"/>
                    <a:pt x="16957" y="3703"/>
                  </a:cubicBezTo>
                  <a:cubicBezTo>
                    <a:pt x="14676" y="1937"/>
                    <a:pt x="10910" y="877"/>
                    <a:pt x="7805" y="412"/>
                  </a:cubicBezTo>
                  <a:cubicBezTo>
                    <a:pt x="4688" y="-79"/>
                    <a:pt x="2230" y="25"/>
                    <a:pt x="2233" y="0"/>
                  </a:cubicBezTo>
                  <a:cubicBezTo>
                    <a:pt x="1356" y="6292"/>
                    <a:pt x="745" y="10673"/>
                    <a:pt x="0" y="1603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latin typeface="+mj-ea"/>
                <a:ea typeface="+mj-ea"/>
              </a:endParaRPr>
            </a:p>
          </p:txBody>
        </p:sp>
      </p:grpSp>
      <p:grpSp>
        <p:nvGrpSpPr>
          <p:cNvPr id="31" name="Group 1282"/>
          <p:cNvGrpSpPr/>
          <p:nvPr/>
        </p:nvGrpSpPr>
        <p:grpSpPr>
          <a:xfrm>
            <a:off x="5497137" y="2290049"/>
            <a:ext cx="823653" cy="427634"/>
            <a:chOff x="0" y="0"/>
            <a:chExt cx="3154022" cy="1635267"/>
          </a:xfrm>
          <a:solidFill>
            <a:schemeClr val="accent1"/>
          </a:solidFill>
        </p:grpSpPr>
        <p:sp>
          <p:nvSpPr>
            <p:cNvPr id="32" name="Shape 1280"/>
            <p:cNvSpPr/>
            <p:nvPr/>
          </p:nvSpPr>
          <p:spPr>
            <a:xfrm rot="21600000">
              <a:off x="0" y="0"/>
              <a:ext cx="775809" cy="1150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7" h="20561" extrusionOk="0">
                  <a:moveTo>
                    <a:pt x="14114" y="20561"/>
                  </a:moveTo>
                  <a:cubicBezTo>
                    <a:pt x="4792" y="19243"/>
                    <a:pt x="-1403" y="13631"/>
                    <a:pt x="274" y="8032"/>
                  </a:cubicBezTo>
                  <a:cubicBezTo>
                    <a:pt x="1956" y="2433"/>
                    <a:pt x="10875" y="-1039"/>
                    <a:pt x="20197" y="279"/>
                  </a:cubicBezTo>
                  <a:cubicBezTo>
                    <a:pt x="20197" y="279"/>
                    <a:pt x="14114" y="20561"/>
                    <a:pt x="14114" y="20561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latin typeface="+mj-ea"/>
                <a:ea typeface="+mj-ea"/>
              </a:endParaRPr>
            </a:p>
          </p:txBody>
        </p:sp>
        <p:sp>
          <p:nvSpPr>
            <p:cNvPr id="33" name="Shape 1281"/>
            <p:cNvSpPr/>
            <p:nvPr/>
          </p:nvSpPr>
          <p:spPr>
            <a:xfrm>
              <a:off x="839287" y="60428"/>
              <a:ext cx="2314736" cy="1574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274" extrusionOk="0">
                  <a:moveTo>
                    <a:pt x="0" y="16030"/>
                  </a:moveTo>
                  <a:cubicBezTo>
                    <a:pt x="5" y="16003"/>
                    <a:pt x="2233" y="17535"/>
                    <a:pt x="5230" y="18906"/>
                  </a:cubicBezTo>
                  <a:cubicBezTo>
                    <a:pt x="8206" y="20294"/>
                    <a:pt x="11949" y="21521"/>
                    <a:pt x="14514" y="21231"/>
                  </a:cubicBezTo>
                  <a:cubicBezTo>
                    <a:pt x="18450" y="20817"/>
                    <a:pt x="20412" y="18334"/>
                    <a:pt x="20968" y="14141"/>
                  </a:cubicBezTo>
                  <a:cubicBezTo>
                    <a:pt x="20974" y="14091"/>
                    <a:pt x="20982" y="14038"/>
                    <a:pt x="20989" y="13985"/>
                  </a:cubicBezTo>
                  <a:cubicBezTo>
                    <a:pt x="21600" y="9813"/>
                    <a:pt x="20460" y="6384"/>
                    <a:pt x="16957" y="3703"/>
                  </a:cubicBezTo>
                  <a:cubicBezTo>
                    <a:pt x="14676" y="1937"/>
                    <a:pt x="10910" y="877"/>
                    <a:pt x="7805" y="412"/>
                  </a:cubicBezTo>
                  <a:cubicBezTo>
                    <a:pt x="4688" y="-79"/>
                    <a:pt x="2230" y="25"/>
                    <a:pt x="2233" y="0"/>
                  </a:cubicBezTo>
                  <a:cubicBezTo>
                    <a:pt x="1356" y="6292"/>
                    <a:pt x="745" y="10673"/>
                    <a:pt x="0" y="1603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latin typeface="+mj-ea"/>
                <a:ea typeface="+mj-ea"/>
              </a:endParaRPr>
            </a:p>
          </p:txBody>
        </p:sp>
      </p:grpSp>
      <p:sp>
        <p:nvSpPr>
          <p:cNvPr id="34" name="Shape 1285"/>
          <p:cNvSpPr/>
          <p:nvPr/>
        </p:nvSpPr>
        <p:spPr>
          <a:xfrm>
            <a:off x="866242" y="3159089"/>
            <a:ext cx="813020" cy="2294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9089" tIns="29089" rIns="29089" bIns="29089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>
              <a:latin typeface="+mj-ea"/>
              <a:ea typeface="+mj-ea"/>
            </a:endParaRPr>
          </a:p>
        </p:txBody>
      </p:sp>
      <p:sp>
        <p:nvSpPr>
          <p:cNvPr id="35" name="Shape 1289"/>
          <p:cNvSpPr/>
          <p:nvPr/>
        </p:nvSpPr>
        <p:spPr>
          <a:xfrm>
            <a:off x="1695934" y="2222016"/>
            <a:ext cx="813020" cy="2294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9089" tIns="29089" rIns="29089" bIns="29089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>
              <a:latin typeface="+mj-ea"/>
              <a:ea typeface="+mj-ea"/>
            </a:endParaRPr>
          </a:p>
        </p:txBody>
      </p:sp>
      <p:sp>
        <p:nvSpPr>
          <p:cNvPr id="36" name="Shape 1293"/>
          <p:cNvSpPr/>
          <p:nvPr/>
        </p:nvSpPr>
        <p:spPr>
          <a:xfrm>
            <a:off x="2532211" y="3159089"/>
            <a:ext cx="813020" cy="2294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9089" tIns="29089" rIns="29089" bIns="29089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>
              <a:latin typeface="+mj-ea"/>
              <a:ea typeface="+mj-ea"/>
            </a:endParaRPr>
          </a:p>
        </p:txBody>
      </p:sp>
      <p:sp>
        <p:nvSpPr>
          <p:cNvPr id="37" name="Shape 1297"/>
          <p:cNvSpPr/>
          <p:nvPr/>
        </p:nvSpPr>
        <p:spPr>
          <a:xfrm>
            <a:off x="3361903" y="2222016"/>
            <a:ext cx="813020" cy="2294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9089" tIns="29089" rIns="29089" bIns="29089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>
              <a:latin typeface="+mj-ea"/>
              <a:ea typeface="+mj-ea"/>
            </a:endParaRPr>
          </a:p>
        </p:txBody>
      </p:sp>
      <p:sp>
        <p:nvSpPr>
          <p:cNvPr id="38" name="Shape 1301"/>
          <p:cNvSpPr/>
          <p:nvPr/>
        </p:nvSpPr>
        <p:spPr>
          <a:xfrm>
            <a:off x="4198178" y="3159089"/>
            <a:ext cx="813020" cy="2294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9089" tIns="29089" rIns="29089" bIns="29089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>
              <a:latin typeface="+mj-ea"/>
              <a:ea typeface="+mj-ea"/>
            </a:endParaRPr>
          </a:p>
        </p:txBody>
      </p:sp>
      <p:sp>
        <p:nvSpPr>
          <p:cNvPr id="39" name="Shape 1305"/>
          <p:cNvSpPr/>
          <p:nvPr/>
        </p:nvSpPr>
        <p:spPr>
          <a:xfrm>
            <a:off x="5027869" y="2222008"/>
            <a:ext cx="813021" cy="22945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29089" tIns="29089" rIns="29089" bIns="29089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>
              <a:latin typeface="+mj-ea"/>
              <a:ea typeface="+mj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1480" y="1714494"/>
            <a:ext cx="1571636" cy="214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педагогические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4356" y="1428742"/>
            <a:ext cx="135824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1200" b="1" dirty="0" smtClean="0">
                <a:solidFill>
                  <a:schemeClr val="accent1"/>
                </a:solidFill>
                <a:latin typeface="+mj-ea"/>
                <a:ea typeface="+mj-ea"/>
              </a:rPr>
              <a:t>1 группа</a:t>
            </a:r>
            <a:endParaRPr lang="en-GB" sz="12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6" name="Rectangle 144"/>
          <p:cNvSpPr/>
          <p:nvPr/>
        </p:nvSpPr>
        <p:spPr>
          <a:xfrm rot="20816511">
            <a:off x="4139170" y="2892946"/>
            <a:ext cx="500777" cy="156746"/>
          </a:xfrm>
          <a:prstGeom prst="rect">
            <a:avLst/>
          </a:prstGeom>
        </p:spPr>
        <p:txBody>
          <a:bodyPr wrap="square" lIns="52360" tIns="26180" rIns="52360" bIns="26180">
            <a:spAutoFit/>
          </a:bodyPr>
          <a:lstStyle/>
          <a:p>
            <a:pPr algn="ctr"/>
            <a:r>
              <a:rPr lang="ru-RU" sz="675" b="1" dirty="0" smtClean="0">
                <a:solidFill>
                  <a:schemeClr val="bg1"/>
                </a:solidFill>
                <a:latin typeface="+mj-ea"/>
                <a:ea typeface="+mj-ea"/>
              </a:rPr>
              <a:t>условия</a:t>
            </a:r>
            <a:endParaRPr lang="en-US" sz="675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7" name="Rectangle 145"/>
          <p:cNvSpPr/>
          <p:nvPr/>
        </p:nvSpPr>
        <p:spPr>
          <a:xfrm rot="847487">
            <a:off x="5752847" y="2418495"/>
            <a:ext cx="500777" cy="156746"/>
          </a:xfrm>
          <a:prstGeom prst="rect">
            <a:avLst/>
          </a:prstGeom>
        </p:spPr>
        <p:txBody>
          <a:bodyPr wrap="square" lIns="52360" tIns="26180" rIns="52360" bIns="26180">
            <a:spAutoFit/>
          </a:bodyPr>
          <a:lstStyle/>
          <a:p>
            <a:pPr algn="ctr"/>
            <a:r>
              <a:rPr lang="ru-RU" sz="675" b="1" dirty="0" smtClean="0">
                <a:solidFill>
                  <a:schemeClr val="bg1"/>
                </a:solidFill>
                <a:latin typeface="+mj-ea"/>
                <a:ea typeface="+mj-ea"/>
              </a:rPr>
              <a:t>условия</a:t>
            </a:r>
            <a:endParaRPr lang="en-US" sz="675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57232" y="3929072"/>
            <a:ext cx="135824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внутренние ресурсы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28934" y="1428742"/>
            <a:ext cx="135824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+mj-ea"/>
                <a:ea typeface="+mj-ea"/>
              </a:rPr>
              <a:t> 2 группа</a:t>
            </a:r>
            <a:endParaRPr lang="en-GB" sz="12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14884" y="3929072"/>
            <a:ext cx="85725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запросы</a:t>
            </a:r>
            <a:r>
              <a:rPr lang="ru-RU" altLang="zh-CN" sz="7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 </a:t>
            </a:r>
            <a:endParaRPr lang="zh-CN" altLang="en-US" sz="75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31466" y="-1905614"/>
            <a:ext cx="7040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/>
              <a:t>延迟符</a:t>
            </a:r>
          </a:p>
        </p:txBody>
      </p:sp>
      <p:sp>
        <p:nvSpPr>
          <p:cNvPr id="58" name="Rectangle 4"/>
          <p:cNvSpPr txBox="1">
            <a:spLocks noChangeArrowheads="1"/>
          </p:cNvSpPr>
          <p:nvPr/>
        </p:nvSpPr>
        <p:spPr bwMode="auto">
          <a:xfrm>
            <a:off x="-4274" y="5280417"/>
            <a:ext cx="6862274" cy="20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56" tIns="19278" rIns="38556" bIns="1927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15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Rectangle 144"/>
          <p:cNvSpPr/>
          <p:nvPr/>
        </p:nvSpPr>
        <p:spPr>
          <a:xfrm rot="20816511">
            <a:off x="2555120" y="2865955"/>
            <a:ext cx="500777" cy="156746"/>
          </a:xfrm>
          <a:prstGeom prst="rect">
            <a:avLst/>
          </a:prstGeom>
        </p:spPr>
        <p:txBody>
          <a:bodyPr wrap="square" lIns="52360" tIns="26180" rIns="52360" bIns="26180">
            <a:spAutoFit/>
          </a:bodyPr>
          <a:lstStyle/>
          <a:p>
            <a:pPr algn="ctr"/>
            <a:r>
              <a:rPr lang="ru-RU" sz="675" b="1" dirty="0" smtClean="0">
                <a:solidFill>
                  <a:schemeClr val="bg1"/>
                </a:solidFill>
                <a:latin typeface="+mj-ea"/>
                <a:ea typeface="+mj-ea"/>
              </a:rPr>
              <a:t>условия</a:t>
            </a:r>
            <a:endParaRPr lang="en-US" sz="675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1" name="Rectangle 144"/>
          <p:cNvSpPr/>
          <p:nvPr/>
        </p:nvSpPr>
        <p:spPr>
          <a:xfrm rot="20816511">
            <a:off x="625299" y="2813508"/>
            <a:ext cx="500777" cy="156746"/>
          </a:xfrm>
          <a:prstGeom prst="rect">
            <a:avLst/>
          </a:prstGeom>
        </p:spPr>
        <p:txBody>
          <a:bodyPr wrap="square" lIns="52360" tIns="26180" rIns="52360" bIns="26180">
            <a:spAutoFit/>
          </a:bodyPr>
          <a:lstStyle/>
          <a:p>
            <a:pPr algn="ctr"/>
            <a:r>
              <a:rPr lang="ru-RU" sz="675" b="1" dirty="0" smtClean="0">
                <a:solidFill>
                  <a:schemeClr val="bg1"/>
                </a:solidFill>
                <a:latin typeface="+mj-ea"/>
                <a:ea typeface="+mj-ea"/>
              </a:rPr>
              <a:t>условия</a:t>
            </a:r>
            <a:endParaRPr lang="en-US" sz="675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2" name="Rectangle 145"/>
          <p:cNvSpPr/>
          <p:nvPr/>
        </p:nvSpPr>
        <p:spPr>
          <a:xfrm rot="847487">
            <a:off x="3268176" y="2387932"/>
            <a:ext cx="500777" cy="156746"/>
          </a:xfrm>
          <a:prstGeom prst="rect">
            <a:avLst/>
          </a:prstGeom>
        </p:spPr>
        <p:txBody>
          <a:bodyPr wrap="square" lIns="52360" tIns="26180" rIns="52360" bIns="26180">
            <a:spAutoFit/>
          </a:bodyPr>
          <a:lstStyle/>
          <a:p>
            <a:pPr algn="ctr"/>
            <a:r>
              <a:rPr lang="ru-RU" sz="675" b="1" dirty="0" smtClean="0">
                <a:solidFill>
                  <a:schemeClr val="bg1"/>
                </a:solidFill>
                <a:latin typeface="+mj-ea"/>
                <a:ea typeface="+mj-ea"/>
              </a:rPr>
              <a:t>условия</a:t>
            </a:r>
            <a:endParaRPr lang="en-US" sz="675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3" name="Rectangle 145"/>
          <p:cNvSpPr/>
          <p:nvPr/>
        </p:nvSpPr>
        <p:spPr>
          <a:xfrm rot="847487">
            <a:off x="1673936" y="2387379"/>
            <a:ext cx="500777" cy="156746"/>
          </a:xfrm>
          <a:prstGeom prst="rect">
            <a:avLst/>
          </a:prstGeom>
        </p:spPr>
        <p:txBody>
          <a:bodyPr wrap="square" lIns="52360" tIns="26180" rIns="52360" bIns="26180">
            <a:spAutoFit/>
          </a:bodyPr>
          <a:lstStyle/>
          <a:p>
            <a:pPr algn="ctr"/>
            <a:r>
              <a:rPr lang="ru-RU" sz="675" b="1" dirty="0" smtClean="0">
                <a:solidFill>
                  <a:schemeClr val="bg1"/>
                </a:solidFill>
                <a:latin typeface="+mj-ea"/>
                <a:ea typeface="+mj-ea"/>
              </a:rPr>
              <a:t>условия</a:t>
            </a:r>
            <a:endParaRPr lang="en-US" sz="675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786058" y="1714494"/>
            <a:ext cx="1571636" cy="214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ресурсные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43512" y="1428742"/>
            <a:ext cx="135824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+mj-ea"/>
                <a:ea typeface="+mj-ea"/>
              </a:rPr>
              <a:t> 3 группа</a:t>
            </a:r>
            <a:endParaRPr lang="en-GB" sz="12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047677" y="1725044"/>
            <a:ext cx="1669336" cy="2200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организационные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000372" y="3929072"/>
            <a:ext cx="135824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внешние ресурсы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715016" y="3357568"/>
            <a:ext cx="10715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государства</a:t>
            </a:r>
            <a:r>
              <a:rPr lang="ru-RU" altLang="zh-CN" sz="7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 </a:t>
            </a:r>
            <a:endParaRPr lang="zh-CN" altLang="en-US" sz="75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15016" y="3714758"/>
            <a:ext cx="10715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ребенка</a:t>
            </a:r>
            <a:r>
              <a:rPr lang="ru-RU" altLang="zh-CN" sz="7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 </a:t>
            </a:r>
            <a:endParaRPr lang="zh-CN" altLang="en-US" sz="75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15016" y="4000510"/>
            <a:ext cx="10715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родителя</a:t>
            </a:r>
            <a:r>
              <a:rPr lang="ru-RU" altLang="zh-CN" sz="7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 </a:t>
            </a:r>
            <a:endParaRPr lang="zh-CN" altLang="en-US" sz="75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15016" y="4357700"/>
            <a:ext cx="10715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педагога</a:t>
            </a:r>
            <a:r>
              <a:rPr lang="ru-RU" altLang="zh-CN" sz="7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 </a:t>
            </a:r>
            <a:endParaRPr lang="zh-CN" altLang="en-US" sz="75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</p:txBody>
      </p:sp>
      <p:cxnSp>
        <p:nvCxnSpPr>
          <p:cNvPr id="73" name="Прямая соединительная линия 72"/>
          <p:cNvCxnSpPr>
            <a:stCxn id="54" idx="3"/>
            <a:endCxn id="68" idx="1"/>
          </p:cNvCxnSpPr>
          <p:nvPr/>
        </p:nvCxnSpPr>
        <p:spPr>
          <a:xfrm flipV="1">
            <a:off x="5572140" y="3465290"/>
            <a:ext cx="142876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stCxn id="54" idx="3"/>
            <a:endCxn id="69" idx="1"/>
          </p:cNvCxnSpPr>
          <p:nvPr/>
        </p:nvCxnSpPr>
        <p:spPr>
          <a:xfrm flipV="1">
            <a:off x="5572140" y="3822480"/>
            <a:ext cx="142876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54" idx="3"/>
            <a:endCxn id="70" idx="1"/>
          </p:cNvCxnSpPr>
          <p:nvPr/>
        </p:nvCxnSpPr>
        <p:spPr>
          <a:xfrm>
            <a:off x="5572140" y="4036794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54" idx="3"/>
            <a:endCxn id="71" idx="1"/>
          </p:cNvCxnSpPr>
          <p:nvPr/>
        </p:nvCxnSpPr>
        <p:spPr>
          <a:xfrm>
            <a:off x="5572140" y="4036794"/>
            <a:ext cx="142876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309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940038" y="1101656"/>
            <a:ext cx="2775833" cy="2775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76758" y="1038376"/>
            <a:ext cx="2902392" cy="2902391"/>
          </a:xfrm>
          <a:prstGeom prst="ellipse">
            <a:avLst/>
          </a:prstGeom>
          <a:noFill/>
          <a:ln w="117475">
            <a:solidFill>
              <a:schemeClr val="accent1">
                <a:lumMod val="40000"/>
                <a:lumOff val="6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 rot="961210">
            <a:off x="947122" y="2887952"/>
            <a:ext cx="635403" cy="327950"/>
          </a:xfrm>
          <a:custGeom>
            <a:avLst/>
            <a:gdLst>
              <a:gd name="connsiteX0" fmla="*/ 0 w 1667435"/>
              <a:gd name="connsiteY0" fmla="*/ 0 h 860611"/>
              <a:gd name="connsiteX1" fmla="*/ 1667435 w 1667435"/>
              <a:gd name="connsiteY1" fmla="*/ 0 h 860611"/>
              <a:gd name="connsiteX2" fmla="*/ 739588 w 1667435"/>
              <a:gd name="connsiteY2" fmla="*/ 860611 h 860611"/>
              <a:gd name="connsiteX3" fmla="*/ 0 w 1667435"/>
              <a:gd name="connsiteY3" fmla="*/ 0 h 86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7435" h="860611">
                <a:moveTo>
                  <a:pt x="0" y="0"/>
                </a:moveTo>
                <a:lnTo>
                  <a:pt x="1667435" y="0"/>
                </a:lnTo>
                <a:lnTo>
                  <a:pt x="739588" y="8606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任意多边形 7"/>
          <p:cNvSpPr/>
          <p:nvPr/>
        </p:nvSpPr>
        <p:spPr>
          <a:xfrm rot="12672593">
            <a:off x="1458464" y="3315074"/>
            <a:ext cx="635403" cy="327950"/>
          </a:xfrm>
          <a:custGeom>
            <a:avLst/>
            <a:gdLst>
              <a:gd name="connsiteX0" fmla="*/ 0 w 1667435"/>
              <a:gd name="connsiteY0" fmla="*/ 0 h 860611"/>
              <a:gd name="connsiteX1" fmla="*/ 1667435 w 1667435"/>
              <a:gd name="connsiteY1" fmla="*/ 0 h 860611"/>
              <a:gd name="connsiteX2" fmla="*/ 739588 w 1667435"/>
              <a:gd name="connsiteY2" fmla="*/ 860611 h 860611"/>
              <a:gd name="connsiteX3" fmla="*/ 0 w 1667435"/>
              <a:gd name="connsiteY3" fmla="*/ 0 h 86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7435" h="860611">
                <a:moveTo>
                  <a:pt x="0" y="0"/>
                </a:moveTo>
                <a:lnTo>
                  <a:pt x="1667435" y="0"/>
                </a:lnTo>
                <a:lnTo>
                  <a:pt x="739588" y="8606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任意多边形 8"/>
          <p:cNvSpPr/>
          <p:nvPr/>
        </p:nvSpPr>
        <p:spPr>
          <a:xfrm>
            <a:off x="803200" y="3453436"/>
            <a:ext cx="421105" cy="445169"/>
          </a:xfrm>
          <a:custGeom>
            <a:avLst/>
            <a:gdLst>
              <a:gd name="connsiteX0" fmla="*/ 0 w 561473"/>
              <a:gd name="connsiteY0" fmla="*/ 0 h 593558"/>
              <a:gd name="connsiteX1" fmla="*/ 561473 w 561473"/>
              <a:gd name="connsiteY1" fmla="*/ 272716 h 593558"/>
              <a:gd name="connsiteX2" fmla="*/ 32084 w 561473"/>
              <a:gd name="connsiteY2" fmla="*/ 593558 h 593558"/>
              <a:gd name="connsiteX3" fmla="*/ 0 w 561473"/>
              <a:gd name="connsiteY3" fmla="*/ 0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3" h="593558">
                <a:moveTo>
                  <a:pt x="0" y="0"/>
                </a:moveTo>
                <a:lnTo>
                  <a:pt x="561473" y="272716"/>
                </a:lnTo>
                <a:lnTo>
                  <a:pt x="32084" y="5935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任意多边形 9"/>
          <p:cNvSpPr/>
          <p:nvPr/>
        </p:nvSpPr>
        <p:spPr>
          <a:xfrm>
            <a:off x="358031" y="3020300"/>
            <a:ext cx="252663" cy="228600"/>
          </a:xfrm>
          <a:custGeom>
            <a:avLst/>
            <a:gdLst>
              <a:gd name="connsiteX0" fmla="*/ 0 w 336884"/>
              <a:gd name="connsiteY0" fmla="*/ 0 h 304800"/>
              <a:gd name="connsiteX1" fmla="*/ 80210 w 336884"/>
              <a:gd name="connsiteY1" fmla="*/ 304800 h 304800"/>
              <a:gd name="connsiteX2" fmla="*/ 336884 w 336884"/>
              <a:gd name="connsiteY2" fmla="*/ 192505 h 304800"/>
              <a:gd name="connsiteX3" fmla="*/ 0 w 336884"/>
              <a:gd name="connsiteY3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884" h="304800">
                <a:moveTo>
                  <a:pt x="0" y="0"/>
                </a:moveTo>
                <a:lnTo>
                  <a:pt x="80210" y="304800"/>
                </a:lnTo>
                <a:lnTo>
                  <a:pt x="336884" y="1925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任意多边形 10"/>
          <p:cNvSpPr/>
          <p:nvPr/>
        </p:nvSpPr>
        <p:spPr>
          <a:xfrm>
            <a:off x="1116021" y="3862511"/>
            <a:ext cx="360947" cy="300790"/>
          </a:xfrm>
          <a:custGeom>
            <a:avLst/>
            <a:gdLst>
              <a:gd name="connsiteX0" fmla="*/ 176463 w 481263"/>
              <a:gd name="connsiteY0" fmla="*/ 96253 h 401053"/>
              <a:gd name="connsiteX1" fmla="*/ 0 w 481263"/>
              <a:gd name="connsiteY1" fmla="*/ 401053 h 401053"/>
              <a:gd name="connsiteX2" fmla="*/ 481263 w 481263"/>
              <a:gd name="connsiteY2" fmla="*/ 0 h 401053"/>
              <a:gd name="connsiteX3" fmla="*/ 176463 w 481263"/>
              <a:gd name="connsiteY3" fmla="*/ 96253 h 4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263" h="401053">
                <a:moveTo>
                  <a:pt x="176463" y="96253"/>
                </a:moveTo>
                <a:lnTo>
                  <a:pt x="0" y="401053"/>
                </a:lnTo>
                <a:lnTo>
                  <a:pt x="481263" y="0"/>
                </a:lnTo>
                <a:lnTo>
                  <a:pt x="176463" y="9625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任意多边形 11"/>
          <p:cNvSpPr/>
          <p:nvPr/>
        </p:nvSpPr>
        <p:spPr>
          <a:xfrm rot="4178014">
            <a:off x="1687094" y="1105693"/>
            <a:ext cx="300789" cy="360947"/>
          </a:xfrm>
          <a:custGeom>
            <a:avLst/>
            <a:gdLst>
              <a:gd name="connsiteX0" fmla="*/ 0 w 401052"/>
              <a:gd name="connsiteY0" fmla="*/ 0 h 481263"/>
              <a:gd name="connsiteX1" fmla="*/ 401052 w 401052"/>
              <a:gd name="connsiteY1" fmla="*/ 96253 h 481263"/>
              <a:gd name="connsiteX2" fmla="*/ 16042 w 401052"/>
              <a:gd name="connsiteY2" fmla="*/ 481263 h 481263"/>
              <a:gd name="connsiteX3" fmla="*/ 0 w 401052"/>
              <a:gd name="connsiteY3" fmla="*/ 0 h 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052" h="481263">
                <a:moveTo>
                  <a:pt x="0" y="0"/>
                </a:moveTo>
                <a:lnTo>
                  <a:pt x="401052" y="96253"/>
                </a:lnTo>
                <a:lnTo>
                  <a:pt x="16042" y="4812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任意多边形 12"/>
          <p:cNvSpPr/>
          <p:nvPr/>
        </p:nvSpPr>
        <p:spPr>
          <a:xfrm>
            <a:off x="5172309" y="1250072"/>
            <a:ext cx="649705" cy="433137"/>
          </a:xfrm>
          <a:custGeom>
            <a:avLst/>
            <a:gdLst>
              <a:gd name="connsiteX0" fmla="*/ 0 w 866273"/>
              <a:gd name="connsiteY0" fmla="*/ 64168 h 577516"/>
              <a:gd name="connsiteX1" fmla="*/ 866273 w 866273"/>
              <a:gd name="connsiteY1" fmla="*/ 0 h 577516"/>
              <a:gd name="connsiteX2" fmla="*/ 401052 w 866273"/>
              <a:gd name="connsiteY2" fmla="*/ 577516 h 577516"/>
              <a:gd name="connsiteX3" fmla="*/ 0 w 866273"/>
              <a:gd name="connsiteY3" fmla="*/ 64168 h 5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273" h="577516">
                <a:moveTo>
                  <a:pt x="0" y="64168"/>
                </a:moveTo>
                <a:lnTo>
                  <a:pt x="866273" y="0"/>
                </a:lnTo>
                <a:lnTo>
                  <a:pt x="401052" y="577516"/>
                </a:lnTo>
                <a:lnTo>
                  <a:pt x="0" y="641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任意多边形 13"/>
          <p:cNvSpPr/>
          <p:nvPr/>
        </p:nvSpPr>
        <p:spPr>
          <a:xfrm>
            <a:off x="5232467" y="1947904"/>
            <a:ext cx="276727" cy="264695"/>
          </a:xfrm>
          <a:custGeom>
            <a:avLst/>
            <a:gdLst>
              <a:gd name="connsiteX0" fmla="*/ 0 w 368969"/>
              <a:gd name="connsiteY0" fmla="*/ 0 h 352927"/>
              <a:gd name="connsiteX1" fmla="*/ 368969 w 368969"/>
              <a:gd name="connsiteY1" fmla="*/ 48127 h 352927"/>
              <a:gd name="connsiteX2" fmla="*/ 112295 w 368969"/>
              <a:gd name="connsiteY2" fmla="*/ 352927 h 352927"/>
              <a:gd name="connsiteX3" fmla="*/ 0 w 368969"/>
              <a:gd name="connsiteY3" fmla="*/ 0 h 35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969" h="352927">
                <a:moveTo>
                  <a:pt x="0" y="0"/>
                </a:moveTo>
                <a:lnTo>
                  <a:pt x="368969" y="48127"/>
                </a:lnTo>
                <a:lnTo>
                  <a:pt x="112295" y="3529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任意多边形 14"/>
          <p:cNvSpPr/>
          <p:nvPr/>
        </p:nvSpPr>
        <p:spPr>
          <a:xfrm>
            <a:off x="4919645" y="2356979"/>
            <a:ext cx="565484" cy="433136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任意多边形 15"/>
          <p:cNvSpPr/>
          <p:nvPr/>
        </p:nvSpPr>
        <p:spPr>
          <a:xfrm>
            <a:off x="5485129" y="2609639"/>
            <a:ext cx="818147" cy="421106"/>
          </a:xfrm>
          <a:custGeom>
            <a:avLst/>
            <a:gdLst>
              <a:gd name="connsiteX0" fmla="*/ 433136 w 1090863"/>
              <a:gd name="connsiteY0" fmla="*/ 0 h 561474"/>
              <a:gd name="connsiteX1" fmla="*/ 0 w 1090863"/>
              <a:gd name="connsiteY1" fmla="*/ 561474 h 561474"/>
              <a:gd name="connsiteX2" fmla="*/ 1090863 w 1090863"/>
              <a:gd name="connsiteY2" fmla="*/ 256674 h 561474"/>
              <a:gd name="connsiteX3" fmla="*/ 481263 w 1090863"/>
              <a:gd name="connsiteY3" fmla="*/ 16042 h 561474"/>
              <a:gd name="connsiteX4" fmla="*/ 433136 w 1090863"/>
              <a:gd name="connsiteY4" fmla="*/ 0 h 56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863" h="561474">
                <a:moveTo>
                  <a:pt x="433136" y="0"/>
                </a:moveTo>
                <a:lnTo>
                  <a:pt x="0" y="561474"/>
                </a:lnTo>
                <a:lnTo>
                  <a:pt x="1090863" y="256674"/>
                </a:lnTo>
                <a:lnTo>
                  <a:pt x="481263" y="16042"/>
                </a:lnTo>
                <a:lnTo>
                  <a:pt x="43313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任意多边形 16"/>
          <p:cNvSpPr/>
          <p:nvPr/>
        </p:nvSpPr>
        <p:spPr>
          <a:xfrm>
            <a:off x="4666982" y="3620293"/>
            <a:ext cx="517358" cy="625643"/>
          </a:xfrm>
          <a:custGeom>
            <a:avLst/>
            <a:gdLst>
              <a:gd name="connsiteX0" fmla="*/ 0 w 689811"/>
              <a:gd name="connsiteY0" fmla="*/ 304800 h 834190"/>
              <a:gd name="connsiteX1" fmla="*/ 545432 w 689811"/>
              <a:gd name="connsiteY1" fmla="*/ 0 h 834190"/>
              <a:gd name="connsiteX2" fmla="*/ 689811 w 689811"/>
              <a:gd name="connsiteY2" fmla="*/ 834190 h 834190"/>
              <a:gd name="connsiteX3" fmla="*/ 0 w 689811"/>
              <a:gd name="connsiteY3" fmla="*/ 304800 h 83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811" h="834190">
                <a:moveTo>
                  <a:pt x="0" y="304800"/>
                </a:moveTo>
                <a:lnTo>
                  <a:pt x="545432" y="0"/>
                </a:lnTo>
                <a:lnTo>
                  <a:pt x="689811" y="83419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矩形 17"/>
          <p:cNvSpPr/>
          <p:nvPr/>
        </p:nvSpPr>
        <p:spPr>
          <a:xfrm>
            <a:off x="1928802" y="1643056"/>
            <a:ext cx="2740614" cy="1390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</a:pPr>
            <a:r>
              <a:rPr lang="ru-RU" sz="2400" i="1" dirty="0" smtClean="0">
                <a:solidFill>
                  <a:schemeClr val="bg1"/>
                </a:solidFill>
              </a:rPr>
              <a:t>Первая группа условий</a:t>
            </a:r>
            <a:r>
              <a:rPr lang="ru-RU" sz="2400" dirty="0" smtClean="0">
                <a:solidFill>
                  <a:schemeClr val="bg1"/>
                </a:solidFill>
              </a:rPr>
              <a:t> – </a:t>
            </a:r>
            <a:r>
              <a:rPr lang="ru-RU" sz="2400" b="1" i="1" u="sng" dirty="0" smtClean="0">
                <a:solidFill>
                  <a:schemeClr val="bg1"/>
                </a:solidFill>
              </a:rPr>
              <a:t>педагогические</a:t>
            </a:r>
            <a:endParaRPr lang="zh-CN" altLang="en-US" sz="2100" b="1" u="sng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2456892" y="627534"/>
            <a:ext cx="999158" cy="83910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3104964" y="3248900"/>
            <a:ext cx="1350150" cy="126021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4"/>
          <p:cNvSpPr txBox="1">
            <a:spLocks noChangeArrowheads="1"/>
          </p:cNvSpPr>
          <p:nvPr/>
        </p:nvSpPr>
        <p:spPr bwMode="auto">
          <a:xfrm>
            <a:off x="-4274" y="5280417"/>
            <a:ext cx="6862274" cy="20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56" tIns="19278" rIns="38556" bIns="1927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15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782401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66936" y="195487"/>
            <a:ext cx="3914192" cy="395637"/>
          </a:xfrm>
        </p:spPr>
        <p:txBody>
          <a:bodyPr>
            <a:noAutofit/>
          </a:bodyPr>
          <a:lstStyle/>
          <a:p>
            <a:r>
              <a:rPr lang="ru-RU" altLang="zh-CN" sz="1800" b="1" dirty="0" smtClean="0"/>
              <a:t>Педагогические условия</a:t>
            </a:r>
            <a:endParaRPr lang="zh-CN" altLang="en-US" sz="1800" b="1" dirty="0"/>
          </a:p>
        </p:txBody>
      </p:sp>
      <p:sp>
        <p:nvSpPr>
          <p:cNvPr id="7" name="矩形 160"/>
          <p:cNvSpPr>
            <a:spLocks noChangeArrowheads="1"/>
          </p:cNvSpPr>
          <p:nvPr/>
        </p:nvSpPr>
        <p:spPr bwMode="auto">
          <a:xfrm flipH="1">
            <a:off x="-567444" y="1000114"/>
            <a:ext cx="8370930" cy="3714776"/>
          </a:xfrm>
          <a:custGeom>
            <a:avLst/>
            <a:gdLst>
              <a:gd name="connsiteX0" fmla="*/ 0 w 7260238"/>
              <a:gd name="connsiteY0" fmla="*/ 0 h 3090960"/>
              <a:gd name="connsiteX1" fmla="*/ 7260238 w 7260238"/>
              <a:gd name="connsiteY1" fmla="*/ 0 h 3090960"/>
              <a:gd name="connsiteX2" fmla="*/ 7260238 w 7260238"/>
              <a:gd name="connsiteY2" fmla="*/ 3090960 h 3090960"/>
              <a:gd name="connsiteX3" fmla="*/ 0 w 7260238"/>
              <a:gd name="connsiteY3" fmla="*/ 3090960 h 3090960"/>
              <a:gd name="connsiteX4" fmla="*/ 0 w 7260238"/>
              <a:gd name="connsiteY4" fmla="*/ 0 h 3090960"/>
              <a:gd name="connsiteX0" fmla="*/ 0 w 7260238"/>
              <a:gd name="connsiteY0" fmla="*/ 0 h 3090960"/>
              <a:gd name="connsiteX1" fmla="*/ 7260238 w 7260238"/>
              <a:gd name="connsiteY1" fmla="*/ 0 h 3090960"/>
              <a:gd name="connsiteX2" fmla="*/ 7260238 w 7260238"/>
              <a:gd name="connsiteY2" fmla="*/ 3090960 h 3090960"/>
              <a:gd name="connsiteX3" fmla="*/ 666205 w 7260238"/>
              <a:gd name="connsiteY3" fmla="*/ 3090960 h 3090960"/>
              <a:gd name="connsiteX4" fmla="*/ 0 w 7260238"/>
              <a:gd name="connsiteY4" fmla="*/ 0 h 309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0238" h="3090960">
                <a:moveTo>
                  <a:pt x="0" y="0"/>
                </a:moveTo>
                <a:lnTo>
                  <a:pt x="7260238" y="0"/>
                </a:lnTo>
                <a:lnTo>
                  <a:pt x="7260238" y="3090960"/>
                </a:lnTo>
                <a:lnTo>
                  <a:pt x="666205" y="30909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4000"/>
            </a:schemeClr>
          </a:solidFill>
          <a:ln w="12700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CN" altLang="en-US" sz="1350" b="1" dirty="0">
              <a:solidFill>
                <a:srgbClr val="FFC000"/>
              </a:solidFill>
              <a:latin typeface="+mn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21088" y="928676"/>
            <a:ext cx="263691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358" y="1636679"/>
            <a:ext cx="587327" cy="50700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 flipH="1">
            <a:off x="0" y="1071552"/>
            <a:ext cx="45811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400" dirty="0" smtClean="0"/>
              <a:t>наличие опыта </a:t>
            </a:r>
            <a:r>
              <a:rPr lang="ru-RU" sz="1400" b="1" i="1" dirty="0" smtClean="0">
                <a:solidFill>
                  <a:srgbClr val="0070C0"/>
                </a:solidFill>
              </a:rPr>
              <a:t>работы по программам углубленного изучения предмета</a:t>
            </a:r>
            <a:r>
              <a:rPr lang="ru-RU" sz="1400" dirty="0" smtClean="0"/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/>
              <a:t>наличие опыта </a:t>
            </a:r>
            <a:r>
              <a:rPr lang="ru-RU" sz="1400" b="1" i="1" dirty="0" smtClean="0">
                <a:solidFill>
                  <a:srgbClr val="0070C0"/>
                </a:solidFill>
              </a:rPr>
              <a:t>предоставления ученикам выбора </a:t>
            </a:r>
            <a:r>
              <a:rPr lang="ru-RU" sz="1400" dirty="0" smtClean="0"/>
              <a:t>(курсов, программ, заданий, форм оценивания, форм контроля);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/>
              <a:t>наличие </a:t>
            </a:r>
            <a:r>
              <a:rPr lang="ru-RU" sz="1400" b="1" i="1" dirty="0" smtClean="0">
                <a:solidFill>
                  <a:srgbClr val="0070C0"/>
                </a:solidFill>
              </a:rPr>
              <a:t>у учащихся опыта построения своего образовательного маршрута</a:t>
            </a:r>
            <a:r>
              <a:rPr lang="ru-RU" sz="1400" dirty="0" smtClean="0"/>
              <a:t>; сознание личной значимости образования;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rgbClr val="0070C0"/>
                </a:solidFill>
              </a:rPr>
              <a:t>знание учащимися своих познавательных возможностей и интересов</a:t>
            </a:r>
            <a:r>
              <a:rPr lang="ru-RU" sz="1400" dirty="0" smtClean="0"/>
              <a:t>, понимание смысла своего образования и его взаимосвязи с будущей профессиональной карьерой и личным жизненным успехом;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/>
              <a:t>наличие </a:t>
            </a:r>
            <a:r>
              <a:rPr lang="ru-RU" sz="1400" b="1" i="1" dirty="0" smtClean="0">
                <a:solidFill>
                  <a:srgbClr val="0070C0"/>
                </a:solidFill>
              </a:rPr>
              <a:t>опыта диагностики познавательных интересов и возможностей учащихся</a:t>
            </a:r>
            <a:r>
              <a:rPr lang="ru-RU" sz="1400" dirty="0" smtClean="0"/>
              <a:t>, их склонности к тем или иным профессиям.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-31466" y="-1905614"/>
            <a:ext cx="7040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/>
              <a:t>延迟符</a:t>
            </a:r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-4274" y="5280417"/>
            <a:ext cx="6862274" cy="20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56" tIns="19278" rIns="38556" bIns="1927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15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36977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940038" y="1101656"/>
            <a:ext cx="2775833" cy="2775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76758" y="1038376"/>
            <a:ext cx="2902392" cy="2902391"/>
          </a:xfrm>
          <a:prstGeom prst="ellipse">
            <a:avLst/>
          </a:prstGeom>
          <a:noFill/>
          <a:ln w="117475">
            <a:solidFill>
              <a:schemeClr val="accent1">
                <a:lumMod val="40000"/>
                <a:lumOff val="6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 rot="961210">
            <a:off x="947122" y="2887952"/>
            <a:ext cx="635403" cy="327950"/>
          </a:xfrm>
          <a:custGeom>
            <a:avLst/>
            <a:gdLst>
              <a:gd name="connsiteX0" fmla="*/ 0 w 1667435"/>
              <a:gd name="connsiteY0" fmla="*/ 0 h 860611"/>
              <a:gd name="connsiteX1" fmla="*/ 1667435 w 1667435"/>
              <a:gd name="connsiteY1" fmla="*/ 0 h 860611"/>
              <a:gd name="connsiteX2" fmla="*/ 739588 w 1667435"/>
              <a:gd name="connsiteY2" fmla="*/ 860611 h 860611"/>
              <a:gd name="connsiteX3" fmla="*/ 0 w 1667435"/>
              <a:gd name="connsiteY3" fmla="*/ 0 h 86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7435" h="860611">
                <a:moveTo>
                  <a:pt x="0" y="0"/>
                </a:moveTo>
                <a:lnTo>
                  <a:pt x="1667435" y="0"/>
                </a:lnTo>
                <a:lnTo>
                  <a:pt x="739588" y="8606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任意多边形 7"/>
          <p:cNvSpPr/>
          <p:nvPr/>
        </p:nvSpPr>
        <p:spPr>
          <a:xfrm rot="12672593">
            <a:off x="1458464" y="3315074"/>
            <a:ext cx="635403" cy="327950"/>
          </a:xfrm>
          <a:custGeom>
            <a:avLst/>
            <a:gdLst>
              <a:gd name="connsiteX0" fmla="*/ 0 w 1667435"/>
              <a:gd name="connsiteY0" fmla="*/ 0 h 860611"/>
              <a:gd name="connsiteX1" fmla="*/ 1667435 w 1667435"/>
              <a:gd name="connsiteY1" fmla="*/ 0 h 860611"/>
              <a:gd name="connsiteX2" fmla="*/ 739588 w 1667435"/>
              <a:gd name="connsiteY2" fmla="*/ 860611 h 860611"/>
              <a:gd name="connsiteX3" fmla="*/ 0 w 1667435"/>
              <a:gd name="connsiteY3" fmla="*/ 0 h 86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7435" h="860611">
                <a:moveTo>
                  <a:pt x="0" y="0"/>
                </a:moveTo>
                <a:lnTo>
                  <a:pt x="1667435" y="0"/>
                </a:lnTo>
                <a:lnTo>
                  <a:pt x="739588" y="8606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任意多边形 8"/>
          <p:cNvSpPr/>
          <p:nvPr/>
        </p:nvSpPr>
        <p:spPr>
          <a:xfrm>
            <a:off x="803200" y="3453436"/>
            <a:ext cx="421105" cy="445169"/>
          </a:xfrm>
          <a:custGeom>
            <a:avLst/>
            <a:gdLst>
              <a:gd name="connsiteX0" fmla="*/ 0 w 561473"/>
              <a:gd name="connsiteY0" fmla="*/ 0 h 593558"/>
              <a:gd name="connsiteX1" fmla="*/ 561473 w 561473"/>
              <a:gd name="connsiteY1" fmla="*/ 272716 h 593558"/>
              <a:gd name="connsiteX2" fmla="*/ 32084 w 561473"/>
              <a:gd name="connsiteY2" fmla="*/ 593558 h 593558"/>
              <a:gd name="connsiteX3" fmla="*/ 0 w 561473"/>
              <a:gd name="connsiteY3" fmla="*/ 0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3" h="593558">
                <a:moveTo>
                  <a:pt x="0" y="0"/>
                </a:moveTo>
                <a:lnTo>
                  <a:pt x="561473" y="272716"/>
                </a:lnTo>
                <a:lnTo>
                  <a:pt x="32084" y="5935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任意多边形 9"/>
          <p:cNvSpPr/>
          <p:nvPr/>
        </p:nvSpPr>
        <p:spPr>
          <a:xfrm>
            <a:off x="358031" y="3020300"/>
            <a:ext cx="252663" cy="228600"/>
          </a:xfrm>
          <a:custGeom>
            <a:avLst/>
            <a:gdLst>
              <a:gd name="connsiteX0" fmla="*/ 0 w 336884"/>
              <a:gd name="connsiteY0" fmla="*/ 0 h 304800"/>
              <a:gd name="connsiteX1" fmla="*/ 80210 w 336884"/>
              <a:gd name="connsiteY1" fmla="*/ 304800 h 304800"/>
              <a:gd name="connsiteX2" fmla="*/ 336884 w 336884"/>
              <a:gd name="connsiteY2" fmla="*/ 192505 h 304800"/>
              <a:gd name="connsiteX3" fmla="*/ 0 w 336884"/>
              <a:gd name="connsiteY3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884" h="304800">
                <a:moveTo>
                  <a:pt x="0" y="0"/>
                </a:moveTo>
                <a:lnTo>
                  <a:pt x="80210" y="304800"/>
                </a:lnTo>
                <a:lnTo>
                  <a:pt x="336884" y="1925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任意多边形 10"/>
          <p:cNvSpPr/>
          <p:nvPr/>
        </p:nvSpPr>
        <p:spPr>
          <a:xfrm>
            <a:off x="1116021" y="3862511"/>
            <a:ext cx="360947" cy="300790"/>
          </a:xfrm>
          <a:custGeom>
            <a:avLst/>
            <a:gdLst>
              <a:gd name="connsiteX0" fmla="*/ 176463 w 481263"/>
              <a:gd name="connsiteY0" fmla="*/ 96253 h 401053"/>
              <a:gd name="connsiteX1" fmla="*/ 0 w 481263"/>
              <a:gd name="connsiteY1" fmla="*/ 401053 h 401053"/>
              <a:gd name="connsiteX2" fmla="*/ 481263 w 481263"/>
              <a:gd name="connsiteY2" fmla="*/ 0 h 401053"/>
              <a:gd name="connsiteX3" fmla="*/ 176463 w 481263"/>
              <a:gd name="connsiteY3" fmla="*/ 96253 h 4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263" h="401053">
                <a:moveTo>
                  <a:pt x="176463" y="96253"/>
                </a:moveTo>
                <a:lnTo>
                  <a:pt x="0" y="401053"/>
                </a:lnTo>
                <a:lnTo>
                  <a:pt x="481263" y="0"/>
                </a:lnTo>
                <a:lnTo>
                  <a:pt x="176463" y="9625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任意多边形 11"/>
          <p:cNvSpPr/>
          <p:nvPr/>
        </p:nvSpPr>
        <p:spPr>
          <a:xfrm rot="4178014">
            <a:off x="1687094" y="1105693"/>
            <a:ext cx="300789" cy="360947"/>
          </a:xfrm>
          <a:custGeom>
            <a:avLst/>
            <a:gdLst>
              <a:gd name="connsiteX0" fmla="*/ 0 w 401052"/>
              <a:gd name="connsiteY0" fmla="*/ 0 h 481263"/>
              <a:gd name="connsiteX1" fmla="*/ 401052 w 401052"/>
              <a:gd name="connsiteY1" fmla="*/ 96253 h 481263"/>
              <a:gd name="connsiteX2" fmla="*/ 16042 w 401052"/>
              <a:gd name="connsiteY2" fmla="*/ 481263 h 481263"/>
              <a:gd name="connsiteX3" fmla="*/ 0 w 401052"/>
              <a:gd name="connsiteY3" fmla="*/ 0 h 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052" h="481263">
                <a:moveTo>
                  <a:pt x="0" y="0"/>
                </a:moveTo>
                <a:lnTo>
                  <a:pt x="401052" y="96253"/>
                </a:lnTo>
                <a:lnTo>
                  <a:pt x="16042" y="4812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任意多边形 12"/>
          <p:cNvSpPr/>
          <p:nvPr/>
        </p:nvSpPr>
        <p:spPr>
          <a:xfrm>
            <a:off x="5172309" y="1250072"/>
            <a:ext cx="649705" cy="433137"/>
          </a:xfrm>
          <a:custGeom>
            <a:avLst/>
            <a:gdLst>
              <a:gd name="connsiteX0" fmla="*/ 0 w 866273"/>
              <a:gd name="connsiteY0" fmla="*/ 64168 h 577516"/>
              <a:gd name="connsiteX1" fmla="*/ 866273 w 866273"/>
              <a:gd name="connsiteY1" fmla="*/ 0 h 577516"/>
              <a:gd name="connsiteX2" fmla="*/ 401052 w 866273"/>
              <a:gd name="connsiteY2" fmla="*/ 577516 h 577516"/>
              <a:gd name="connsiteX3" fmla="*/ 0 w 866273"/>
              <a:gd name="connsiteY3" fmla="*/ 64168 h 5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273" h="577516">
                <a:moveTo>
                  <a:pt x="0" y="64168"/>
                </a:moveTo>
                <a:lnTo>
                  <a:pt x="866273" y="0"/>
                </a:lnTo>
                <a:lnTo>
                  <a:pt x="401052" y="577516"/>
                </a:lnTo>
                <a:lnTo>
                  <a:pt x="0" y="641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任意多边形 13"/>
          <p:cNvSpPr/>
          <p:nvPr/>
        </p:nvSpPr>
        <p:spPr>
          <a:xfrm>
            <a:off x="5232467" y="1947904"/>
            <a:ext cx="276727" cy="264695"/>
          </a:xfrm>
          <a:custGeom>
            <a:avLst/>
            <a:gdLst>
              <a:gd name="connsiteX0" fmla="*/ 0 w 368969"/>
              <a:gd name="connsiteY0" fmla="*/ 0 h 352927"/>
              <a:gd name="connsiteX1" fmla="*/ 368969 w 368969"/>
              <a:gd name="connsiteY1" fmla="*/ 48127 h 352927"/>
              <a:gd name="connsiteX2" fmla="*/ 112295 w 368969"/>
              <a:gd name="connsiteY2" fmla="*/ 352927 h 352927"/>
              <a:gd name="connsiteX3" fmla="*/ 0 w 368969"/>
              <a:gd name="connsiteY3" fmla="*/ 0 h 35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969" h="352927">
                <a:moveTo>
                  <a:pt x="0" y="0"/>
                </a:moveTo>
                <a:lnTo>
                  <a:pt x="368969" y="48127"/>
                </a:lnTo>
                <a:lnTo>
                  <a:pt x="112295" y="3529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任意多边形 14"/>
          <p:cNvSpPr/>
          <p:nvPr/>
        </p:nvSpPr>
        <p:spPr>
          <a:xfrm>
            <a:off x="4919645" y="2356979"/>
            <a:ext cx="565484" cy="433136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任意多边形 15"/>
          <p:cNvSpPr/>
          <p:nvPr/>
        </p:nvSpPr>
        <p:spPr>
          <a:xfrm>
            <a:off x="5485129" y="2609639"/>
            <a:ext cx="818147" cy="421106"/>
          </a:xfrm>
          <a:custGeom>
            <a:avLst/>
            <a:gdLst>
              <a:gd name="connsiteX0" fmla="*/ 433136 w 1090863"/>
              <a:gd name="connsiteY0" fmla="*/ 0 h 561474"/>
              <a:gd name="connsiteX1" fmla="*/ 0 w 1090863"/>
              <a:gd name="connsiteY1" fmla="*/ 561474 h 561474"/>
              <a:gd name="connsiteX2" fmla="*/ 1090863 w 1090863"/>
              <a:gd name="connsiteY2" fmla="*/ 256674 h 561474"/>
              <a:gd name="connsiteX3" fmla="*/ 481263 w 1090863"/>
              <a:gd name="connsiteY3" fmla="*/ 16042 h 561474"/>
              <a:gd name="connsiteX4" fmla="*/ 433136 w 1090863"/>
              <a:gd name="connsiteY4" fmla="*/ 0 h 56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863" h="561474">
                <a:moveTo>
                  <a:pt x="433136" y="0"/>
                </a:moveTo>
                <a:lnTo>
                  <a:pt x="0" y="561474"/>
                </a:lnTo>
                <a:lnTo>
                  <a:pt x="1090863" y="256674"/>
                </a:lnTo>
                <a:lnTo>
                  <a:pt x="481263" y="16042"/>
                </a:lnTo>
                <a:lnTo>
                  <a:pt x="43313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任意多边形 16"/>
          <p:cNvSpPr/>
          <p:nvPr/>
        </p:nvSpPr>
        <p:spPr>
          <a:xfrm>
            <a:off x="4666982" y="3620293"/>
            <a:ext cx="517358" cy="625643"/>
          </a:xfrm>
          <a:custGeom>
            <a:avLst/>
            <a:gdLst>
              <a:gd name="connsiteX0" fmla="*/ 0 w 689811"/>
              <a:gd name="connsiteY0" fmla="*/ 304800 h 834190"/>
              <a:gd name="connsiteX1" fmla="*/ 545432 w 689811"/>
              <a:gd name="connsiteY1" fmla="*/ 0 h 834190"/>
              <a:gd name="connsiteX2" fmla="*/ 689811 w 689811"/>
              <a:gd name="connsiteY2" fmla="*/ 834190 h 834190"/>
              <a:gd name="connsiteX3" fmla="*/ 0 w 689811"/>
              <a:gd name="connsiteY3" fmla="*/ 304800 h 83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811" h="834190">
                <a:moveTo>
                  <a:pt x="0" y="304800"/>
                </a:moveTo>
                <a:lnTo>
                  <a:pt x="545432" y="0"/>
                </a:lnTo>
                <a:lnTo>
                  <a:pt x="689811" y="83419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矩形 17"/>
          <p:cNvSpPr/>
          <p:nvPr/>
        </p:nvSpPr>
        <p:spPr>
          <a:xfrm>
            <a:off x="1928802" y="1643056"/>
            <a:ext cx="274061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</a:pPr>
            <a:r>
              <a:rPr lang="ru-RU" sz="2400" i="1" dirty="0" smtClean="0">
                <a:solidFill>
                  <a:schemeClr val="bg1"/>
                </a:solidFill>
              </a:rPr>
              <a:t>Вторая  группа условий</a:t>
            </a:r>
            <a:r>
              <a:rPr lang="ru-RU" sz="2400" dirty="0" smtClean="0">
                <a:solidFill>
                  <a:schemeClr val="bg1"/>
                </a:solidFill>
              </a:rPr>
              <a:t> – </a:t>
            </a:r>
            <a:r>
              <a:rPr lang="ru-RU" sz="2400" b="1" i="1" u="sng" dirty="0" smtClean="0">
                <a:solidFill>
                  <a:schemeClr val="bg1"/>
                </a:solidFill>
              </a:rPr>
              <a:t>ресурсные</a:t>
            </a:r>
            <a:endParaRPr lang="zh-CN" altLang="en-US" sz="2100" b="1" u="sng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2456892" y="627534"/>
            <a:ext cx="999158" cy="83910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3104964" y="3248900"/>
            <a:ext cx="1350150" cy="126021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4"/>
          <p:cNvSpPr txBox="1">
            <a:spLocks noChangeArrowheads="1"/>
          </p:cNvSpPr>
          <p:nvPr/>
        </p:nvSpPr>
        <p:spPr bwMode="auto">
          <a:xfrm>
            <a:off x="-4274" y="5280417"/>
            <a:ext cx="6862274" cy="20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56" tIns="19278" rIns="38556" bIns="1927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15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782401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zh-CN" sz="1800" b="1" dirty="0" smtClean="0"/>
              <a:t>Ресурсные условия</a:t>
            </a:r>
            <a:endParaRPr lang="zh-CN" altLang="en-US" sz="1800" b="1" dirty="0"/>
          </a:p>
        </p:txBody>
      </p:sp>
      <p:sp>
        <p:nvSpPr>
          <p:cNvPr id="7" name="矩形 160"/>
          <p:cNvSpPr>
            <a:spLocks noChangeArrowheads="1"/>
          </p:cNvSpPr>
          <p:nvPr/>
        </p:nvSpPr>
        <p:spPr bwMode="auto">
          <a:xfrm flipH="1">
            <a:off x="-567444" y="714362"/>
            <a:ext cx="8370930" cy="4214842"/>
          </a:xfrm>
          <a:custGeom>
            <a:avLst/>
            <a:gdLst>
              <a:gd name="connsiteX0" fmla="*/ 0 w 7260238"/>
              <a:gd name="connsiteY0" fmla="*/ 0 h 3090960"/>
              <a:gd name="connsiteX1" fmla="*/ 7260238 w 7260238"/>
              <a:gd name="connsiteY1" fmla="*/ 0 h 3090960"/>
              <a:gd name="connsiteX2" fmla="*/ 7260238 w 7260238"/>
              <a:gd name="connsiteY2" fmla="*/ 3090960 h 3090960"/>
              <a:gd name="connsiteX3" fmla="*/ 0 w 7260238"/>
              <a:gd name="connsiteY3" fmla="*/ 3090960 h 3090960"/>
              <a:gd name="connsiteX4" fmla="*/ 0 w 7260238"/>
              <a:gd name="connsiteY4" fmla="*/ 0 h 3090960"/>
              <a:gd name="connsiteX0" fmla="*/ 0 w 7260238"/>
              <a:gd name="connsiteY0" fmla="*/ 0 h 3090960"/>
              <a:gd name="connsiteX1" fmla="*/ 7260238 w 7260238"/>
              <a:gd name="connsiteY1" fmla="*/ 0 h 3090960"/>
              <a:gd name="connsiteX2" fmla="*/ 7260238 w 7260238"/>
              <a:gd name="connsiteY2" fmla="*/ 3090960 h 3090960"/>
              <a:gd name="connsiteX3" fmla="*/ 666205 w 7260238"/>
              <a:gd name="connsiteY3" fmla="*/ 3090960 h 3090960"/>
              <a:gd name="connsiteX4" fmla="*/ 0 w 7260238"/>
              <a:gd name="connsiteY4" fmla="*/ 0 h 309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0238" h="3090960">
                <a:moveTo>
                  <a:pt x="0" y="0"/>
                </a:moveTo>
                <a:lnTo>
                  <a:pt x="7260238" y="0"/>
                </a:lnTo>
                <a:lnTo>
                  <a:pt x="7260238" y="3090960"/>
                </a:lnTo>
                <a:lnTo>
                  <a:pt x="666205" y="30909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4000"/>
            </a:schemeClr>
          </a:solidFill>
          <a:ln w="12700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CN" altLang="en-US" sz="1350" b="1" dirty="0">
              <a:solidFill>
                <a:srgbClr val="FFC000"/>
              </a:solidFill>
              <a:latin typeface="+mn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94732" y="857238"/>
            <a:ext cx="26632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358" y="1636679"/>
            <a:ext cx="587327" cy="50700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 flipH="1">
            <a:off x="0" y="785800"/>
            <a:ext cx="46434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400" dirty="0" smtClean="0"/>
              <a:t>обеспечение </a:t>
            </a:r>
            <a:r>
              <a:rPr lang="ru-RU" sz="1400" b="1" i="1" dirty="0" smtClean="0">
                <a:solidFill>
                  <a:srgbClr val="0070C0"/>
                </a:solidFill>
              </a:rPr>
              <a:t>равного доступа к получению образовательных услу</a:t>
            </a:r>
            <a:r>
              <a:rPr lang="ru-RU" sz="1400" b="1" dirty="0" smtClean="0">
                <a:solidFill>
                  <a:srgbClr val="0070C0"/>
                </a:solidFill>
              </a:rPr>
              <a:t>г </a:t>
            </a:r>
            <a:r>
              <a:rPr lang="ru-RU" sz="1400" dirty="0" smtClean="0"/>
              <a:t>(в том числе дополнительных, платных) для всех желающих учащихся;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/>
              <a:t>наличие </a:t>
            </a:r>
            <a:r>
              <a:rPr lang="ru-RU" sz="1400" b="1" i="1" dirty="0" smtClean="0">
                <a:solidFill>
                  <a:srgbClr val="0070C0"/>
                </a:solidFill>
              </a:rPr>
              <a:t>высококвалифицированных педагогических кадров</a:t>
            </a:r>
            <a:r>
              <a:rPr lang="ru-RU" sz="1400" b="1" dirty="0" smtClean="0">
                <a:solidFill>
                  <a:srgbClr val="0070C0"/>
                </a:solidFill>
              </a:rPr>
              <a:t>,</a:t>
            </a:r>
            <a:r>
              <a:rPr lang="ru-RU" sz="1400" dirty="0" smtClean="0"/>
              <a:t> имеющих опыт инновационной деятельности;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rgbClr val="0070C0"/>
                </a:solidFill>
              </a:rPr>
              <a:t>учебно-методическое сопровождение </a:t>
            </a:r>
            <a:r>
              <a:rPr lang="ru-RU" sz="1400" dirty="0" smtClean="0"/>
              <a:t>(наличие учебно-методических комплексов по профильным предметам и элективным курсам, готовность учителя к их адаптации на профильный и базовый уровень);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rgbClr val="0070C0"/>
                </a:solidFill>
              </a:rPr>
              <a:t>связь с учреждениями профессионального образования</a:t>
            </a:r>
            <a:r>
              <a:rPr lang="ru-RU" sz="1400" dirty="0" smtClean="0"/>
              <a:t>, с иными учреждениями образования, культуры, которые могут содействовать реализации профильного обучения;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70C0"/>
                </a:solidFill>
              </a:rPr>
              <a:t>м</a:t>
            </a:r>
            <a:r>
              <a:rPr lang="ru-RU" sz="1400" b="1" i="1" dirty="0" smtClean="0">
                <a:solidFill>
                  <a:srgbClr val="0070C0"/>
                </a:solidFill>
              </a:rPr>
              <a:t>атериально-техническое обеспечение программ </a:t>
            </a:r>
            <a:r>
              <a:rPr lang="ru-RU" sz="1400" dirty="0" smtClean="0"/>
              <a:t>профильного обучения (наличие библиотеки, современного оборудования предметных кабинетов, кабинета информационных технологий, обеспечивающего доступ к современным базам данных).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-31466" y="-1905614"/>
            <a:ext cx="7040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/>
              <a:t>延迟符</a:t>
            </a:r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-4274" y="5280417"/>
            <a:ext cx="6862274" cy="20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56" tIns="19278" rIns="38556" bIns="1927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15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36977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940038" y="1101656"/>
            <a:ext cx="2775833" cy="2775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76758" y="1038376"/>
            <a:ext cx="2902392" cy="2902391"/>
          </a:xfrm>
          <a:prstGeom prst="ellipse">
            <a:avLst/>
          </a:prstGeom>
          <a:noFill/>
          <a:ln w="117475">
            <a:solidFill>
              <a:schemeClr val="accent1">
                <a:lumMod val="40000"/>
                <a:lumOff val="6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 rot="961210">
            <a:off x="947122" y="2887952"/>
            <a:ext cx="635403" cy="327950"/>
          </a:xfrm>
          <a:custGeom>
            <a:avLst/>
            <a:gdLst>
              <a:gd name="connsiteX0" fmla="*/ 0 w 1667435"/>
              <a:gd name="connsiteY0" fmla="*/ 0 h 860611"/>
              <a:gd name="connsiteX1" fmla="*/ 1667435 w 1667435"/>
              <a:gd name="connsiteY1" fmla="*/ 0 h 860611"/>
              <a:gd name="connsiteX2" fmla="*/ 739588 w 1667435"/>
              <a:gd name="connsiteY2" fmla="*/ 860611 h 860611"/>
              <a:gd name="connsiteX3" fmla="*/ 0 w 1667435"/>
              <a:gd name="connsiteY3" fmla="*/ 0 h 86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7435" h="860611">
                <a:moveTo>
                  <a:pt x="0" y="0"/>
                </a:moveTo>
                <a:lnTo>
                  <a:pt x="1667435" y="0"/>
                </a:lnTo>
                <a:lnTo>
                  <a:pt x="739588" y="8606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任意多边形 7"/>
          <p:cNvSpPr/>
          <p:nvPr/>
        </p:nvSpPr>
        <p:spPr>
          <a:xfrm rot="12672593">
            <a:off x="1458464" y="3315074"/>
            <a:ext cx="635403" cy="327950"/>
          </a:xfrm>
          <a:custGeom>
            <a:avLst/>
            <a:gdLst>
              <a:gd name="connsiteX0" fmla="*/ 0 w 1667435"/>
              <a:gd name="connsiteY0" fmla="*/ 0 h 860611"/>
              <a:gd name="connsiteX1" fmla="*/ 1667435 w 1667435"/>
              <a:gd name="connsiteY1" fmla="*/ 0 h 860611"/>
              <a:gd name="connsiteX2" fmla="*/ 739588 w 1667435"/>
              <a:gd name="connsiteY2" fmla="*/ 860611 h 860611"/>
              <a:gd name="connsiteX3" fmla="*/ 0 w 1667435"/>
              <a:gd name="connsiteY3" fmla="*/ 0 h 86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7435" h="860611">
                <a:moveTo>
                  <a:pt x="0" y="0"/>
                </a:moveTo>
                <a:lnTo>
                  <a:pt x="1667435" y="0"/>
                </a:lnTo>
                <a:lnTo>
                  <a:pt x="739588" y="8606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任意多边形 8"/>
          <p:cNvSpPr/>
          <p:nvPr/>
        </p:nvSpPr>
        <p:spPr>
          <a:xfrm>
            <a:off x="803200" y="3453436"/>
            <a:ext cx="421105" cy="445169"/>
          </a:xfrm>
          <a:custGeom>
            <a:avLst/>
            <a:gdLst>
              <a:gd name="connsiteX0" fmla="*/ 0 w 561473"/>
              <a:gd name="connsiteY0" fmla="*/ 0 h 593558"/>
              <a:gd name="connsiteX1" fmla="*/ 561473 w 561473"/>
              <a:gd name="connsiteY1" fmla="*/ 272716 h 593558"/>
              <a:gd name="connsiteX2" fmla="*/ 32084 w 561473"/>
              <a:gd name="connsiteY2" fmla="*/ 593558 h 593558"/>
              <a:gd name="connsiteX3" fmla="*/ 0 w 561473"/>
              <a:gd name="connsiteY3" fmla="*/ 0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3" h="593558">
                <a:moveTo>
                  <a:pt x="0" y="0"/>
                </a:moveTo>
                <a:lnTo>
                  <a:pt x="561473" y="272716"/>
                </a:lnTo>
                <a:lnTo>
                  <a:pt x="32084" y="5935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任意多边形 9"/>
          <p:cNvSpPr/>
          <p:nvPr/>
        </p:nvSpPr>
        <p:spPr>
          <a:xfrm>
            <a:off x="358031" y="3020300"/>
            <a:ext cx="252663" cy="228600"/>
          </a:xfrm>
          <a:custGeom>
            <a:avLst/>
            <a:gdLst>
              <a:gd name="connsiteX0" fmla="*/ 0 w 336884"/>
              <a:gd name="connsiteY0" fmla="*/ 0 h 304800"/>
              <a:gd name="connsiteX1" fmla="*/ 80210 w 336884"/>
              <a:gd name="connsiteY1" fmla="*/ 304800 h 304800"/>
              <a:gd name="connsiteX2" fmla="*/ 336884 w 336884"/>
              <a:gd name="connsiteY2" fmla="*/ 192505 h 304800"/>
              <a:gd name="connsiteX3" fmla="*/ 0 w 336884"/>
              <a:gd name="connsiteY3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884" h="304800">
                <a:moveTo>
                  <a:pt x="0" y="0"/>
                </a:moveTo>
                <a:lnTo>
                  <a:pt x="80210" y="304800"/>
                </a:lnTo>
                <a:lnTo>
                  <a:pt x="336884" y="1925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任意多边形 10"/>
          <p:cNvSpPr/>
          <p:nvPr/>
        </p:nvSpPr>
        <p:spPr>
          <a:xfrm>
            <a:off x="1116021" y="3862511"/>
            <a:ext cx="360947" cy="300790"/>
          </a:xfrm>
          <a:custGeom>
            <a:avLst/>
            <a:gdLst>
              <a:gd name="connsiteX0" fmla="*/ 176463 w 481263"/>
              <a:gd name="connsiteY0" fmla="*/ 96253 h 401053"/>
              <a:gd name="connsiteX1" fmla="*/ 0 w 481263"/>
              <a:gd name="connsiteY1" fmla="*/ 401053 h 401053"/>
              <a:gd name="connsiteX2" fmla="*/ 481263 w 481263"/>
              <a:gd name="connsiteY2" fmla="*/ 0 h 401053"/>
              <a:gd name="connsiteX3" fmla="*/ 176463 w 481263"/>
              <a:gd name="connsiteY3" fmla="*/ 96253 h 4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263" h="401053">
                <a:moveTo>
                  <a:pt x="176463" y="96253"/>
                </a:moveTo>
                <a:lnTo>
                  <a:pt x="0" y="401053"/>
                </a:lnTo>
                <a:lnTo>
                  <a:pt x="481263" y="0"/>
                </a:lnTo>
                <a:lnTo>
                  <a:pt x="176463" y="9625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任意多边形 11"/>
          <p:cNvSpPr/>
          <p:nvPr/>
        </p:nvSpPr>
        <p:spPr>
          <a:xfrm rot="4178014">
            <a:off x="1687094" y="1105693"/>
            <a:ext cx="300789" cy="360947"/>
          </a:xfrm>
          <a:custGeom>
            <a:avLst/>
            <a:gdLst>
              <a:gd name="connsiteX0" fmla="*/ 0 w 401052"/>
              <a:gd name="connsiteY0" fmla="*/ 0 h 481263"/>
              <a:gd name="connsiteX1" fmla="*/ 401052 w 401052"/>
              <a:gd name="connsiteY1" fmla="*/ 96253 h 481263"/>
              <a:gd name="connsiteX2" fmla="*/ 16042 w 401052"/>
              <a:gd name="connsiteY2" fmla="*/ 481263 h 481263"/>
              <a:gd name="connsiteX3" fmla="*/ 0 w 401052"/>
              <a:gd name="connsiteY3" fmla="*/ 0 h 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052" h="481263">
                <a:moveTo>
                  <a:pt x="0" y="0"/>
                </a:moveTo>
                <a:lnTo>
                  <a:pt x="401052" y="96253"/>
                </a:lnTo>
                <a:lnTo>
                  <a:pt x="16042" y="4812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任意多边形 12"/>
          <p:cNvSpPr/>
          <p:nvPr/>
        </p:nvSpPr>
        <p:spPr>
          <a:xfrm>
            <a:off x="5172309" y="1250072"/>
            <a:ext cx="649705" cy="433137"/>
          </a:xfrm>
          <a:custGeom>
            <a:avLst/>
            <a:gdLst>
              <a:gd name="connsiteX0" fmla="*/ 0 w 866273"/>
              <a:gd name="connsiteY0" fmla="*/ 64168 h 577516"/>
              <a:gd name="connsiteX1" fmla="*/ 866273 w 866273"/>
              <a:gd name="connsiteY1" fmla="*/ 0 h 577516"/>
              <a:gd name="connsiteX2" fmla="*/ 401052 w 866273"/>
              <a:gd name="connsiteY2" fmla="*/ 577516 h 577516"/>
              <a:gd name="connsiteX3" fmla="*/ 0 w 866273"/>
              <a:gd name="connsiteY3" fmla="*/ 64168 h 5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273" h="577516">
                <a:moveTo>
                  <a:pt x="0" y="64168"/>
                </a:moveTo>
                <a:lnTo>
                  <a:pt x="866273" y="0"/>
                </a:lnTo>
                <a:lnTo>
                  <a:pt x="401052" y="577516"/>
                </a:lnTo>
                <a:lnTo>
                  <a:pt x="0" y="641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任意多边形 13"/>
          <p:cNvSpPr/>
          <p:nvPr/>
        </p:nvSpPr>
        <p:spPr>
          <a:xfrm>
            <a:off x="5232467" y="1947904"/>
            <a:ext cx="276727" cy="264695"/>
          </a:xfrm>
          <a:custGeom>
            <a:avLst/>
            <a:gdLst>
              <a:gd name="connsiteX0" fmla="*/ 0 w 368969"/>
              <a:gd name="connsiteY0" fmla="*/ 0 h 352927"/>
              <a:gd name="connsiteX1" fmla="*/ 368969 w 368969"/>
              <a:gd name="connsiteY1" fmla="*/ 48127 h 352927"/>
              <a:gd name="connsiteX2" fmla="*/ 112295 w 368969"/>
              <a:gd name="connsiteY2" fmla="*/ 352927 h 352927"/>
              <a:gd name="connsiteX3" fmla="*/ 0 w 368969"/>
              <a:gd name="connsiteY3" fmla="*/ 0 h 35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969" h="352927">
                <a:moveTo>
                  <a:pt x="0" y="0"/>
                </a:moveTo>
                <a:lnTo>
                  <a:pt x="368969" y="48127"/>
                </a:lnTo>
                <a:lnTo>
                  <a:pt x="112295" y="3529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任意多边形 14"/>
          <p:cNvSpPr/>
          <p:nvPr/>
        </p:nvSpPr>
        <p:spPr>
          <a:xfrm>
            <a:off x="4919645" y="2356979"/>
            <a:ext cx="565484" cy="433136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任意多边形 15"/>
          <p:cNvSpPr/>
          <p:nvPr/>
        </p:nvSpPr>
        <p:spPr>
          <a:xfrm>
            <a:off x="5485129" y="2609639"/>
            <a:ext cx="818147" cy="421106"/>
          </a:xfrm>
          <a:custGeom>
            <a:avLst/>
            <a:gdLst>
              <a:gd name="connsiteX0" fmla="*/ 433136 w 1090863"/>
              <a:gd name="connsiteY0" fmla="*/ 0 h 561474"/>
              <a:gd name="connsiteX1" fmla="*/ 0 w 1090863"/>
              <a:gd name="connsiteY1" fmla="*/ 561474 h 561474"/>
              <a:gd name="connsiteX2" fmla="*/ 1090863 w 1090863"/>
              <a:gd name="connsiteY2" fmla="*/ 256674 h 561474"/>
              <a:gd name="connsiteX3" fmla="*/ 481263 w 1090863"/>
              <a:gd name="connsiteY3" fmla="*/ 16042 h 561474"/>
              <a:gd name="connsiteX4" fmla="*/ 433136 w 1090863"/>
              <a:gd name="connsiteY4" fmla="*/ 0 h 56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863" h="561474">
                <a:moveTo>
                  <a:pt x="433136" y="0"/>
                </a:moveTo>
                <a:lnTo>
                  <a:pt x="0" y="561474"/>
                </a:lnTo>
                <a:lnTo>
                  <a:pt x="1090863" y="256674"/>
                </a:lnTo>
                <a:lnTo>
                  <a:pt x="481263" y="16042"/>
                </a:lnTo>
                <a:lnTo>
                  <a:pt x="43313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任意多边形 16"/>
          <p:cNvSpPr/>
          <p:nvPr/>
        </p:nvSpPr>
        <p:spPr>
          <a:xfrm>
            <a:off x="4666982" y="3620293"/>
            <a:ext cx="517358" cy="625643"/>
          </a:xfrm>
          <a:custGeom>
            <a:avLst/>
            <a:gdLst>
              <a:gd name="connsiteX0" fmla="*/ 0 w 689811"/>
              <a:gd name="connsiteY0" fmla="*/ 304800 h 834190"/>
              <a:gd name="connsiteX1" fmla="*/ 545432 w 689811"/>
              <a:gd name="connsiteY1" fmla="*/ 0 h 834190"/>
              <a:gd name="connsiteX2" fmla="*/ 689811 w 689811"/>
              <a:gd name="connsiteY2" fmla="*/ 834190 h 834190"/>
              <a:gd name="connsiteX3" fmla="*/ 0 w 689811"/>
              <a:gd name="connsiteY3" fmla="*/ 304800 h 83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811" h="834190">
                <a:moveTo>
                  <a:pt x="0" y="304800"/>
                </a:moveTo>
                <a:lnTo>
                  <a:pt x="545432" y="0"/>
                </a:lnTo>
                <a:lnTo>
                  <a:pt x="689811" y="834190"/>
                </a:ln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矩形 17"/>
          <p:cNvSpPr/>
          <p:nvPr/>
        </p:nvSpPr>
        <p:spPr>
          <a:xfrm>
            <a:off x="1928802" y="1643056"/>
            <a:ext cx="274061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</a:pPr>
            <a:r>
              <a:rPr lang="ru-RU" sz="2400" i="1" dirty="0" smtClean="0">
                <a:solidFill>
                  <a:schemeClr val="bg1"/>
                </a:solidFill>
              </a:rPr>
              <a:t>Третья  группа условий</a:t>
            </a:r>
            <a:r>
              <a:rPr lang="ru-RU" sz="2400" dirty="0" smtClean="0">
                <a:solidFill>
                  <a:schemeClr val="bg1"/>
                </a:solidFill>
              </a:rPr>
              <a:t> – </a:t>
            </a:r>
            <a:r>
              <a:rPr lang="ru-RU" sz="2400" b="1" i="1" u="sng" dirty="0" smtClean="0">
                <a:solidFill>
                  <a:schemeClr val="bg1"/>
                </a:solidFill>
              </a:rPr>
              <a:t>организационные</a:t>
            </a:r>
            <a:endParaRPr lang="zh-CN" altLang="en-US" sz="2100" b="1" u="sng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2456892" y="627534"/>
            <a:ext cx="999158" cy="83910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3104964" y="3248900"/>
            <a:ext cx="1350150" cy="126021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4"/>
          <p:cNvSpPr txBox="1">
            <a:spLocks noChangeArrowheads="1"/>
          </p:cNvSpPr>
          <p:nvPr/>
        </p:nvSpPr>
        <p:spPr bwMode="auto">
          <a:xfrm>
            <a:off x="-4274" y="5280417"/>
            <a:ext cx="6862274" cy="20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56" tIns="19278" rIns="38556" bIns="1927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15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782401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d22daf625e7f85d06b96e1ac2e1adb1a8fb1e"/>
</p:tagLst>
</file>

<file path=ppt/theme/theme1.xml><?xml version="1.0" encoding="utf-8"?>
<a:theme xmlns:a="http://schemas.openxmlformats.org/drawingml/2006/main" name="www.homeppt.com">
  <a:themeElements>
    <a:clrScheme name="自定义 2">
      <a:dk1>
        <a:sysClr val="windowText" lastClr="000000"/>
      </a:dk1>
      <a:lt1>
        <a:sysClr val="window" lastClr="FFFFFF"/>
      </a:lt1>
      <a:dk2>
        <a:srgbClr val="7F7F7F"/>
      </a:dk2>
      <a:lt2>
        <a:srgbClr val="7F7F7F"/>
      </a:lt2>
      <a:accent1>
        <a:srgbClr val="3F3F3F"/>
      </a:accent1>
      <a:accent2>
        <a:srgbClr val="C00000"/>
      </a:accent2>
      <a:accent3>
        <a:srgbClr val="3F3F3F"/>
      </a:accent3>
      <a:accent4>
        <a:srgbClr val="C00000"/>
      </a:accent4>
      <a:accent5>
        <a:srgbClr val="3F3F3F"/>
      </a:accent5>
      <a:accent6>
        <a:srgbClr val="C00000"/>
      </a:accent6>
      <a:hlink>
        <a:srgbClr val="FFFFFF"/>
      </a:hlink>
      <a:folHlink>
        <a:srgbClr val="FFFFF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750</Words>
  <Application>Microsoft Office PowerPoint</Application>
  <PresentationFormat>Произвольный</PresentationFormat>
  <Paragraphs>140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맑은 고딕</vt:lpstr>
      <vt:lpstr>微软雅黑</vt:lpstr>
      <vt:lpstr>宋体</vt:lpstr>
      <vt:lpstr>Agency FB</vt:lpstr>
      <vt:lpstr>Arial</vt:lpstr>
      <vt:lpstr>Calibri</vt:lpstr>
      <vt:lpstr>Helvetica Light</vt:lpstr>
      <vt:lpstr>Times New Roman</vt:lpstr>
      <vt:lpstr>Wingdings</vt:lpstr>
      <vt:lpstr>方正兰亭细黑_GBK</vt:lpstr>
      <vt:lpstr>www.homeppt.com</vt:lpstr>
      <vt:lpstr>Презентация PowerPoint</vt:lpstr>
      <vt:lpstr>Презентация PowerPoint</vt:lpstr>
      <vt:lpstr>Презентация PowerPoint</vt:lpstr>
      <vt:lpstr>Аналитическое обоснование профиля на основе  SWOT анализа</vt:lpstr>
      <vt:lpstr>Презентация PowerPoint</vt:lpstr>
      <vt:lpstr>Педагогические условия</vt:lpstr>
      <vt:lpstr>Презентация PowerPoint</vt:lpstr>
      <vt:lpstr>Ресурсные условия</vt:lpstr>
      <vt:lpstr>Презентация PowerPoint</vt:lpstr>
      <vt:lpstr>Организационные условия</vt:lpstr>
      <vt:lpstr>Внутренние ресурсы</vt:lpstr>
      <vt:lpstr>Внешние ресурсы</vt:lpstr>
      <vt:lpstr>Образовательная политика РФ</vt:lpstr>
      <vt:lpstr>Модель цифровой образовательной среды</vt:lpstr>
      <vt:lpstr>Модели организации профильного обучения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www.1ppt.com</dc:title>
  <dc:creator>www.1ppt.com</dc:creator>
  <cp:keywords>www.1ppt.com</cp:keywords>
  <cp:lastModifiedBy>Ляшенко Елена Ивановна</cp:lastModifiedBy>
  <cp:revision>116</cp:revision>
  <cp:lastPrinted>2019-08-22T10:46:26Z</cp:lastPrinted>
  <dcterms:created xsi:type="dcterms:W3CDTF">2015-10-21T17:10:39Z</dcterms:created>
  <dcterms:modified xsi:type="dcterms:W3CDTF">2019-08-22T10:52:59Z</dcterms:modified>
</cp:coreProperties>
</file>