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80" r:id="rId2"/>
    <p:sldId id="406" r:id="rId3"/>
    <p:sldId id="425" r:id="rId4"/>
    <p:sldId id="407" r:id="rId5"/>
    <p:sldId id="408" r:id="rId6"/>
    <p:sldId id="409" r:id="rId7"/>
    <p:sldId id="410" r:id="rId8"/>
    <p:sldId id="411" r:id="rId9"/>
    <p:sldId id="404" r:id="rId10"/>
    <p:sldId id="414" r:id="rId11"/>
    <p:sldId id="415" r:id="rId12"/>
    <p:sldId id="416" r:id="rId13"/>
    <p:sldId id="417" r:id="rId14"/>
    <p:sldId id="418" r:id="rId15"/>
    <p:sldId id="413" r:id="rId16"/>
    <p:sldId id="424" r:id="rId17"/>
    <p:sldId id="420" r:id="rId18"/>
    <p:sldId id="421" r:id="rId19"/>
    <p:sldId id="422" r:id="rId20"/>
    <p:sldId id="392" r:id="rId21"/>
    <p:sldId id="379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4" autoAdjust="0"/>
    <p:restoredTop sz="94667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88927-1D2E-4644-8CD8-F3390562E2A0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7A34FC-E398-416D-9147-5385B21094EB}">
      <dgm:prSet phldrT="[Текст]"/>
      <dgm:spPr/>
      <dgm:t>
        <a:bodyPr/>
        <a:lstStyle/>
        <a:p>
          <a:endParaRPr lang="ru-RU" dirty="0"/>
        </a:p>
      </dgm:t>
    </dgm:pt>
    <dgm:pt modelId="{9D877201-39EE-41B8-B10F-46D497BAD5AE}" type="parTrans" cxnId="{45274171-231D-468E-A9A5-83DAAEB9CCA8}">
      <dgm:prSet/>
      <dgm:spPr/>
      <dgm:t>
        <a:bodyPr/>
        <a:lstStyle/>
        <a:p>
          <a:endParaRPr lang="ru-RU"/>
        </a:p>
      </dgm:t>
    </dgm:pt>
    <dgm:pt modelId="{DB7BFC35-ECAD-4BCC-AFAB-EF90AB40A36B}" type="sibTrans" cxnId="{45274171-231D-468E-A9A5-83DAAEB9CCA8}">
      <dgm:prSet/>
      <dgm:spPr/>
      <dgm:t>
        <a:bodyPr/>
        <a:lstStyle/>
        <a:p>
          <a:endParaRPr lang="ru-RU"/>
        </a:p>
      </dgm:t>
    </dgm:pt>
    <dgm:pt modelId="{F72C6CB4-3ECF-4015-87C1-D935BA9932EE}">
      <dgm:prSet phldrT="[Текст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  <a:gs pos="52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Погружается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600" dirty="0" smtClean="0">
              <a:solidFill>
                <a:schemeClr val="tx1"/>
              </a:solidFill>
            </a:rPr>
            <a:t>Ищет информацию</a:t>
          </a:r>
        </a:p>
        <a:p>
          <a:r>
            <a:rPr lang="ru-RU" sz="1600" dirty="0" smtClean="0">
              <a:solidFill>
                <a:schemeClr val="tx1"/>
              </a:solidFill>
            </a:rPr>
            <a:t>Анализирует</a:t>
          </a:r>
        </a:p>
        <a:p>
          <a:r>
            <a:rPr lang="ru-RU" sz="1600" dirty="0" smtClean="0">
              <a:solidFill>
                <a:schemeClr val="tx1"/>
              </a:solidFill>
            </a:rPr>
            <a:t>Осваивает</a:t>
          </a:r>
        </a:p>
        <a:p>
          <a:r>
            <a:rPr lang="ru-RU" sz="1600" dirty="0" smtClean="0">
              <a:solidFill>
                <a:schemeClr val="tx1"/>
              </a:solidFill>
            </a:rPr>
            <a:t>Определяет индивидуальную траекторию</a:t>
          </a:r>
          <a:endParaRPr lang="ru-RU" sz="1600" dirty="0">
            <a:solidFill>
              <a:schemeClr val="tx1"/>
            </a:solidFill>
          </a:endParaRPr>
        </a:p>
      </dgm:t>
    </dgm:pt>
    <dgm:pt modelId="{609B0914-4D8D-488C-A087-8C01E9D62FDF}" type="parTrans" cxnId="{CB1D8A62-BBBB-4B68-9242-EA9061DE22CC}">
      <dgm:prSet/>
      <dgm:spPr/>
      <dgm:t>
        <a:bodyPr/>
        <a:lstStyle/>
        <a:p>
          <a:endParaRPr lang="ru-RU"/>
        </a:p>
      </dgm:t>
    </dgm:pt>
    <dgm:pt modelId="{2D79984A-AA8C-4556-810F-5BABB610FE38}" type="sibTrans" cxnId="{CB1D8A62-BBBB-4B68-9242-EA9061DE22CC}">
      <dgm:prSet/>
      <dgm:spPr/>
      <dgm:t>
        <a:bodyPr/>
        <a:lstStyle/>
        <a:p>
          <a:endParaRPr lang="ru-RU"/>
        </a:p>
      </dgm:t>
    </dgm:pt>
    <dgm:pt modelId="{1612A1B3-7A19-46EE-9FBD-80AF72CF872B}">
      <dgm:prSet phldrT="[Текст]"/>
      <dgm:spPr/>
      <dgm:t>
        <a:bodyPr/>
        <a:lstStyle/>
        <a:p>
          <a:endParaRPr lang="ru-RU" dirty="0" smtClean="0"/>
        </a:p>
      </dgm:t>
    </dgm:pt>
    <dgm:pt modelId="{63490703-C033-4DF5-9B5F-8E26F720F093}" type="parTrans" cxnId="{9A3DF6DF-84D4-41F2-8D49-7074D112328E}">
      <dgm:prSet/>
      <dgm:spPr/>
      <dgm:t>
        <a:bodyPr/>
        <a:lstStyle/>
        <a:p>
          <a:endParaRPr lang="ru-RU"/>
        </a:p>
      </dgm:t>
    </dgm:pt>
    <dgm:pt modelId="{59CC7358-42D0-4BD9-98A3-AF106883941C}" type="sibTrans" cxnId="{9A3DF6DF-84D4-41F2-8D49-7074D112328E}">
      <dgm:prSet/>
      <dgm:spPr/>
      <dgm:t>
        <a:bodyPr/>
        <a:lstStyle/>
        <a:p>
          <a:endParaRPr lang="ru-RU"/>
        </a:p>
      </dgm:t>
    </dgm:pt>
    <dgm:pt modelId="{208E9F6F-0E47-45D8-B68B-830C18285F4B}">
      <dgm:prSet phldrT="[Текст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  <a:gs pos="52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Играет роль </a:t>
          </a:r>
          <a:r>
            <a:rPr lang="ru-RU" sz="1600" dirty="0" err="1" smtClean="0">
              <a:solidFill>
                <a:schemeClr val="tx1"/>
              </a:solidFill>
            </a:rPr>
            <a:t>Проблематизирует</a:t>
          </a:r>
          <a:r>
            <a:rPr lang="ru-RU" sz="1600" dirty="0" smtClean="0">
              <a:solidFill>
                <a:schemeClr val="tx1"/>
              </a:solidFill>
            </a:rPr>
            <a:t>   Пробует       Планирует Интерпретирует информацию Рефлексирует Выстраивает индивидуальную траекторию</a:t>
          </a:r>
          <a:endParaRPr lang="ru-RU" sz="1600" dirty="0">
            <a:solidFill>
              <a:schemeClr val="tx1"/>
            </a:solidFill>
          </a:endParaRPr>
        </a:p>
      </dgm:t>
    </dgm:pt>
    <dgm:pt modelId="{83C399C8-FD92-4E79-BD08-1E4D21959088}" type="parTrans" cxnId="{C879388E-C8B6-45A6-A51E-B45934C26D81}">
      <dgm:prSet/>
      <dgm:spPr/>
      <dgm:t>
        <a:bodyPr/>
        <a:lstStyle/>
        <a:p>
          <a:endParaRPr lang="ru-RU"/>
        </a:p>
      </dgm:t>
    </dgm:pt>
    <dgm:pt modelId="{E7A58106-AC3C-45B2-B5BC-BD33D6814198}" type="sibTrans" cxnId="{C879388E-C8B6-45A6-A51E-B45934C26D81}">
      <dgm:prSet/>
      <dgm:spPr/>
      <dgm:t>
        <a:bodyPr/>
        <a:lstStyle/>
        <a:p>
          <a:endParaRPr lang="ru-RU"/>
        </a:p>
      </dgm:t>
    </dgm:pt>
    <dgm:pt modelId="{E5DD559E-C5FD-475A-BFDB-C902121E141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C696C2C-720F-43A1-BCBD-FF59517F0469}" type="parTrans" cxnId="{AB050122-5060-4CA9-901B-1108BF2D16F7}">
      <dgm:prSet/>
      <dgm:spPr/>
      <dgm:t>
        <a:bodyPr/>
        <a:lstStyle/>
        <a:p>
          <a:endParaRPr lang="ru-RU"/>
        </a:p>
      </dgm:t>
    </dgm:pt>
    <dgm:pt modelId="{785EF1F3-D998-4C40-A53B-B3644307388D}" type="sibTrans" cxnId="{AB050122-5060-4CA9-901B-1108BF2D16F7}">
      <dgm:prSet/>
      <dgm:spPr/>
      <dgm:t>
        <a:bodyPr/>
        <a:lstStyle/>
        <a:p>
          <a:endParaRPr lang="ru-RU"/>
        </a:p>
      </dgm:t>
    </dgm:pt>
    <dgm:pt modelId="{E26B797B-9ADF-4FCD-8DB7-45F6944790D8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Участвует  в проф. конкурсах  Тренируется Учится преподавать Рефлексирует Стажируется по методике преподавания Корректирует индивидуальную  траекторию</a:t>
          </a:r>
          <a:endParaRPr lang="ru-RU" sz="1600" dirty="0">
            <a:solidFill>
              <a:schemeClr val="tx1"/>
            </a:solidFill>
          </a:endParaRPr>
        </a:p>
      </dgm:t>
    </dgm:pt>
    <dgm:pt modelId="{57B8610E-5041-4792-A4C4-ED6EFB29C954}" type="parTrans" cxnId="{C098AE7F-C9AC-4450-9361-B17BA9D75DED}">
      <dgm:prSet/>
      <dgm:spPr/>
      <dgm:t>
        <a:bodyPr/>
        <a:lstStyle/>
        <a:p>
          <a:endParaRPr lang="ru-RU"/>
        </a:p>
      </dgm:t>
    </dgm:pt>
    <dgm:pt modelId="{F014CE27-89B2-4065-A5B7-D00BD6AED73D}" type="sibTrans" cxnId="{C098AE7F-C9AC-4450-9361-B17BA9D75DED}">
      <dgm:prSet/>
      <dgm:spPr/>
      <dgm:t>
        <a:bodyPr/>
        <a:lstStyle/>
        <a:p>
          <a:endParaRPr lang="ru-RU"/>
        </a:p>
      </dgm:t>
    </dgm:pt>
    <dgm:pt modelId="{50A3E3B0-D858-42CE-8536-4BFDB39FD929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Разрабатывает Апробирует программу и методику Оценивает Прогнозирует Организует проф. конкурс Рефлексирует Стажируется </a:t>
          </a:r>
          <a:endParaRPr lang="ru-RU" sz="1600" dirty="0"/>
        </a:p>
      </dgm:t>
    </dgm:pt>
    <dgm:pt modelId="{0B3DA79D-FF12-4E95-B938-DD10B3A42CE9}" type="parTrans" cxnId="{3253DD4E-36DE-445B-AB22-9D15D2BDDE7C}">
      <dgm:prSet/>
      <dgm:spPr/>
      <dgm:t>
        <a:bodyPr/>
        <a:lstStyle/>
        <a:p>
          <a:endParaRPr lang="ru-RU"/>
        </a:p>
      </dgm:t>
    </dgm:pt>
    <dgm:pt modelId="{9F8C8AD2-5CC5-417D-8CE7-6FF9B1C9AED4}" type="sibTrans" cxnId="{3253DD4E-36DE-445B-AB22-9D15D2BDDE7C}">
      <dgm:prSet/>
      <dgm:spPr/>
      <dgm:t>
        <a:bodyPr/>
        <a:lstStyle/>
        <a:p>
          <a:endParaRPr lang="ru-RU"/>
        </a:p>
      </dgm:t>
    </dgm:pt>
    <dgm:pt modelId="{FED393FA-A1A0-4998-A072-D096CFEC6084}">
      <dgm:prSet phldrT="[Текст]"/>
      <dgm:spPr/>
      <dgm:t>
        <a:bodyPr/>
        <a:lstStyle/>
        <a:p>
          <a:endParaRPr lang="ru-RU" dirty="0"/>
        </a:p>
      </dgm:t>
    </dgm:pt>
    <dgm:pt modelId="{9E732860-4395-4D73-87A5-808AE250B03B}" type="parTrans" cxnId="{6D5E3CD4-7FAB-445A-910A-91461FD2BD9B}">
      <dgm:prSet/>
      <dgm:spPr/>
      <dgm:t>
        <a:bodyPr/>
        <a:lstStyle/>
        <a:p>
          <a:endParaRPr lang="ru-RU"/>
        </a:p>
      </dgm:t>
    </dgm:pt>
    <dgm:pt modelId="{E73B5FA5-72C9-45B1-80E6-19F3CC8E6B4B}" type="sibTrans" cxnId="{6D5E3CD4-7FAB-445A-910A-91461FD2BD9B}">
      <dgm:prSet/>
      <dgm:spPr/>
      <dgm:t>
        <a:bodyPr/>
        <a:lstStyle/>
        <a:p>
          <a:endParaRPr lang="ru-RU"/>
        </a:p>
      </dgm:t>
    </dgm:pt>
    <dgm:pt modelId="{C424B218-C28F-473E-979C-DCE7AA67B1EF}" type="pres">
      <dgm:prSet presAssocID="{4B088927-1D2E-4644-8CD8-F3390562E2A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FE41E2-DC49-44B8-B076-4E640CBEEF46}" type="pres">
      <dgm:prSet presAssocID="{067A34FC-E398-416D-9147-5385B21094EB}" presName="compositeNode" presStyleCnt="0">
        <dgm:presLayoutVars>
          <dgm:bulletEnabled val="1"/>
        </dgm:presLayoutVars>
      </dgm:prSet>
      <dgm:spPr/>
    </dgm:pt>
    <dgm:pt modelId="{204DF783-26BF-4E70-BABA-54A986DCBFC9}" type="pres">
      <dgm:prSet presAssocID="{067A34FC-E398-416D-9147-5385B21094EB}" presName="image" presStyleLbl="fgImgPlace1" presStyleIdx="0" presStyleCnt="4" custScaleX="644074" custScaleY="655502" custLinFactY="689854" custLinFactNeighborX="-93087" custLinFactNeighborY="7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F22E93-B1B0-4A95-8297-4C1E9AEF611B}" type="pres">
      <dgm:prSet presAssocID="{067A34FC-E398-416D-9147-5385B21094EB}" presName="childNode" presStyleLbl="node1" presStyleIdx="0" presStyleCnt="4" custScaleX="467864" custScaleY="128205" custLinFactNeighborX="-53269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A6D06-B12E-433E-B9D5-48E159BE247E}" type="pres">
      <dgm:prSet presAssocID="{067A34FC-E398-416D-9147-5385B21094EB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396A1-43C4-45E8-945C-CCEF7C93E75B}" type="pres">
      <dgm:prSet presAssocID="{DB7BFC35-ECAD-4BCC-AFAB-EF90AB40A36B}" presName="sibTrans" presStyleCnt="0"/>
      <dgm:spPr/>
    </dgm:pt>
    <dgm:pt modelId="{85C767FA-867C-43DB-9830-8B985D8E8D65}" type="pres">
      <dgm:prSet presAssocID="{1612A1B3-7A19-46EE-9FBD-80AF72CF872B}" presName="compositeNode" presStyleCnt="0">
        <dgm:presLayoutVars>
          <dgm:bulletEnabled val="1"/>
        </dgm:presLayoutVars>
      </dgm:prSet>
      <dgm:spPr/>
    </dgm:pt>
    <dgm:pt modelId="{BB3F60A1-86AD-4574-B57A-4072D062A73F}" type="pres">
      <dgm:prSet presAssocID="{1612A1B3-7A19-46EE-9FBD-80AF72CF872B}" presName="image" presStyleLbl="fgImgPlace1" presStyleIdx="1" presStyleCnt="4" custScaleX="645132" custScaleY="671131" custLinFactY="762970" custLinFactNeighborX="59261" custLinFactNeighborY="8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464CB044-B114-40D9-BE8E-365FDD797D03}" type="pres">
      <dgm:prSet presAssocID="{1612A1B3-7A19-46EE-9FBD-80AF72CF872B}" presName="childNode" presStyleLbl="node1" presStyleIdx="1" presStyleCnt="4" custScaleX="516331" custScaleY="128205" custLinFactNeighborX="-11538" custLinFactNeighborY="-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72EFE-228F-456E-8132-E278FFE017F9}" type="pres">
      <dgm:prSet presAssocID="{1612A1B3-7A19-46EE-9FBD-80AF72CF872B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5F9B9-06C6-4BEF-B812-E36B2C762D24}" type="pres">
      <dgm:prSet presAssocID="{59CC7358-42D0-4BD9-98A3-AF106883941C}" presName="sibTrans" presStyleCnt="0"/>
      <dgm:spPr/>
    </dgm:pt>
    <dgm:pt modelId="{B83586A9-3853-465A-99EF-959F303C0C95}" type="pres">
      <dgm:prSet presAssocID="{E5DD559E-C5FD-475A-BFDB-C902121E1415}" presName="compositeNode" presStyleCnt="0">
        <dgm:presLayoutVars>
          <dgm:bulletEnabled val="1"/>
        </dgm:presLayoutVars>
      </dgm:prSet>
      <dgm:spPr/>
    </dgm:pt>
    <dgm:pt modelId="{4759205A-512F-4B6C-A1F9-0DBDA5E520B7}" type="pres">
      <dgm:prSet presAssocID="{E5DD559E-C5FD-475A-BFDB-C902121E1415}" presName="image" presStyleLbl="fgImgPlace1" presStyleIdx="2" presStyleCnt="4" custScaleX="645131" custScaleY="518310" custLinFactX="85775" custLinFactY="837908" custLinFactNeighborX="100000" custLinFactNeighborY="9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F1CBCDBA-7FBA-4800-A702-23C09B4AE11C}" type="pres">
      <dgm:prSet presAssocID="{E5DD559E-C5FD-475A-BFDB-C902121E1415}" presName="childNode" presStyleLbl="node1" presStyleIdx="2" presStyleCnt="4" custScaleX="460439" custScaleY="128205" custLinFactNeighborX="21325" custLinFactNeighborY="1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FF7B0-71E1-4985-8F1B-3E02AD9BB9A5}" type="pres">
      <dgm:prSet presAssocID="{E5DD559E-C5FD-475A-BFDB-C902121E1415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CDCD9-946B-4E06-A44B-BEE6376F8F7D}" type="pres">
      <dgm:prSet presAssocID="{785EF1F3-D998-4C40-A53B-B3644307388D}" presName="sibTrans" presStyleCnt="0"/>
      <dgm:spPr/>
    </dgm:pt>
    <dgm:pt modelId="{6FA08B7B-6280-4B57-AEDE-FF141A3F7948}" type="pres">
      <dgm:prSet presAssocID="{FED393FA-A1A0-4998-A072-D096CFEC6084}" presName="compositeNode" presStyleCnt="0">
        <dgm:presLayoutVars>
          <dgm:bulletEnabled val="1"/>
        </dgm:presLayoutVars>
      </dgm:prSet>
      <dgm:spPr/>
    </dgm:pt>
    <dgm:pt modelId="{8CB8129C-96B5-43F9-86D7-A65DE3667A92}" type="pres">
      <dgm:prSet presAssocID="{FED393FA-A1A0-4998-A072-D096CFEC6084}" presName="image" presStyleLbl="fgImgPlace1" presStyleIdx="3" presStyleCnt="4" custScaleX="551358" custScaleY="555875" custLinFactX="100000" custLinFactY="719606" custLinFactNeighborX="184701" custLinFactNeighborY="8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A3ADD2F-B659-4446-864C-B96BF1EA2FA3}" type="pres">
      <dgm:prSet presAssocID="{FED393FA-A1A0-4998-A072-D096CFEC6084}" presName="childNode" presStyleLbl="node1" presStyleIdx="3" presStyleCnt="4" custScaleX="424623" custScaleY="128096" custLinFactNeighborX="56248" custLinFactNeighborY="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5B016-D90C-415C-BDE5-B531556B70E7}" type="pres">
      <dgm:prSet presAssocID="{FED393FA-A1A0-4998-A072-D096CFEC6084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C42F6-7AA7-43BF-B6E3-4B4FDA2C95E5}" type="presOf" srcId="{4B088927-1D2E-4644-8CD8-F3390562E2A0}" destId="{C424B218-C28F-473E-979C-DCE7AA67B1EF}" srcOrd="0" destOrd="0" presId="urn:microsoft.com/office/officeart/2005/8/layout/hList2#1"/>
    <dgm:cxn modelId="{05B0A235-3B4D-434B-AB91-FCB8AD2F7B05}" type="presOf" srcId="{208E9F6F-0E47-45D8-B68B-830C18285F4B}" destId="{464CB044-B114-40D9-BE8E-365FDD797D03}" srcOrd="0" destOrd="0" presId="urn:microsoft.com/office/officeart/2005/8/layout/hList2#1"/>
    <dgm:cxn modelId="{C098AE7F-C9AC-4450-9361-B17BA9D75DED}" srcId="{E5DD559E-C5FD-475A-BFDB-C902121E1415}" destId="{E26B797B-9ADF-4FCD-8DB7-45F6944790D8}" srcOrd="0" destOrd="0" parTransId="{57B8610E-5041-4792-A4C4-ED6EFB29C954}" sibTransId="{F014CE27-89B2-4065-A5B7-D00BD6AED73D}"/>
    <dgm:cxn modelId="{69B3AC8A-A117-4866-9FE3-8D25973C4D80}" type="presOf" srcId="{50A3E3B0-D858-42CE-8536-4BFDB39FD929}" destId="{DA3ADD2F-B659-4446-864C-B96BF1EA2FA3}" srcOrd="0" destOrd="0" presId="urn:microsoft.com/office/officeart/2005/8/layout/hList2#1"/>
    <dgm:cxn modelId="{AB050122-5060-4CA9-901B-1108BF2D16F7}" srcId="{4B088927-1D2E-4644-8CD8-F3390562E2A0}" destId="{E5DD559E-C5FD-475A-BFDB-C902121E1415}" srcOrd="2" destOrd="0" parTransId="{BC696C2C-720F-43A1-BCBD-FF59517F0469}" sibTransId="{785EF1F3-D998-4C40-A53B-B3644307388D}"/>
    <dgm:cxn modelId="{45274171-231D-468E-A9A5-83DAAEB9CCA8}" srcId="{4B088927-1D2E-4644-8CD8-F3390562E2A0}" destId="{067A34FC-E398-416D-9147-5385B21094EB}" srcOrd="0" destOrd="0" parTransId="{9D877201-39EE-41B8-B10F-46D497BAD5AE}" sibTransId="{DB7BFC35-ECAD-4BCC-AFAB-EF90AB40A36B}"/>
    <dgm:cxn modelId="{C2D2DD0C-30C9-4DF0-A43E-C3B79DA6B6E8}" type="presOf" srcId="{F72C6CB4-3ECF-4015-87C1-D935BA9932EE}" destId="{02F22E93-B1B0-4A95-8297-4C1E9AEF611B}" srcOrd="0" destOrd="0" presId="urn:microsoft.com/office/officeart/2005/8/layout/hList2#1"/>
    <dgm:cxn modelId="{FEED5E2C-47D0-4CE9-BA96-74A194FB6332}" type="presOf" srcId="{067A34FC-E398-416D-9147-5385B21094EB}" destId="{FDEA6D06-B12E-433E-B9D5-48E159BE247E}" srcOrd="0" destOrd="0" presId="urn:microsoft.com/office/officeart/2005/8/layout/hList2#1"/>
    <dgm:cxn modelId="{389C84C6-9E1C-4D40-AD6D-31BD5D5B6ED3}" type="presOf" srcId="{E26B797B-9ADF-4FCD-8DB7-45F6944790D8}" destId="{F1CBCDBA-7FBA-4800-A702-23C09B4AE11C}" srcOrd="0" destOrd="0" presId="urn:microsoft.com/office/officeart/2005/8/layout/hList2#1"/>
    <dgm:cxn modelId="{6D5E3CD4-7FAB-445A-910A-91461FD2BD9B}" srcId="{4B088927-1D2E-4644-8CD8-F3390562E2A0}" destId="{FED393FA-A1A0-4998-A072-D096CFEC6084}" srcOrd="3" destOrd="0" parTransId="{9E732860-4395-4D73-87A5-808AE250B03B}" sibTransId="{E73B5FA5-72C9-45B1-80E6-19F3CC8E6B4B}"/>
    <dgm:cxn modelId="{A83F4890-95B0-47BB-A409-6F6DD1DB509E}" type="presOf" srcId="{E5DD559E-C5FD-475A-BFDB-C902121E1415}" destId="{BF7FF7B0-71E1-4985-8F1B-3E02AD9BB9A5}" srcOrd="0" destOrd="0" presId="urn:microsoft.com/office/officeart/2005/8/layout/hList2#1"/>
    <dgm:cxn modelId="{43510DB7-C3FD-49A2-AEA0-E7AFFB880617}" type="presOf" srcId="{FED393FA-A1A0-4998-A072-D096CFEC6084}" destId="{1B35B016-D90C-415C-BDE5-B531556B70E7}" srcOrd="0" destOrd="0" presId="urn:microsoft.com/office/officeart/2005/8/layout/hList2#1"/>
    <dgm:cxn modelId="{C879388E-C8B6-45A6-A51E-B45934C26D81}" srcId="{1612A1B3-7A19-46EE-9FBD-80AF72CF872B}" destId="{208E9F6F-0E47-45D8-B68B-830C18285F4B}" srcOrd="0" destOrd="0" parTransId="{83C399C8-FD92-4E79-BD08-1E4D21959088}" sibTransId="{E7A58106-AC3C-45B2-B5BC-BD33D6814198}"/>
    <dgm:cxn modelId="{9A3DF6DF-84D4-41F2-8D49-7074D112328E}" srcId="{4B088927-1D2E-4644-8CD8-F3390562E2A0}" destId="{1612A1B3-7A19-46EE-9FBD-80AF72CF872B}" srcOrd="1" destOrd="0" parTransId="{63490703-C033-4DF5-9B5F-8E26F720F093}" sibTransId="{59CC7358-42D0-4BD9-98A3-AF106883941C}"/>
    <dgm:cxn modelId="{CB1D8A62-BBBB-4B68-9242-EA9061DE22CC}" srcId="{067A34FC-E398-416D-9147-5385B21094EB}" destId="{F72C6CB4-3ECF-4015-87C1-D935BA9932EE}" srcOrd="0" destOrd="0" parTransId="{609B0914-4D8D-488C-A087-8C01E9D62FDF}" sibTransId="{2D79984A-AA8C-4556-810F-5BABB610FE38}"/>
    <dgm:cxn modelId="{511E9C8F-C1CE-42A6-BB92-025B575D12C7}" type="presOf" srcId="{1612A1B3-7A19-46EE-9FBD-80AF72CF872B}" destId="{0AD72EFE-228F-456E-8132-E278FFE017F9}" srcOrd="0" destOrd="0" presId="urn:microsoft.com/office/officeart/2005/8/layout/hList2#1"/>
    <dgm:cxn modelId="{3253DD4E-36DE-445B-AB22-9D15D2BDDE7C}" srcId="{FED393FA-A1A0-4998-A072-D096CFEC6084}" destId="{50A3E3B0-D858-42CE-8536-4BFDB39FD929}" srcOrd="0" destOrd="0" parTransId="{0B3DA79D-FF12-4E95-B938-DD10B3A42CE9}" sibTransId="{9F8C8AD2-5CC5-417D-8CE7-6FF9B1C9AED4}"/>
    <dgm:cxn modelId="{3E28F77B-5D27-42BB-8624-897C52FB2BA8}" type="presParOf" srcId="{C424B218-C28F-473E-979C-DCE7AA67B1EF}" destId="{69FE41E2-DC49-44B8-B076-4E640CBEEF46}" srcOrd="0" destOrd="0" presId="urn:microsoft.com/office/officeart/2005/8/layout/hList2#1"/>
    <dgm:cxn modelId="{80BD15D0-1563-4376-A2AC-B2CE41BC001B}" type="presParOf" srcId="{69FE41E2-DC49-44B8-B076-4E640CBEEF46}" destId="{204DF783-26BF-4E70-BABA-54A986DCBFC9}" srcOrd="0" destOrd="0" presId="urn:microsoft.com/office/officeart/2005/8/layout/hList2#1"/>
    <dgm:cxn modelId="{3D6EE711-7E77-45FB-85A7-B92944A92AF4}" type="presParOf" srcId="{69FE41E2-DC49-44B8-B076-4E640CBEEF46}" destId="{02F22E93-B1B0-4A95-8297-4C1E9AEF611B}" srcOrd="1" destOrd="0" presId="urn:microsoft.com/office/officeart/2005/8/layout/hList2#1"/>
    <dgm:cxn modelId="{0B29488E-28F0-4276-A67C-10E66EEAB37A}" type="presParOf" srcId="{69FE41E2-DC49-44B8-B076-4E640CBEEF46}" destId="{FDEA6D06-B12E-433E-B9D5-48E159BE247E}" srcOrd="2" destOrd="0" presId="urn:microsoft.com/office/officeart/2005/8/layout/hList2#1"/>
    <dgm:cxn modelId="{391307CE-32BC-4A45-92B8-828307A0DF76}" type="presParOf" srcId="{C424B218-C28F-473E-979C-DCE7AA67B1EF}" destId="{0DB396A1-43C4-45E8-945C-CCEF7C93E75B}" srcOrd="1" destOrd="0" presId="urn:microsoft.com/office/officeart/2005/8/layout/hList2#1"/>
    <dgm:cxn modelId="{DAEF0BD2-2605-4449-9C2B-E78D8FF56931}" type="presParOf" srcId="{C424B218-C28F-473E-979C-DCE7AA67B1EF}" destId="{85C767FA-867C-43DB-9830-8B985D8E8D65}" srcOrd="2" destOrd="0" presId="urn:microsoft.com/office/officeart/2005/8/layout/hList2#1"/>
    <dgm:cxn modelId="{0D361A90-6A62-486E-98D1-CCE845387155}" type="presParOf" srcId="{85C767FA-867C-43DB-9830-8B985D8E8D65}" destId="{BB3F60A1-86AD-4574-B57A-4072D062A73F}" srcOrd="0" destOrd="0" presId="urn:microsoft.com/office/officeart/2005/8/layout/hList2#1"/>
    <dgm:cxn modelId="{2DA539B0-76BA-43A8-AF56-A8CAFC6B45A8}" type="presParOf" srcId="{85C767FA-867C-43DB-9830-8B985D8E8D65}" destId="{464CB044-B114-40D9-BE8E-365FDD797D03}" srcOrd="1" destOrd="0" presId="urn:microsoft.com/office/officeart/2005/8/layout/hList2#1"/>
    <dgm:cxn modelId="{6D52F5E5-1C34-4850-BE05-79D2855F515E}" type="presParOf" srcId="{85C767FA-867C-43DB-9830-8B985D8E8D65}" destId="{0AD72EFE-228F-456E-8132-E278FFE017F9}" srcOrd="2" destOrd="0" presId="urn:microsoft.com/office/officeart/2005/8/layout/hList2#1"/>
    <dgm:cxn modelId="{C827B0CF-3F3E-40E8-B0FF-24AE065B6A29}" type="presParOf" srcId="{C424B218-C28F-473E-979C-DCE7AA67B1EF}" destId="{4485F9B9-06C6-4BEF-B812-E36B2C762D24}" srcOrd="3" destOrd="0" presId="urn:microsoft.com/office/officeart/2005/8/layout/hList2#1"/>
    <dgm:cxn modelId="{FED4184E-5F40-4140-8304-DC7562C15158}" type="presParOf" srcId="{C424B218-C28F-473E-979C-DCE7AA67B1EF}" destId="{B83586A9-3853-465A-99EF-959F303C0C95}" srcOrd="4" destOrd="0" presId="urn:microsoft.com/office/officeart/2005/8/layout/hList2#1"/>
    <dgm:cxn modelId="{1D2D0B1E-A726-42A2-9B08-792E7834EB51}" type="presParOf" srcId="{B83586A9-3853-465A-99EF-959F303C0C95}" destId="{4759205A-512F-4B6C-A1F9-0DBDA5E520B7}" srcOrd="0" destOrd="0" presId="urn:microsoft.com/office/officeart/2005/8/layout/hList2#1"/>
    <dgm:cxn modelId="{D95488EB-39A9-47EE-937B-CB1C0623C378}" type="presParOf" srcId="{B83586A9-3853-465A-99EF-959F303C0C95}" destId="{F1CBCDBA-7FBA-4800-A702-23C09B4AE11C}" srcOrd="1" destOrd="0" presId="urn:microsoft.com/office/officeart/2005/8/layout/hList2#1"/>
    <dgm:cxn modelId="{0C654B4A-EA9F-461C-AC8D-D86538F93C9E}" type="presParOf" srcId="{B83586A9-3853-465A-99EF-959F303C0C95}" destId="{BF7FF7B0-71E1-4985-8F1B-3E02AD9BB9A5}" srcOrd="2" destOrd="0" presId="urn:microsoft.com/office/officeart/2005/8/layout/hList2#1"/>
    <dgm:cxn modelId="{AD191BEE-0D17-4D12-B14E-F7D368D96C08}" type="presParOf" srcId="{C424B218-C28F-473E-979C-DCE7AA67B1EF}" destId="{513CDCD9-946B-4E06-A44B-BEE6376F8F7D}" srcOrd="5" destOrd="0" presId="urn:microsoft.com/office/officeart/2005/8/layout/hList2#1"/>
    <dgm:cxn modelId="{31CE6A0C-3C14-4D17-8094-4AD7EA324AF6}" type="presParOf" srcId="{C424B218-C28F-473E-979C-DCE7AA67B1EF}" destId="{6FA08B7B-6280-4B57-AEDE-FF141A3F7948}" srcOrd="6" destOrd="0" presId="urn:microsoft.com/office/officeart/2005/8/layout/hList2#1"/>
    <dgm:cxn modelId="{220CBE1E-5387-4CC8-B316-DD397EC16379}" type="presParOf" srcId="{6FA08B7B-6280-4B57-AEDE-FF141A3F7948}" destId="{8CB8129C-96B5-43F9-86D7-A65DE3667A92}" srcOrd="0" destOrd="0" presId="urn:microsoft.com/office/officeart/2005/8/layout/hList2#1"/>
    <dgm:cxn modelId="{09CE72E2-DECB-46C1-BD90-A4D46850166F}" type="presParOf" srcId="{6FA08B7B-6280-4B57-AEDE-FF141A3F7948}" destId="{DA3ADD2F-B659-4446-864C-B96BF1EA2FA3}" srcOrd="1" destOrd="0" presId="urn:microsoft.com/office/officeart/2005/8/layout/hList2#1"/>
    <dgm:cxn modelId="{050BF416-9F46-41BA-BBBD-BE226E2227B5}" type="presParOf" srcId="{6FA08B7B-6280-4B57-AEDE-FF141A3F7948}" destId="{1B35B016-D90C-415C-BDE5-B531556B70E7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A6D06-B12E-433E-B9D5-48E159BE247E}">
      <dsp:nvSpPr>
        <dsp:cNvPr id="0" name=""/>
        <dsp:cNvSpPr/>
      </dsp:nvSpPr>
      <dsp:spPr>
        <a:xfrm rot="16200000">
          <a:off x="-682881" y="2300871"/>
          <a:ext cx="3617052" cy="8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191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-682881" y="2300871"/>
        <a:ext cx="3617052" cy="82988"/>
      </dsp:txXfrm>
    </dsp:sp>
    <dsp:sp modelId="{02F22E93-B1B0-4A95-8297-4C1E9AEF611B}">
      <dsp:nvSpPr>
        <dsp:cNvPr id="0" name=""/>
        <dsp:cNvSpPr/>
      </dsp:nvSpPr>
      <dsp:spPr>
        <a:xfrm>
          <a:off x="186616" y="0"/>
          <a:ext cx="1934019" cy="4637242"/>
        </a:xfrm>
        <a:prstGeom prst="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  <a:gs pos="52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7319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Погружается</a:t>
          </a: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</a:rPr>
            <a:t>Ищет информацию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Анализирует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Осваивает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Определяет индивидуальную траекторию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86616" y="0"/>
        <a:ext cx="1934019" cy="4637242"/>
      </dsp:txXfrm>
    </dsp:sp>
    <dsp:sp modelId="{204DF783-26BF-4E70-BABA-54A986DCBFC9}">
      <dsp:nvSpPr>
        <dsp:cNvPr id="0" name=""/>
        <dsp:cNvSpPr/>
      </dsp:nvSpPr>
      <dsp:spPr>
        <a:xfrm>
          <a:off x="478126" y="2270135"/>
          <a:ext cx="1069018" cy="10879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72EFE-228F-456E-8132-E278FFE017F9}">
      <dsp:nvSpPr>
        <dsp:cNvPr id="0" name=""/>
        <dsp:cNvSpPr/>
      </dsp:nvSpPr>
      <dsp:spPr>
        <a:xfrm rot="16200000">
          <a:off x="1458745" y="2313841"/>
          <a:ext cx="3617052" cy="8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191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</dsp:txBody>
      <dsp:txXfrm>
        <a:off x="1458745" y="2313841"/>
        <a:ext cx="3617052" cy="82988"/>
      </dsp:txXfrm>
    </dsp:sp>
    <dsp:sp modelId="{464CB044-B114-40D9-BE8E-365FDD797D03}">
      <dsp:nvSpPr>
        <dsp:cNvPr id="0" name=""/>
        <dsp:cNvSpPr/>
      </dsp:nvSpPr>
      <dsp:spPr>
        <a:xfrm>
          <a:off x="2400572" y="0"/>
          <a:ext cx="2134368" cy="4637242"/>
        </a:xfrm>
        <a:prstGeom prst="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/>
            </a:gs>
            <a:gs pos="52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7319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Играет роль </a:t>
          </a:r>
          <a:r>
            <a:rPr lang="ru-RU" sz="1600" kern="1200" dirty="0" err="1" smtClean="0">
              <a:solidFill>
                <a:schemeClr val="tx1"/>
              </a:solidFill>
            </a:rPr>
            <a:t>Проблематизирует</a:t>
          </a:r>
          <a:r>
            <a:rPr lang="ru-RU" sz="1600" kern="1200" dirty="0" smtClean="0">
              <a:solidFill>
                <a:schemeClr val="tx1"/>
              </a:solidFill>
            </a:rPr>
            <a:t>   Пробует       Планирует Интерпретирует информацию Рефлексирует Выстраивает индивидуальную траекторию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400572" y="0"/>
        <a:ext cx="2134368" cy="4637242"/>
      </dsp:txXfrm>
    </dsp:sp>
    <dsp:sp modelId="{BB3F60A1-86AD-4574-B57A-4072D062A73F}">
      <dsp:nvSpPr>
        <dsp:cNvPr id="0" name=""/>
        <dsp:cNvSpPr/>
      </dsp:nvSpPr>
      <dsp:spPr>
        <a:xfrm>
          <a:off x="2871738" y="2557469"/>
          <a:ext cx="1070774" cy="111392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FF7B0-71E1-4985-8F1B-3E02AD9BB9A5}">
      <dsp:nvSpPr>
        <dsp:cNvPr id="0" name=""/>
        <dsp:cNvSpPr/>
      </dsp:nvSpPr>
      <dsp:spPr>
        <a:xfrm rot="16200000">
          <a:off x="3585025" y="2240416"/>
          <a:ext cx="3617052" cy="8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191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585025" y="2240416"/>
        <a:ext cx="3617052" cy="82988"/>
      </dsp:txXfrm>
    </dsp:sp>
    <dsp:sp modelId="{F1CBCDBA-7FBA-4800-A702-23C09B4AE11C}">
      <dsp:nvSpPr>
        <dsp:cNvPr id="0" name=""/>
        <dsp:cNvSpPr/>
      </dsp:nvSpPr>
      <dsp:spPr>
        <a:xfrm>
          <a:off x="4778220" y="4"/>
          <a:ext cx="1903326" cy="4637242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7319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Участвует  в проф. конкурсах  Тренируется Учится преподавать Рефлексирует Стажируется по методике преподавания Корректирует индивидуальную  траекторию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778220" y="4"/>
        <a:ext cx="1903326" cy="4637242"/>
      </dsp:txXfrm>
    </dsp:sp>
    <dsp:sp modelId="{4759205A-512F-4B6C-A1F9-0DBDA5E520B7}">
      <dsp:nvSpPr>
        <dsp:cNvPr id="0" name=""/>
        <dsp:cNvSpPr/>
      </dsp:nvSpPr>
      <dsp:spPr>
        <a:xfrm>
          <a:off x="5208004" y="2901226"/>
          <a:ext cx="1070772" cy="86027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5B016-D90C-415C-BDE5-B531556B70E7}">
      <dsp:nvSpPr>
        <dsp:cNvPr id="0" name=""/>
        <dsp:cNvSpPr/>
      </dsp:nvSpPr>
      <dsp:spPr>
        <a:xfrm rot="16200000">
          <a:off x="5521757" y="2238445"/>
          <a:ext cx="3617052" cy="8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191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521757" y="2238445"/>
        <a:ext cx="3617052" cy="82988"/>
      </dsp:txXfrm>
    </dsp:sp>
    <dsp:sp modelId="{DA3ADD2F-B659-4446-864C-B96BF1EA2FA3}">
      <dsp:nvSpPr>
        <dsp:cNvPr id="0" name=""/>
        <dsp:cNvSpPr/>
      </dsp:nvSpPr>
      <dsp:spPr>
        <a:xfrm>
          <a:off x="6933341" y="-35118"/>
          <a:ext cx="1755273" cy="4633299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7319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Разрабатывает Апробирует программу и методику Оценивает Прогнозирует Организует проф. конкурс Рефлексирует Стажируется </a:t>
          </a:r>
          <a:endParaRPr lang="ru-RU" sz="1600" kern="1200" dirty="0"/>
        </a:p>
      </dsp:txBody>
      <dsp:txXfrm>
        <a:off x="6933341" y="-35118"/>
        <a:ext cx="1755273" cy="4633299"/>
      </dsp:txXfrm>
    </dsp:sp>
    <dsp:sp modelId="{8CB8129C-96B5-43F9-86D7-A65DE3667A92}">
      <dsp:nvSpPr>
        <dsp:cNvPr id="0" name=""/>
        <dsp:cNvSpPr/>
      </dsp:nvSpPr>
      <dsp:spPr>
        <a:xfrm>
          <a:off x="7386753" y="2505748"/>
          <a:ext cx="915130" cy="92262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73" cy="496652"/>
          </a:xfrm>
          <a:prstGeom prst="rect">
            <a:avLst/>
          </a:prstGeom>
        </p:spPr>
        <p:txBody>
          <a:bodyPr vert="horz" lIns="92463" tIns="46231" rIns="92463" bIns="46231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98" y="1"/>
            <a:ext cx="2945873" cy="496652"/>
          </a:xfrm>
          <a:prstGeom prst="rect">
            <a:avLst/>
          </a:prstGeom>
        </p:spPr>
        <p:txBody>
          <a:bodyPr vert="horz" lIns="92463" tIns="46231" rIns="92463" bIns="46231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780E811-613A-48A1-A330-8001A77E41EF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391"/>
            <a:ext cx="2945873" cy="496652"/>
          </a:xfrm>
          <a:prstGeom prst="rect">
            <a:avLst/>
          </a:prstGeom>
        </p:spPr>
        <p:txBody>
          <a:bodyPr vert="horz" lIns="92463" tIns="46231" rIns="92463" bIns="46231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198" y="9428391"/>
            <a:ext cx="2945873" cy="496652"/>
          </a:xfrm>
          <a:prstGeom prst="rect">
            <a:avLst/>
          </a:prstGeom>
        </p:spPr>
        <p:txBody>
          <a:bodyPr vert="horz" lIns="92463" tIns="46231" rIns="92463" bIns="46231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8C0E234-F552-43CA-92FF-65CCBF3CF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73" cy="496652"/>
          </a:xfrm>
          <a:prstGeom prst="rect">
            <a:avLst/>
          </a:prstGeom>
        </p:spPr>
        <p:txBody>
          <a:bodyPr vert="horz" lIns="92463" tIns="46231" rIns="92463" bIns="46231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98" y="1"/>
            <a:ext cx="2945873" cy="496652"/>
          </a:xfrm>
          <a:prstGeom prst="rect">
            <a:avLst/>
          </a:prstGeom>
        </p:spPr>
        <p:txBody>
          <a:bodyPr vert="horz" lIns="92463" tIns="46231" rIns="92463" bIns="46231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9084214-62C9-4FE7-B272-D667FDA44380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3" tIns="46231" rIns="92463" bIns="4623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8" y="4715794"/>
            <a:ext cx="5438783" cy="4466668"/>
          </a:xfrm>
          <a:prstGeom prst="rect">
            <a:avLst/>
          </a:prstGeom>
        </p:spPr>
        <p:txBody>
          <a:bodyPr vert="horz" lIns="92463" tIns="46231" rIns="92463" bIns="4623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391"/>
            <a:ext cx="2945873" cy="496652"/>
          </a:xfrm>
          <a:prstGeom prst="rect">
            <a:avLst/>
          </a:prstGeom>
        </p:spPr>
        <p:txBody>
          <a:bodyPr vert="horz" lIns="92463" tIns="46231" rIns="92463" bIns="46231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98" y="9428391"/>
            <a:ext cx="2945873" cy="496652"/>
          </a:xfrm>
          <a:prstGeom prst="rect">
            <a:avLst/>
          </a:prstGeom>
        </p:spPr>
        <p:txBody>
          <a:bodyPr vert="horz" lIns="92463" tIns="46231" rIns="92463" bIns="46231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B0E5AAF-F242-41A0-AB40-1B8249442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1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eaLnBrk="1" hangingPunct="1"/>
            <a:fld id="{71904E10-0411-422F-B9CC-E7453F3274C9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16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1"/>
            <a:ext cx="5437284" cy="446588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eaLnBrk="1" hangingPunct="1"/>
            <a:fld id="{BAE3C4B3-9594-4698-A168-056C211759EF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17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1"/>
            <a:ext cx="5437284" cy="446588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eaLnBrk="1" hangingPunct="1"/>
            <a:fld id="{AED0E928-E38A-4DE2-9B2C-D96133A33848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18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1"/>
            <a:ext cx="5437284" cy="446588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eaLnBrk="1" hangingPunct="1"/>
            <a:fld id="{E8B9A095-E710-4770-AE4C-7AA431DFB134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19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4587" cy="371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3" y="4714969"/>
            <a:ext cx="5434429" cy="446293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3CFEC-11DC-4ACF-97C5-37D9C3112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79F3-4081-4AAC-A09A-5E6F36218567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9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DC77-9E93-4381-B601-294D460EA7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6F852-2CA2-4CA4-9307-AE463BE195C5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8970-0409-40C2-8693-2932F16B68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5FC2-5262-4C09-92BD-212ED7CDECA9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1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0241B-A3E5-4355-A4D3-8A03105E8F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3C6F-2375-4CB2-B608-39D0C70F4B99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1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7F42-87A3-480A-BC9E-112DA9289A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7CA8-4C12-4767-8B19-905F8B38932E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1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0AE0-F00B-4494-AED6-BC26BFACEC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26CF-BD9C-4096-8121-762F312188A2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1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EB515-B3F8-4E36-B4F3-B674D65C7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DD28-8E0C-434D-9E54-F184B9750851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9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144BC-D14A-45D5-A57E-BC6FF96CB7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888B-DD30-42CC-8675-33B3DC89F1B9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C6E8-30B2-42AA-B9E3-030C36257A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2B47-031D-401B-AD29-1509525601AF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3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4A59F-44E7-4198-8403-25B5EB32F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9ED8-D312-41CE-88D2-DAD061D2FFBB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2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720B2-41B4-4572-93CF-0EC2BCC704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EF12-98A9-4464-B610-6E0DCA13F5B9}" type="datetime1">
              <a:rPr lang="ru-RU" smtClean="0"/>
              <a:t>17.11.2016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0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A72C03A7-93CB-4ABA-8B7E-002E05C12E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731D7-6B75-4507-A0E8-AA82BBE39A4C}" type="datetime1">
              <a:rPr lang="ru-RU" smtClean="0"/>
              <a:t>17.11.2016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7705353" cy="172819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Модернизация  </a:t>
            </a:r>
            <a:r>
              <a:rPr lang="ru-RU" sz="2800" dirty="0">
                <a:solidFill>
                  <a:srgbClr val="C00000"/>
                </a:solidFill>
              </a:rPr>
              <a:t>системы </a:t>
            </a:r>
            <a:r>
              <a:rPr lang="ru-RU" sz="2800" dirty="0" smtClean="0">
                <a:solidFill>
                  <a:srgbClr val="C00000"/>
                </a:solidFill>
              </a:rPr>
              <a:t>педагогического образования в </a:t>
            </a:r>
            <a:r>
              <a:rPr lang="ru-RU" sz="2800" dirty="0">
                <a:solidFill>
                  <a:srgbClr val="C00000"/>
                </a:solidFill>
              </a:rPr>
              <a:t>условиях подготовки к введению </a:t>
            </a:r>
            <a:r>
              <a:rPr lang="ru-RU" sz="2800" dirty="0" smtClean="0">
                <a:solidFill>
                  <a:srgbClr val="C00000"/>
                </a:solidFill>
              </a:rPr>
              <a:t>профессиональных стандартов в сфере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051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5373688"/>
            <a:ext cx="7870825" cy="1335087"/>
          </a:xfrm>
        </p:spPr>
        <p:txBody>
          <a:bodyPr>
            <a:normAutofit/>
          </a:bodyPr>
          <a:lstStyle/>
          <a:p>
            <a:pPr algn="r"/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М.П. Войтеховская, </a:t>
            </a:r>
          </a:p>
          <a:p>
            <a:pPr algn="r"/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учебно-методической работе и непрерывному образованию Томского государственного педагогического университета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исторических наук, профессор</a:t>
            </a: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7" descr="X:\Фото для презентаций\3-1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r="4076"/>
          <a:stretch>
            <a:fillRect/>
          </a:stretch>
        </p:blipFill>
        <p:spPr>
          <a:xfrm>
            <a:off x="2195736" y="332656"/>
            <a:ext cx="4392488" cy="2848540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720B2-41B4-4572-93CF-0EC2BCC704A8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09656" cy="11521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ВО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44.03.01 ПЕДАГОГИЧЕСКОЕ ОБРАЗОВАНИЕ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(БАКАЛАВРИАТ)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7920880" cy="518457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Выпускник, освоивший программу </a:t>
            </a:r>
            <a:r>
              <a:rPr 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обладать следующими общепрофессиональными компетенциями: 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(ОБЩИЕ ДЛЯ ПРЕДСТАВИТЕЛЕЙ ПРОФЕССИИ)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ОПК-1. Способен осуществлять профессиональную деятельность в соответствии с нормативно-правовыми актами в сфере образования и нормами профессиональной этики. 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ОПК-2. Способен участвовать в разработке основных и дополнительных образовательных программ, разрабатывать отдельные их компоненты (в том числе с использованием ИКТ). 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ОПК-3. Способен организовывать совместную и индивидуальную учебную и воспитательную деятельность обучающихся, в том числе с особыми образовательными потребностями, в соответствии с требованиями федеральных государственных образовательных стандартов. 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ОПК-4. Способен осуществлять контроль и оценку формирования образовательных результатов обучающихся, выявлять и корректировать трудности в обучении. 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ОПК-5. Способен использовать психолого-педагогические технологии в профессиональной деятельности, необходимые для индивидуализации обучения, развития, воспитания, в том числе обучающихся с особыми образовательными потребностями. 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ОПК-6. Способен взаимодействовать с участниками образовательных отношений в рамках реализации образовательных программ. </a:t>
            </a:r>
          </a:p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ОПК-7. Способен осуществлять педагогическую деятельность на основе специальных научных знаний.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94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09656" cy="11521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ВО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44.03.01 ПЕДАГОГИЧЕСКОЕ ОБРАЗОВАНИЕ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(БАКАЛАВРИАТ)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7704856" cy="489654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профессиональных компетенций выпускника программы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бакалаврита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самостоятельно с учетом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 algn="ctr">
              <a:buNone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этой программы на содержание обобщенных трудовых функций (полностью или частично, в зависимости от установленных в профессиональном стандарте требований к образованию и обучению) из соответствующих профессиональных стандартов (при наличии), 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также, при необходимости, на основе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-анализа требований к компетенциям, предъявляемых к выпускникам данного направления подготовки на рынке труда, анализа рынка труда, 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 зарубежного опыта, 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консультаций с ведущими работодателями, объединениями работодателей отрасли, в которой востребованы выпускники основных профессиональных образовательных программ в рамках данного направления подготовки, </a:t>
            </a:r>
          </a:p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источников.</a:t>
            </a:r>
          </a:p>
          <a:p>
            <a:pPr marL="114300" indent="0">
              <a:buNone/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94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1"/>
            <a:ext cx="9144000" cy="51249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Авторская концепция проектирования ПООП</a:t>
            </a:r>
            <a:endParaRPr lang="ru-RU" sz="2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22"/>
          <p:cNvSpPr>
            <a:spLocks/>
          </p:cNvSpPr>
          <p:nvPr/>
        </p:nvSpPr>
        <p:spPr bwMode="gray">
          <a:xfrm>
            <a:off x="3779912" y="4293096"/>
            <a:ext cx="3816424" cy="1512168"/>
          </a:xfrm>
          <a:custGeom>
            <a:avLst/>
            <a:gdLst>
              <a:gd name="T0" fmla="*/ 2018695 w 1717"/>
              <a:gd name="T1" fmla="*/ 162594 h 484"/>
              <a:gd name="T2" fmla="*/ 2212663 w 1717"/>
              <a:gd name="T3" fmla="*/ 629654 h 484"/>
              <a:gd name="T4" fmla="*/ 2114961 w 1717"/>
              <a:gd name="T5" fmla="*/ 588208 h 484"/>
              <a:gd name="T6" fmla="*/ 1972718 w 1717"/>
              <a:gd name="T7" fmla="*/ 642406 h 484"/>
              <a:gd name="T8" fmla="*/ 1830476 w 1717"/>
              <a:gd name="T9" fmla="*/ 690228 h 484"/>
              <a:gd name="T10" fmla="*/ 1666681 w 1717"/>
              <a:gd name="T11" fmla="*/ 730079 h 484"/>
              <a:gd name="T12" fmla="*/ 1525875 w 1717"/>
              <a:gd name="T13" fmla="*/ 752396 h 484"/>
              <a:gd name="T14" fmla="*/ 1390816 w 1717"/>
              <a:gd name="T15" fmla="*/ 763555 h 484"/>
              <a:gd name="T16" fmla="*/ 1252884 w 1717"/>
              <a:gd name="T17" fmla="*/ 763555 h 484"/>
              <a:gd name="T18" fmla="*/ 1100584 w 1717"/>
              <a:gd name="T19" fmla="*/ 746020 h 484"/>
              <a:gd name="T20" fmla="*/ 910927 w 1717"/>
              <a:gd name="T21" fmla="*/ 699792 h 484"/>
              <a:gd name="T22" fmla="*/ 752880 w 1717"/>
              <a:gd name="T23" fmla="*/ 648782 h 484"/>
              <a:gd name="T24" fmla="*/ 625005 w 1717"/>
              <a:gd name="T25" fmla="*/ 594584 h 484"/>
              <a:gd name="T26" fmla="*/ 494257 w 1717"/>
              <a:gd name="T27" fmla="*/ 519664 h 484"/>
              <a:gd name="T28" fmla="*/ 347704 w 1717"/>
              <a:gd name="T29" fmla="*/ 408079 h 484"/>
              <a:gd name="T30" fmla="*/ 225577 w 1717"/>
              <a:gd name="T31" fmla="*/ 296495 h 484"/>
              <a:gd name="T32" fmla="*/ 146553 w 1717"/>
              <a:gd name="T33" fmla="*/ 210416 h 484"/>
              <a:gd name="T34" fmla="*/ 0 w 1717"/>
              <a:gd name="T35" fmla="*/ 0 h 484"/>
              <a:gd name="T36" fmla="*/ 193967 w 1717"/>
              <a:gd name="T37" fmla="*/ 197663 h 484"/>
              <a:gd name="T38" fmla="*/ 314658 w 1717"/>
              <a:gd name="T39" fmla="*/ 296495 h 484"/>
              <a:gd name="T40" fmla="*/ 441096 w 1717"/>
              <a:gd name="T41" fmla="*/ 368228 h 484"/>
              <a:gd name="T42" fmla="*/ 567534 w 1717"/>
              <a:gd name="T43" fmla="*/ 425614 h 484"/>
              <a:gd name="T44" fmla="*/ 699719 w 1717"/>
              <a:gd name="T45" fmla="*/ 467060 h 484"/>
              <a:gd name="T46" fmla="*/ 820409 w 1717"/>
              <a:gd name="T47" fmla="*/ 492565 h 484"/>
              <a:gd name="T48" fmla="*/ 966962 w 1717"/>
              <a:gd name="T49" fmla="*/ 506911 h 484"/>
              <a:gd name="T50" fmla="*/ 1100584 w 1717"/>
              <a:gd name="T51" fmla="*/ 506911 h 484"/>
              <a:gd name="T52" fmla="*/ 1278746 w 1717"/>
              <a:gd name="T53" fmla="*/ 495753 h 484"/>
              <a:gd name="T54" fmla="*/ 1436794 w 1717"/>
              <a:gd name="T55" fmla="*/ 471842 h 484"/>
              <a:gd name="T56" fmla="*/ 1589094 w 1717"/>
              <a:gd name="T57" fmla="*/ 436773 h 484"/>
              <a:gd name="T58" fmla="*/ 1741394 w 1717"/>
              <a:gd name="T59" fmla="*/ 390545 h 484"/>
              <a:gd name="T60" fmla="*/ 1893694 w 1717"/>
              <a:gd name="T61" fmla="*/ 333159 h 484"/>
              <a:gd name="T62" fmla="*/ 2050305 w 1717"/>
              <a:gd name="T63" fmla="*/ 243891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Freeform 23"/>
          <p:cNvSpPr>
            <a:spLocks/>
          </p:cNvSpPr>
          <p:nvPr/>
        </p:nvSpPr>
        <p:spPr bwMode="gray">
          <a:xfrm rot="3600000">
            <a:off x="2028641" y="3870695"/>
            <a:ext cx="2871179" cy="2054120"/>
          </a:xfrm>
          <a:custGeom>
            <a:avLst/>
            <a:gdLst>
              <a:gd name="T0" fmla="*/ 2017397 w 1717"/>
              <a:gd name="T1" fmla="*/ 162260 h 484"/>
              <a:gd name="T2" fmla="*/ 2211239 w 1717"/>
              <a:gd name="T3" fmla="*/ 628359 h 484"/>
              <a:gd name="T4" fmla="*/ 2113600 w 1717"/>
              <a:gd name="T5" fmla="*/ 586998 h 484"/>
              <a:gd name="T6" fmla="*/ 1971449 w 1717"/>
              <a:gd name="T7" fmla="*/ 641085 h 484"/>
              <a:gd name="T8" fmla="*/ 1829298 w 1717"/>
              <a:gd name="T9" fmla="*/ 688808 h 484"/>
              <a:gd name="T10" fmla="*/ 1665609 w 1717"/>
              <a:gd name="T11" fmla="*/ 728578 h 484"/>
              <a:gd name="T12" fmla="*/ 1524894 w 1717"/>
              <a:gd name="T13" fmla="*/ 750849 h 484"/>
              <a:gd name="T14" fmla="*/ 1389922 w 1717"/>
              <a:gd name="T15" fmla="*/ 761984 h 484"/>
              <a:gd name="T16" fmla="*/ 1252078 w 1717"/>
              <a:gd name="T17" fmla="*/ 761984 h 484"/>
              <a:gd name="T18" fmla="*/ 1099876 w 1717"/>
              <a:gd name="T19" fmla="*/ 744486 h 484"/>
              <a:gd name="T20" fmla="*/ 910341 w 1717"/>
              <a:gd name="T21" fmla="*/ 698353 h 484"/>
              <a:gd name="T22" fmla="*/ 752396 w 1717"/>
              <a:gd name="T23" fmla="*/ 647448 h 484"/>
              <a:gd name="T24" fmla="*/ 624603 w 1717"/>
              <a:gd name="T25" fmla="*/ 593361 h 484"/>
              <a:gd name="T26" fmla="*/ 493939 w 1717"/>
              <a:gd name="T27" fmla="*/ 518595 h 484"/>
              <a:gd name="T28" fmla="*/ 347480 w 1717"/>
              <a:gd name="T29" fmla="*/ 407240 h 484"/>
              <a:gd name="T30" fmla="*/ 225432 w 1717"/>
              <a:gd name="T31" fmla="*/ 295885 h 484"/>
              <a:gd name="T32" fmla="*/ 146459 w 1717"/>
              <a:gd name="T33" fmla="*/ 209983 h 484"/>
              <a:gd name="T34" fmla="*/ 0 w 1717"/>
              <a:gd name="T35" fmla="*/ 0 h 484"/>
              <a:gd name="T36" fmla="*/ 193842 w 1717"/>
              <a:gd name="T37" fmla="*/ 197257 h 484"/>
              <a:gd name="T38" fmla="*/ 314455 w 1717"/>
              <a:gd name="T39" fmla="*/ 295885 h 484"/>
              <a:gd name="T40" fmla="*/ 440812 w 1717"/>
              <a:gd name="T41" fmla="*/ 367470 h 484"/>
              <a:gd name="T42" fmla="*/ 567168 w 1717"/>
              <a:gd name="T43" fmla="*/ 424739 h 484"/>
              <a:gd name="T44" fmla="*/ 699268 w 1717"/>
              <a:gd name="T45" fmla="*/ 466099 h 484"/>
              <a:gd name="T46" fmla="*/ 819882 w 1717"/>
              <a:gd name="T47" fmla="*/ 491551 h 484"/>
              <a:gd name="T48" fmla="*/ 966340 w 1717"/>
              <a:gd name="T49" fmla="*/ 505868 h 484"/>
              <a:gd name="T50" fmla="*/ 1099876 w 1717"/>
              <a:gd name="T51" fmla="*/ 505868 h 484"/>
              <a:gd name="T52" fmla="*/ 1277924 w 1717"/>
              <a:gd name="T53" fmla="*/ 494733 h 484"/>
              <a:gd name="T54" fmla="*/ 1435869 w 1717"/>
              <a:gd name="T55" fmla="*/ 470871 h 484"/>
              <a:gd name="T56" fmla="*/ 1588072 w 1717"/>
              <a:gd name="T57" fmla="*/ 435874 h 484"/>
              <a:gd name="T58" fmla="*/ 1740274 w 1717"/>
              <a:gd name="T59" fmla="*/ 389741 h 484"/>
              <a:gd name="T60" fmla="*/ 1892476 w 1717"/>
              <a:gd name="T61" fmla="*/ 332473 h 484"/>
              <a:gd name="T62" fmla="*/ 2048986 w 1717"/>
              <a:gd name="T63" fmla="*/ 243390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Freeform 24"/>
          <p:cNvSpPr>
            <a:spLocks/>
          </p:cNvSpPr>
          <p:nvPr/>
        </p:nvSpPr>
        <p:spPr bwMode="gray">
          <a:xfrm rot="8493778">
            <a:off x="958830" y="2210800"/>
            <a:ext cx="3824667" cy="1811169"/>
          </a:xfrm>
          <a:custGeom>
            <a:avLst/>
            <a:gdLst>
              <a:gd name="T0" fmla="*/ 2017397 w 1717"/>
              <a:gd name="T1" fmla="*/ 162260 h 484"/>
              <a:gd name="T2" fmla="*/ 2211239 w 1717"/>
              <a:gd name="T3" fmla="*/ 628359 h 484"/>
              <a:gd name="T4" fmla="*/ 2113600 w 1717"/>
              <a:gd name="T5" fmla="*/ 586998 h 484"/>
              <a:gd name="T6" fmla="*/ 1971449 w 1717"/>
              <a:gd name="T7" fmla="*/ 641085 h 484"/>
              <a:gd name="T8" fmla="*/ 1829298 w 1717"/>
              <a:gd name="T9" fmla="*/ 688808 h 484"/>
              <a:gd name="T10" fmla="*/ 1665609 w 1717"/>
              <a:gd name="T11" fmla="*/ 728578 h 484"/>
              <a:gd name="T12" fmla="*/ 1524894 w 1717"/>
              <a:gd name="T13" fmla="*/ 750849 h 484"/>
              <a:gd name="T14" fmla="*/ 1389922 w 1717"/>
              <a:gd name="T15" fmla="*/ 761984 h 484"/>
              <a:gd name="T16" fmla="*/ 1252078 w 1717"/>
              <a:gd name="T17" fmla="*/ 761984 h 484"/>
              <a:gd name="T18" fmla="*/ 1099876 w 1717"/>
              <a:gd name="T19" fmla="*/ 744486 h 484"/>
              <a:gd name="T20" fmla="*/ 910341 w 1717"/>
              <a:gd name="T21" fmla="*/ 698353 h 484"/>
              <a:gd name="T22" fmla="*/ 752396 w 1717"/>
              <a:gd name="T23" fmla="*/ 647448 h 484"/>
              <a:gd name="T24" fmla="*/ 624603 w 1717"/>
              <a:gd name="T25" fmla="*/ 593361 h 484"/>
              <a:gd name="T26" fmla="*/ 493939 w 1717"/>
              <a:gd name="T27" fmla="*/ 518595 h 484"/>
              <a:gd name="T28" fmla="*/ 347480 w 1717"/>
              <a:gd name="T29" fmla="*/ 407240 h 484"/>
              <a:gd name="T30" fmla="*/ 225432 w 1717"/>
              <a:gd name="T31" fmla="*/ 295885 h 484"/>
              <a:gd name="T32" fmla="*/ 146459 w 1717"/>
              <a:gd name="T33" fmla="*/ 209983 h 484"/>
              <a:gd name="T34" fmla="*/ 0 w 1717"/>
              <a:gd name="T35" fmla="*/ 0 h 484"/>
              <a:gd name="T36" fmla="*/ 193842 w 1717"/>
              <a:gd name="T37" fmla="*/ 197257 h 484"/>
              <a:gd name="T38" fmla="*/ 314455 w 1717"/>
              <a:gd name="T39" fmla="*/ 295885 h 484"/>
              <a:gd name="T40" fmla="*/ 440812 w 1717"/>
              <a:gd name="T41" fmla="*/ 367470 h 484"/>
              <a:gd name="T42" fmla="*/ 567168 w 1717"/>
              <a:gd name="T43" fmla="*/ 424739 h 484"/>
              <a:gd name="T44" fmla="*/ 699268 w 1717"/>
              <a:gd name="T45" fmla="*/ 466099 h 484"/>
              <a:gd name="T46" fmla="*/ 819882 w 1717"/>
              <a:gd name="T47" fmla="*/ 491551 h 484"/>
              <a:gd name="T48" fmla="*/ 966340 w 1717"/>
              <a:gd name="T49" fmla="*/ 505868 h 484"/>
              <a:gd name="T50" fmla="*/ 1099876 w 1717"/>
              <a:gd name="T51" fmla="*/ 505868 h 484"/>
              <a:gd name="T52" fmla="*/ 1277924 w 1717"/>
              <a:gd name="T53" fmla="*/ 494733 h 484"/>
              <a:gd name="T54" fmla="*/ 1435869 w 1717"/>
              <a:gd name="T55" fmla="*/ 470871 h 484"/>
              <a:gd name="T56" fmla="*/ 1588072 w 1717"/>
              <a:gd name="T57" fmla="*/ 435874 h 484"/>
              <a:gd name="T58" fmla="*/ 1740274 w 1717"/>
              <a:gd name="T59" fmla="*/ 389741 h 484"/>
              <a:gd name="T60" fmla="*/ 1892476 w 1717"/>
              <a:gd name="T61" fmla="*/ 332473 h 484"/>
              <a:gd name="T62" fmla="*/ 2048986 w 1717"/>
              <a:gd name="T63" fmla="*/ 243390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Freeform 25"/>
          <p:cNvSpPr>
            <a:spLocks/>
          </p:cNvSpPr>
          <p:nvPr/>
        </p:nvSpPr>
        <p:spPr bwMode="gray">
          <a:xfrm rot="11743056">
            <a:off x="2001109" y="1118655"/>
            <a:ext cx="3919686" cy="1762258"/>
          </a:xfrm>
          <a:custGeom>
            <a:avLst/>
            <a:gdLst>
              <a:gd name="T0" fmla="*/ 2018695 w 1717"/>
              <a:gd name="T1" fmla="*/ 162260 h 484"/>
              <a:gd name="T2" fmla="*/ 2212663 w 1717"/>
              <a:gd name="T3" fmla="*/ 628359 h 484"/>
              <a:gd name="T4" fmla="*/ 2114961 w 1717"/>
              <a:gd name="T5" fmla="*/ 586998 h 484"/>
              <a:gd name="T6" fmla="*/ 1972718 w 1717"/>
              <a:gd name="T7" fmla="*/ 641085 h 484"/>
              <a:gd name="T8" fmla="*/ 1830476 w 1717"/>
              <a:gd name="T9" fmla="*/ 688808 h 484"/>
              <a:gd name="T10" fmla="*/ 1666681 w 1717"/>
              <a:gd name="T11" fmla="*/ 728578 h 484"/>
              <a:gd name="T12" fmla="*/ 1525875 w 1717"/>
              <a:gd name="T13" fmla="*/ 750849 h 484"/>
              <a:gd name="T14" fmla="*/ 1390816 w 1717"/>
              <a:gd name="T15" fmla="*/ 761984 h 484"/>
              <a:gd name="T16" fmla="*/ 1252884 w 1717"/>
              <a:gd name="T17" fmla="*/ 761984 h 484"/>
              <a:gd name="T18" fmla="*/ 1100584 w 1717"/>
              <a:gd name="T19" fmla="*/ 744486 h 484"/>
              <a:gd name="T20" fmla="*/ 910927 w 1717"/>
              <a:gd name="T21" fmla="*/ 698353 h 484"/>
              <a:gd name="T22" fmla="*/ 752880 w 1717"/>
              <a:gd name="T23" fmla="*/ 647448 h 484"/>
              <a:gd name="T24" fmla="*/ 625005 w 1717"/>
              <a:gd name="T25" fmla="*/ 593361 h 484"/>
              <a:gd name="T26" fmla="*/ 494257 w 1717"/>
              <a:gd name="T27" fmla="*/ 518595 h 484"/>
              <a:gd name="T28" fmla="*/ 347704 w 1717"/>
              <a:gd name="T29" fmla="*/ 407240 h 484"/>
              <a:gd name="T30" fmla="*/ 225577 w 1717"/>
              <a:gd name="T31" fmla="*/ 295885 h 484"/>
              <a:gd name="T32" fmla="*/ 146553 w 1717"/>
              <a:gd name="T33" fmla="*/ 209983 h 484"/>
              <a:gd name="T34" fmla="*/ 0 w 1717"/>
              <a:gd name="T35" fmla="*/ 0 h 484"/>
              <a:gd name="T36" fmla="*/ 193967 w 1717"/>
              <a:gd name="T37" fmla="*/ 197257 h 484"/>
              <a:gd name="T38" fmla="*/ 314658 w 1717"/>
              <a:gd name="T39" fmla="*/ 295885 h 484"/>
              <a:gd name="T40" fmla="*/ 441096 w 1717"/>
              <a:gd name="T41" fmla="*/ 367470 h 484"/>
              <a:gd name="T42" fmla="*/ 567534 w 1717"/>
              <a:gd name="T43" fmla="*/ 424739 h 484"/>
              <a:gd name="T44" fmla="*/ 699719 w 1717"/>
              <a:gd name="T45" fmla="*/ 466099 h 484"/>
              <a:gd name="T46" fmla="*/ 820409 w 1717"/>
              <a:gd name="T47" fmla="*/ 491551 h 484"/>
              <a:gd name="T48" fmla="*/ 966962 w 1717"/>
              <a:gd name="T49" fmla="*/ 505868 h 484"/>
              <a:gd name="T50" fmla="*/ 1100584 w 1717"/>
              <a:gd name="T51" fmla="*/ 505868 h 484"/>
              <a:gd name="T52" fmla="*/ 1278746 w 1717"/>
              <a:gd name="T53" fmla="*/ 494733 h 484"/>
              <a:gd name="T54" fmla="*/ 1436794 w 1717"/>
              <a:gd name="T55" fmla="*/ 470871 h 484"/>
              <a:gd name="T56" fmla="*/ 1589094 w 1717"/>
              <a:gd name="T57" fmla="*/ 435874 h 484"/>
              <a:gd name="T58" fmla="*/ 1741394 w 1717"/>
              <a:gd name="T59" fmla="*/ 389741 h 484"/>
              <a:gd name="T60" fmla="*/ 1893694 w 1717"/>
              <a:gd name="T61" fmla="*/ 332473 h 484"/>
              <a:gd name="T62" fmla="*/ 2050305 w 1717"/>
              <a:gd name="T63" fmla="*/ 243390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Freeform 26"/>
          <p:cNvSpPr>
            <a:spLocks/>
          </p:cNvSpPr>
          <p:nvPr/>
        </p:nvSpPr>
        <p:spPr bwMode="gray">
          <a:xfrm rot="15104184">
            <a:off x="4125135" y="1418116"/>
            <a:ext cx="3265596" cy="1907166"/>
          </a:xfrm>
          <a:custGeom>
            <a:avLst/>
            <a:gdLst>
              <a:gd name="T0" fmla="*/ 2017397 w 1717"/>
              <a:gd name="T1" fmla="*/ 162260 h 484"/>
              <a:gd name="T2" fmla="*/ 2211239 w 1717"/>
              <a:gd name="T3" fmla="*/ 628359 h 484"/>
              <a:gd name="T4" fmla="*/ 2113600 w 1717"/>
              <a:gd name="T5" fmla="*/ 586998 h 484"/>
              <a:gd name="T6" fmla="*/ 1971449 w 1717"/>
              <a:gd name="T7" fmla="*/ 641085 h 484"/>
              <a:gd name="T8" fmla="*/ 1829298 w 1717"/>
              <a:gd name="T9" fmla="*/ 688808 h 484"/>
              <a:gd name="T10" fmla="*/ 1665609 w 1717"/>
              <a:gd name="T11" fmla="*/ 728578 h 484"/>
              <a:gd name="T12" fmla="*/ 1524894 w 1717"/>
              <a:gd name="T13" fmla="*/ 750849 h 484"/>
              <a:gd name="T14" fmla="*/ 1389922 w 1717"/>
              <a:gd name="T15" fmla="*/ 761984 h 484"/>
              <a:gd name="T16" fmla="*/ 1252078 w 1717"/>
              <a:gd name="T17" fmla="*/ 761984 h 484"/>
              <a:gd name="T18" fmla="*/ 1099876 w 1717"/>
              <a:gd name="T19" fmla="*/ 744486 h 484"/>
              <a:gd name="T20" fmla="*/ 910341 w 1717"/>
              <a:gd name="T21" fmla="*/ 698353 h 484"/>
              <a:gd name="T22" fmla="*/ 752396 w 1717"/>
              <a:gd name="T23" fmla="*/ 647448 h 484"/>
              <a:gd name="T24" fmla="*/ 624603 w 1717"/>
              <a:gd name="T25" fmla="*/ 593361 h 484"/>
              <a:gd name="T26" fmla="*/ 493939 w 1717"/>
              <a:gd name="T27" fmla="*/ 518595 h 484"/>
              <a:gd name="T28" fmla="*/ 347480 w 1717"/>
              <a:gd name="T29" fmla="*/ 407240 h 484"/>
              <a:gd name="T30" fmla="*/ 225432 w 1717"/>
              <a:gd name="T31" fmla="*/ 295885 h 484"/>
              <a:gd name="T32" fmla="*/ 146459 w 1717"/>
              <a:gd name="T33" fmla="*/ 209983 h 484"/>
              <a:gd name="T34" fmla="*/ 0 w 1717"/>
              <a:gd name="T35" fmla="*/ 0 h 484"/>
              <a:gd name="T36" fmla="*/ 193842 w 1717"/>
              <a:gd name="T37" fmla="*/ 197257 h 484"/>
              <a:gd name="T38" fmla="*/ 314455 w 1717"/>
              <a:gd name="T39" fmla="*/ 295885 h 484"/>
              <a:gd name="T40" fmla="*/ 440812 w 1717"/>
              <a:gd name="T41" fmla="*/ 367470 h 484"/>
              <a:gd name="T42" fmla="*/ 567168 w 1717"/>
              <a:gd name="T43" fmla="*/ 424739 h 484"/>
              <a:gd name="T44" fmla="*/ 699268 w 1717"/>
              <a:gd name="T45" fmla="*/ 466099 h 484"/>
              <a:gd name="T46" fmla="*/ 819882 w 1717"/>
              <a:gd name="T47" fmla="*/ 491551 h 484"/>
              <a:gd name="T48" fmla="*/ 966340 w 1717"/>
              <a:gd name="T49" fmla="*/ 505868 h 484"/>
              <a:gd name="T50" fmla="*/ 1099876 w 1717"/>
              <a:gd name="T51" fmla="*/ 505868 h 484"/>
              <a:gd name="T52" fmla="*/ 1277924 w 1717"/>
              <a:gd name="T53" fmla="*/ 494733 h 484"/>
              <a:gd name="T54" fmla="*/ 1435869 w 1717"/>
              <a:gd name="T55" fmla="*/ 470871 h 484"/>
              <a:gd name="T56" fmla="*/ 1588072 w 1717"/>
              <a:gd name="T57" fmla="*/ 435874 h 484"/>
              <a:gd name="T58" fmla="*/ 1740274 w 1717"/>
              <a:gd name="T59" fmla="*/ 389741 h 484"/>
              <a:gd name="T60" fmla="*/ 1892476 w 1717"/>
              <a:gd name="T61" fmla="*/ 332473 h 484"/>
              <a:gd name="T62" fmla="*/ 2048986 w 1717"/>
              <a:gd name="T63" fmla="*/ 243390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Freeform 27"/>
          <p:cNvSpPr>
            <a:spLocks/>
          </p:cNvSpPr>
          <p:nvPr/>
        </p:nvSpPr>
        <p:spPr bwMode="gray">
          <a:xfrm rot="18822764">
            <a:off x="4378910" y="3014384"/>
            <a:ext cx="3821269" cy="1357241"/>
          </a:xfrm>
          <a:custGeom>
            <a:avLst/>
            <a:gdLst>
              <a:gd name="T0" fmla="*/ 2018695 w 1717"/>
              <a:gd name="T1" fmla="*/ 162594 h 484"/>
              <a:gd name="T2" fmla="*/ 2212663 w 1717"/>
              <a:gd name="T3" fmla="*/ 629654 h 484"/>
              <a:gd name="T4" fmla="*/ 2114961 w 1717"/>
              <a:gd name="T5" fmla="*/ 588208 h 484"/>
              <a:gd name="T6" fmla="*/ 1972718 w 1717"/>
              <a:gd name="T7" fmla="*/ 642406 h 484"/>
              <a:gd name="T8" fmla="*/ 1830476 w 1717"/>
              <a:gd name="T9" fmla="*/ 690228 h 484"/>
              <a:gd name="T10" fmla="*/ 1666681 w 1717"/>
              <a:gd name="T11" fmla="*/ 730079 h 484"/>
              <a:gd name="T12" fmla="*/ 1525875 w 1717"/>
              <a:gd name="T13" fmla="*/ 752396 h 484"/>
              <a:gd name="T14" fmla="*/ 1390816 w 1717"/>
              <a:gd name="T15" fmla="*/ 763555 h 484"/>
              <a:gd name="T16" fmla="*/ 1252884 w 1717"/>
              <a:gd name="T17" fmla="*/ 763555 h 484"/>
              <a:gd name="T18" fmla="*/ 1100584 w 1717"/>
              <a:gd name="T19" fmla="*/ 746020 h 484"/>
              <a:gd name="T20" fmla="*/ 910927 w 1717"/>
              <a:gd name="T21" fmla="*/ 699792 h 484"/>
              <a:gd name="T22" fmla="*/ 752880 w 1717"/>
              <a:gd name="T23" fmla="*/ 648782 h 484"/>
              <a:gd name="T24" fmla="*/ 625005 w 1717"/>
              <a:gd name="T25" fmla="*/ 594584 h 484"/>
              <a:gd name="T26" fmla="*/ 494257 w 1717"/>
              <a:gd name="T27" fmla="*/ 519664 h 484"/>
              <a:gd name="T28" fmla="*/ 347704 w 1717"/>
              <a:gd name="T29" fmla="*/ 408079 h 484"/>
              <a:gd name="T30" fmla="*/ 225577 w 1717"/>
              <a:gd name="T31" fmla="*/ 296495 h 484"/>
              <a:gd name="T32" fmla="*/ 146553 w 1717"/>
              <a:gd name="T33" fmla="*/ 210416 h 484"/>
              <a:gd name="T34" fmla="*/ 0 w 1717"/>
              <a:gd name="T35" fmla="*/ 0 h 484"/>
              <a:gd name="T36" fmla="*/ 193967 w 1717"/>
              <a:gd name="T37" fmla="*/ 197663 h 484"/>
              <a:gd name="T38" fmla="*/ 314658 w 1717"/>
              <a:gd name="T39" fmla="*/ 296495 h 484"/>
              <a:gd name="T40" fmla="*/ 441096 w 1717"/>
              <a:gd name="T41" fmla="*/ 368228 h 484"/>
              <a:gd name="T42" fmla="*/ 567534 w 1717"/>
              <a:gd name="T43" fmla="*/ 425614 h 484"/>
              <a:gd name="T44" fmla="*/ 699719 w 1717"/>
              <a:gd name="T45" fmla="*/ 467060 h 484"/>
              <a:gd name="T46" fmla="*/ 820409 w 1717"/>
              <a:gd name="T47" fmla="*/ 492565 h 484"/>
              <a:gd name="T48" fmla="*/ 966962 w 1717"/>
              <a:gd name="T49" fmla="*/ 506911 h 484"/>
              <a:gd name="T50" fmla="*/ 1100584 w 1717"/>
              <a:gd name="T51" fmla="*/ 506911 h 484"/>
              <a:gd name="T52" fmla="*/ 1278746 w 1717"/>
              <a:gd name="T53" fmla="*/ 495753 h 484"/>
              <a:gd name="T54" fmla="*/ 1436794 w 1717"/>
              <a:gd name="T55" fmla="*/ 471842 h 484"/>
              <a:gd name="T56" fmla="*/ 1589094 w 1717"/>
              <a:gd name="T57" fmla="*/ 436773 h 484"/>
              <a:gd name="T58" fmla="*/ 1741394 w 1717"/>
              <a:gd name="T59" fmla="*/ 390545 h 484"/>
              <a:gd name="T60" fmla="*/ 1893694 w 1717"/>
              <a:gd name="T61" fmla="*/ 333159 h 484"/>
              <a:gd name="T62" fmla="*/ 2050305 w 1717"/>
              <a:gd name="T63" fmla="*/ 243891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3524250" y="2590800"/>
            <a:ext cx="2057400" cy="2057400"/>
            <a:chOff x="2016" y="1920"/>
            <a:chExt cx="1680" cy="1680"/>
          </a:xfrm>
        </p:grpSpPr>
        <p:sp>
          <p:nvSpPr>
            <p:cNvPr id="14" name="Oval 4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E3F1FF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200" b="1" i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5" name="Freeform 4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76 w 1321"/>
                <a:gd name="T1" fmla="*/ 357 h 712"/>
                <a:gd name="T2" fmla="*/ 1292 w 1321"/>
                <a:gd name="T3" fmla="*/ 394 h 712"/>
                <a:gd name="T4" fmla="*/ 1296 w 1321"/>
                <a:gd name="T5" fmla="*/ 428 h 712"/>
                <a:gd name="T6" fmla="*/ 1290 w 1321"/>
                <a:gd name="T7" fmla="*/ 459 h 712"/>
                <a:gd name="T8" fmla="*/ 1273 w 1321"/>
                <a:gd name="T9" fmla="*/ 490 h 712"/>
                <a:gd name="T10" fmla="*/ 1248 w 1321"/>
                <a:gd name="T11" fmla="*/ 516 h 712"/>
                <a:gd name="T12" fmla="*/ 1216 w 1321"/>
                <a:gd name="T13" fmla="*/ 538 h 712"/>
                <a:gd name="T14" fmla="*/ 1173 w 1321"/>
                <a:gd name="T15" fmla="*/ 559 h 712"/>
                <a:gd name="T16" fmla="*/ 1125 w 1321"/>
                <a:gd name="T17" fmla="*/ 578 h 712"/>
                <a:gd name="T18" fmla="*/ 1071 w 1321"/>
                <a:gd name="T19" fmla="*/ 594 h 712"/>
                <a:gd name="T20" fmla="*/ 1011 w 1321"/>
                <a:gd name="T21" fmla="*/ 608 h 712"/>
                <a:gd name="T22" fmla="*/ 949 w 1321"/>
                <a:gd name="T23" fmla="*/ 618 h 712"/>
                <a:gd name="T24" fmla="*/ 879 w 1321"/>
                <a:gd name="T25" fmla="*/ 627 h 712"/>
                <a:gd name="T26" fmla="*/ 808 w 1321"/>
                <a:gd name="T27" fmla="*/ 632 h 712"/>
                <a:gd name="T28" fmla="*/ 780 w 1321"/>
                <a:gd name="T29" fmla="*/ 634 h 712"/>
                <a:gd name="T30" fmla="*/ 467 w 1321"/>
                <a:gd name="T31" fmla="*/ 634 h 712"/>
                <a:gd name="T32" fmla="*/ 463 w 1321"/>
                <a:gd name="T33" fmla="*/ 634 h 712"/>
                <a:gd name="T34" fmla="*/ 401 w 1321"/>
                <a:gd name="T35" fmla="*/ 630 h 712"/>
                <a:gd name="T36" fmla="*/ 341 w 1321"/>
                <a:gd name="T37" fmla="*/ 627 h 712"/>
                <a:gd name="T38" fmla="*/ 285 w 1321"/>
                <a:gd name="T39" fmla="*/ 620 h 712"/>
                <a:gd name="T40" fmla="*/ 231 w 1321"/>
                <a:gd name="T41" fmla="*/ 614 h 712"/>
                <a:gd name="T42" fmla="*/ 182 w 1321"/>
                <a:gd name="T43" fmla="*/ 603 h 712"/>
                <a:gd name="T44" fmla="*/ 138 w 1321"/>
                <a:gd name="T45" fmla="*/ 590 h 712"/>
                <a:gd name="T46" fmla="*/ 100 w 1321"/>
                <a:gd name="T47" fmla="*/ 577 h 712"/>
                <a:gd name="T48" fmla="*/ 66 w 1321"/>
                <a:gd name="T49" fmla="*/ 561 h 712"/>
                <a:gd name="T50" fmla="*/ 38 w 1321"/>
                <a:gd name="T51" fmla="*/ 541 h 712"/>
                <a:gd name="T52" fmla="*/ 18 w 1321"/>
                <a:gd name="T53" fmla="*/ 519 h 712"/>
                <a:gd name="T54" fmla="*/ 6 w 1321"/>
                <a:gd name="T55" fmla="*/ 493 h 712"/>
                <a:gd name="T56" fmla="*/ 0 w 1321"/>
                <a:gd name="T57" fmla="*/ 467 h 712"/>
                <a:gd name="T58" fmla="*/ 0 w 1321"/>
                <a:gd name="T59" fmla="*/ 463 h 712"/>
                <a:gd name="T60" fmla="*/ 4 w 1321"/>
                <a:gd name="T61" fmla="*/ 434 h 712"/>
                <a:gd name="T62" fmla="*/ 16 w 1321"/>
                <a:gd name="T63" fmla="*/ 397 h 712"/>
                <a:gd name="T64" fmla="*/ 50 w 1321"/>
                <a:gd name="T65" fmla="*/ 329 h 712"/>
                <a:gd name="T66" fmla="*/ 92 w 1321"/>
                <a:gd name="T67" fmla="*/ 266 h 712"/>
                <a:gd name="T68" fmla="*/ 144 w 1321"/>
                <a:gd name="T69" fmla="*/ 209 h 712"/>
                <a:gd name="T70" fmla="*/ 200 w 1321"/>
                <a:gd name="T71" fmla="*/ 157 h 712"/>
                <a:gd name="T72" fmla="*/ 265 w 1321"/>
                <a:gd name="T73" fmla="*/ 111 h 712"/>
                <a:gd name="T74" fmla="*/ 335 w 1321"/>
                <a:gd name="T75" fmla="*/ 73 h 712"/>
                <a:gd name="T76" fmla="*/ 407 w 1321"/>
                <a:gd name="T77" fmla="*/ 42 h 712"/>
                <a:gd name="T78" fmla="*/ 488 w 1321"/>
                <a:gd name="T79" fmla="*/ 19 h 712"/>
                <a:gd name="T80" fmla="*/ 570 w 1321"/>
                <a:gd name="T81" fmla="*/ 5 h 712"/>
                <a:gd name="T82" fmla="*/ 654 w 1321"/>
                <a:gd name="T83" fmla="*/ 0 h 712"/>
                <a:gd name="T84" fmla="*/ 654 w 1321"/>
                <a:gd name="T85" fmla="*/ 0 h 712"/>
                <a:gd name="T86" fmla="*/ 745 w 1321"/>
                <a:gd name="T87" fmla="*/ 5 h 712"/>
                <a:gd name="T88" fmla="*/ 831 w 1321"/>
                <a:gd name="T89" fmla="*/ 20 h 712"/>
                <a:gd name="T90" fmla="*/ 914 w 1321"/>
                <a:gd name="T91" fmla="*/ 47 h 712"/>
                <a:gd name="T92" fmla="*/ 991 w 1321"/>
                <a:gd name="T93" fmla="*/ 80 h 712"/>
                <a:gd name="T94" fmla="*/ 1062 w 1321"/>
                <a:gd name="T95" fmla="*/ 122 h 712"/>
                <a:gd name="T96" fmla="*/ 1127 w 1321"/>
                <a:gd name="T97" fmla="*/ 173 h 712"/>
                <a:gd name="T98" fmla="*/ 1185 w 1321"/>
                <a:gd name="T99" fmla="*/ 228 h 712"/>
                <a:gd name="T100" fmla="*/ 1234 w 1321"/>
                <a:gd name="T101" fmla="*/ 289 h 712"/>
                <a:gd name="T102" fmla="*/ 1276 w 1321"/>
                <a:gd name="T103" fmla="*/ 357 h 712"/>
                <a:gd name="T104" fmla="*/ 1276 w 1321"/>
                <a:gd name="T105" fmla="*/ 35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99CCFF"/>
                </a:gs>
                <a:gs pos="100000">
                  <a:srgbClr val="E3F1FF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200" b="1" i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2797529" y="5445224"/>
            <a:ext cx="2784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сетевое взаимодействие)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5071486" y="1999784"/>
            <a:ext cx="33029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Доминанта «полигонного»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способа освоения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ПООП в формате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тренинг +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менторинг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+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стажировки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107504" y="4077072"/>
            <a:ext cx="30524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Кластерность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модулей ПООП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УК+ОПК+ПК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компетенции выпускника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35747" y="620688"/>
            <a:ext cx="27617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Сцепленность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перечня ПК и ДК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профстандартом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трудовые функции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 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0" y="2492896"/>
            <a:ext cx="33794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Выделение модулей ПООП (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 части ПК)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основе трудовых функций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профстандарт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478697" y="836712"/>
            <a:ext cx="3765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Ориентация на мировые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стандарты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 Box 51"/>
          <p:cNvSpPr txBox="1">
            <a:spLocks noChangeArrowheads="1"/>
          </p:cNvSpPr>
          <p:nvPr/>
        </p:nvSpPr>
        <p:spPr bwMode="gray">
          <a:xfrm>
            <a:off x="35814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ПООП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346519" y="3993743"/>
            <a:ext cx="3027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Индивидуальная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«Дорожная карта»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освоения видов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32440" y="5805264"/>
            <a:ext cx="43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EEECE1"/>
                </a:solidFill>
                <a:latin typeface="Calibri"/>
              </a:rPr>
              <a:t>(</a:t>
            </a:r>
            <a:fld id="{FBE474D1-4D6F-4F7A-8C17-253F4A2DA38E}" type="slidenum">
              <a:rPr lang="ru-RU" sz="1200" smtClean="0">
                <a:solidFill>
                  <a:srgbClr val="EEECE1"/>
                </a:solidFill>
                <a:latin typeface="Calibri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ru-RU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2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144000" cy="5919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E3F1FF"/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КАК СТУДЕНТ ОСВАИВАЕТ ПООП? (</a:t>
            </a:r>
            <a:r>
              <a:rPr lang="ru-RU" sz="24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дорожная карта</a:t>
            </a:r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24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63" y="6079241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Преподаватель вуза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5709908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форсайт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успешной реализации программы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успешности обучения, рефлексия по модулям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организационные преобразования в университете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909197" y="6217739"/>
            <a:ext cx="489204" cy="32601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03520727"/>
              </p:ext>
            </p:extLst>
          </p:nvPr>
        </p:nvGraphicFramePr>
        <p:xfrm>
          <a:off x="137575" y="707228"/>
          <a:ext cx="8862917" cy="4637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авая фигурная скобка 10"/>
          <p:cNvSpPr/>
          <p:nvPr/>
        </p:nvSpPr>
        <p:spPr>
          <a:xfrm rot="5400000">
            <a:off x="4355976" y="872716"/>
            <a:ext cx="432048" cy="8856984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59912" y="639929"/>
            <a:ext cx="29704" cy="45726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88024" y="627399"/>
            <a:ext cx="0" cy="380971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948264" y="606793"/>
            <a:ext cx="29704" cy="45726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125812"/>
            <a:ext cx="838178" cy="96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5536" y="4433664"/>
            <a:ext cx="175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погружение в профессию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614096" y="45773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профессиональные пробы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115224" y="4479481"/>
            <a:ext cx="188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стажировка (</a:t>
            </a:r>
            <a:r>
              <a:rPr lang="ru-RU" dirty="0" err="1" smtClean="0"/>
              <a:t>референдариат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6C6E8-30B2-42AA-B9E3-030C36257A4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4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-2259846" y="533400"/>
            <a:ext cx="11473659" cy="6019800"/>
            <a:chOff x="-1344" y="912"/>
            <a:chExt cx="6878" cy="279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 rot="5400000">
              <a:off x="-1185" y="1118"/>
              <a:ext cx="2374" cy="2373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-37" y="1641"/>
              <a:ext cx="1308" cy="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Формы </a:t>
              </a:r>
            </a:p>
            <a:p>
              <a:pPr algn="ctr"/>
              <a:r>
                <a:rPr lang="ru-RU" sz="2800" b="1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итогового </a:t>
              </a:r>
            </a:p>
            <a:p>
              <a:pPr algn="ctr"/>
              <a:r>
                <a:rPr lang="ru-RU" sz="2800" b="1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контроля</a:t>
              </a:r>
            </a:p>
            <a:p>
              <a:pPr algn="ctr"/>
              <a:r>
                <a:rPr lang="ru-RU" sz="2800" b="1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уровня </a:t>
              </a:r>
              <a:endPara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ru-RU" sz="2800" b="1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достижений </a:t>
              </a:r>
            </a:p>
            <a:p>
              <a:pPr algn="ctr"/>
              <a:r>
                <a:rPr lang="ru-RU" sz="2800" b="1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студентов</a:t>
              </a:r>
              <a:endParaRPr lang="ru-RU" sz="2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980" y="1245"/>
              <a:ext cx="3993" cy="339"/>
              <a:chOff x="980" y="1245"/>
              <a:chExt cx="3993" cy="339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81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1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61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gray">
              <a:xfrm>
                <a:off x="1273" y="1268"/>
                <a:ext cx="3497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/>
                  <a:t>Экзамены демонстрационный,  квалификационный по </a:t>
                </a:r>
                <a:endParaRPr lang="ru-RU" b="1" dirty="0" smtClean="0"/>
              </a:p>
              <a:p>
                <a:pPr algn="l"/>
                <a:r>
                  <a:rPr lang="ru-RU" b="1" dirty="0" smtClean="0"/>
                  <a:t>освоению  </a:t>
                </a:r>
                <a:r>
                  <a:rPr lang="ru-RU" b="1" dirty="0"/>
                  <a:t>ОТФ -видов профессиональной деятельности</a:t>
                </a:r>
                <a:endParaRPr lang="en-US" b="1" dirty="0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1200" y="1704"/>
              <a:ext cx="3648" cy="340"/>
              <a:chOff x="1200" y="1704"/>
              <a:chExt cx="3648" cy="340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gray">
              <a:xfrm>
                <a:off x="1514" y="1714"/>
                <a:ext cx="1984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ru-RU" b="1" dirty="0"/>
                  <a:t>Сертификация квалификации </a:t>
                </a:r>
              </a:p>
            </p:txBody>
          </p:sp>
          <p:grpSp>
            <p:nvGrpSpPr>
              <p:cNvPr id="33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1289" y="2153"/>
              <a:ext cx="4245" cy="389"/>
              <a:chOff x="1289" y="2153"/>
              <a:chExt cx="4245" cy="389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gray">
              <a:xfrm>
                <a:off x="1483" y="2153"/>
                <a:ext cx="3520" cy="38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61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gray">
              <a:xfrm>
                <a:off x="1604" y="2191"/>
                <a:ext cx="3930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/>
                  <a:t>Участие в конкурсах проф. мастерства; организация </a:t>
                </a:r>
                <a:r>
                  <a:rPr lang="ru-RU" b="1" dirty="0"/>
                  <a:t>конкурсов </a:t>
                </a:r>
                <a:endParaRPr lang="ru-RU" b="1" dirty="0" smtClean="0"/>
              </a:p>
              <a:p>
                <a:pPr algn="l"/>
                <a:r>
                  <a:rPr lang="ru-RU" b="1" dirty="0" smtClean="0"/>
                  <a:t>проф. мастерства</a:t>
                </a:r>
                <a:r>
                  <a:rPr lang="ru-RU" b="1" dirty="0"/>
                  <a:t>, </a:t>
                </a:r>
                <a:r>
                  <a:rPr lang="ru-RU" b="1" dirty="0" smtClean="0"/>
                  <a:t>проф. проб </a:t>
                </a:r>
                <a:endParaRPr lang="en-US" b="1" dirty="0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200" y="2634"/>
              <a:ext cx="3648" cy="340"/>
              <a:chOff x="1200" y="2634"/>
              <a:chExt cx="3648" cy="340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gray">
              <a:xfrm>
                <a:off x="1417" y="263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gray">
              <a:xfrm>
                <a:off x="1536" y="2688"/>
                <a:ext cx="2243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/>
                  <a:t>Экспертиза портфолио достижений</a:t>
                </a:r>
                <a:endParaRPr lang="en-US" b="1" dirty="0"/>
              </a:p>
            </p:txBody>
          </p:sp>
          <p:grpSp>
            <p:nvGrpSpPr>
              <p:cNvPr id="21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921" y="3120"/>
              <a:ext cx="4119" cy="339"/>
              <a:chOff x="921" y="3120"/>
              <a:chExt cx="4119" cy="339"/>
            </a:xfrm>
          </p:grpSpPr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>
                <a:off x="1104" y="3120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61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153"/>
                <a:ext cx="3331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/>
                  <a:t>Выпускная квалификационная работа с  элементами </a:t>
                </a:r>
                <a:endParaRPr lang="ru-RU" b="1" dirty="0" smtClean="0"/>
              </a:p>
              <a:p>
                <a:pPr algn="l"/>
                <a:r>
                  <a:rPr lang="ru-RU" b="1" dirty="0" smtClean="0"/>
                  <a:t>демонстрационного </a:t>
                </a:r>
                <a:r>
                  <a:rPr lang="ru-RU" b="1" dirty="0"/>
                  <a:t>экзамена</a:t>
                </a:r>
                <a:endParaRPr lang="en-US" b="1" dirty="0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604448" y="574001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474D1-4D6F-4F7A-8C17-253F4A2DA38E}" type="slidenum">
              <a:rPr lang="ru-RU" sz="1200">
                <a:solidFill>
                  <a:srgbClr val="EEECE1"/>
                </a:solidFill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lang="ru-RU" dirty="0"/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6C6E8-30B2-42AA-B9E3-030C36257A4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2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81664" cy="11521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практика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280099"/>
                </a:solidFill>
              </a:rPr>
              <a:t>Количество студентов на </a:t>
            </a:r>
            <a:r>
              <a:rPr lang="ru-RU" altLang="ru-RU" sz="2400" dirty="0" smtClean="0">
                <a:solidFill>
                  <a:srgbClr val="280099"/>
                </a:solidFill>
              </a:rPr>
              <a:t>практике в 2016 году</a:t>
            </a:r>
            <a:r>
              <a:rPr lang="ru-RU" altLang="ru-RU" sz="2400" dirty="0">
                <a:solidFill>
                  <a:srgbClr val="280099"/>
                </a:solidFill>
              </a:rPr>
              <a:t/>
            </a:r>
            <a:br>
              <a:rPr lang="ru-RU" altLang="ru-RU" sz="2400" dirty="0">
                <a:solidFill>
                  <a:srgbClr val="280099"/>
                </a:solidFill>
              </a:rPr>
            </a:br>
            <a:r>
              <a:rPr lang="ru-RU" altLang="ru-RU" sz="2400" dirty="0">
                <a:solidFill>
                  <a:srgbClr val="280099"/>
                </a:solidFill>
              </a:rPr>
              <a:t> — 258 человек </a:t>
            </a:r>
            <a:br>
              <a:rPr lang="ru-RU" altLang="ru-RU" sz="2400" dirty="0">
                <a:solidFill>
                  <a:srgbClr val="280099"/>
                </a:solidFill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</p:nvPr>
        </p:nvGraphicFramePr>
        <p:xfrm>
          <a:off x="539750" y="1272474"/>
          <a:ext cx="7704138" cy="4836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9239040" imgH="5800320" progId="">
                  <p:embed/>
                </p:oleObj>
              </mc:Choice>
              <mc:Fallback>
                <p:oleObj r:id="rId3" imgW="9239040" imgH="5800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72474"/>
                        <a:ext cx="7704138" cy="4836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68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6481" y="266259"/>
            <a:ext cx="8226720" cy="99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ru-RU" altLang="ru-RU" sz="29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прохождения практик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ТГПУ</a:t>
            </a:r>
            <a:r>
              <a:rPr lang="ru-RU" altLang="ru-RU" sz="2900" dirty="0">
                <a:solidFill>
                  <a:srgbClr val="280099"/>
                </a:solidFill>
              </a:rPr>
              <a:t/>
            </a:r>
            <a:br>
              <a:rPr lang="ru-RU" altLang="ru-RU" sz="2900" dirty="0">
                <a:solidFill>
                  <a:srgbClr val="280099"/>
                </a:solidFill>
              </a:rPr>
            </a:br>
            <a:endParaRPr lang="ru-RU" altLang="ru-RU" sz="2900" dirty="0">
              <a:solidFill>
                <a:srgbClr val="280099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484316" y="1438317"/>
            <a:ext cx="8371208" cy="4494712"/>
            <a:chOff x="412" y="984"/>
            <a:chExt cx="5646" cy="3121"/>
          </a:xfrm>
        </p:grpSpPr>
        <p:pic>
          <p:nvPicPr>
            <p:cNvPr id="51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" y="1215"/>
              <a:ext cx="5637" cy="2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412" y="984"/>
              <a:ext cx="5637" cy="3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984480" y="1893799"/>
            <a:ext cx="1370880" cy="326914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 alt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6C6E8-30B2-42AA-B9E3-030C36257A4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503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профильных организаций</a:t>
            </a:r>
          </a:p>
        </p:txBody>
      </p:sp>
      <p:graphicFrame>
        <p:nvGraphicFramePr>
          <p:cNvPr id="71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28788"/>
              </p:ext>
            </p:extLst>
          </p:nvPr>
        </p:nvGraphicFramePr>
        <p:xfrm>
          <a:off x="653760" y="1795869"/>
          <a:ext cx="8032320" cy="4515810"/>
        </p:xfrm>
        <a:graphic>
          <a:graphicData uri="http://schemas.openxmlformats.org/drawingml/2006/table">
            <a:tbl>
              <a:tblPr/>
              <a:tblGrid>
                <a:gridCol w="2354400"/>
                <a:gridCol w="2714400"/>
                <a:gridCol w="1998720"/>
                <a:gridCol w="964800"/>
              </a:tblGrid>
              <a:tr h="592940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496410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Томск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организации </a:t>
                      </a:r>
                    </a:p>
                  </a:txBody>
                  <a:tcPr marL="81638" marR="81638" marT="201722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человек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92940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Районы ТО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районов,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организации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человека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895450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 РФ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обл.</a:t>
                      </a:r>
                    </a:p>
                    <a:p>
                      <a:pPr marL="285750" marR="0" lvl="0" indent="-28575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обл.</a:t>
                      </a:r>
                    </a:p>
                    <a:p>
                      <a:pPr marL="285750" marR="0" lvl="0" indent="-28575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Тыва</a:t>
                      </a:r>
                    </a:p>
                    <a:p>
                      <a:pPr marL="285750" marR="0" lvl="0" indent="-28575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Хакасия</a:t>
                      </a:r>
                    </a:p>
                    <a:p>
                      <a:pPr marL="285750" marR="0" lvl="0" indent="-28575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</a:p>
                    <a:p>
                      <a:pPr marL="285750" marR="0" lvl="0" indent="-28575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человек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92940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государства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Кыргызстан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Казахстан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81638" marR="81638" marT="172195" marB="424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2161"/>
            <a:ext cx="1403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6C6E8-30B2-42AA-B9E3-030C36257A4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338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6481" y="273628"/>
            <a:ext cx="8226720" cy="6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студентов на практике в районах Томской области</a:t>
            </a:r>
          </a:p>
        </p:txBody>
      </p:sp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587521" y="946180"/>
          <a:ext cx="8033760" cy="5724475"/>
        </p:xfrm>
        <a:graphic>
          <a:graphicData uri="http://schemas.openxmlformats.org/drawingml/2006/table">
            <a:tbl>
              <a:tblPr/>
              <a:tblGrid>
                <a:gridCol w="453600"/>
                <a:gridCol w="1877760"/>
                <a:gridCol w="712800"/>
                <a:gridCol w="777600"/>
                <a:gridCol w="714240"/>
                <a:gridCol w="583200"/>
                <a:gridCol w="646560"/>
                <a:gridCol w="583200"/>
                <a:gridCol w="583200"/>
                <a:gridCol w="518400"/>
                <a:gridCol w="583200"/>
              </a:tblGrid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Район ТО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ИФФ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ФМФ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ФФКС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ПФ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ФДНО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ФЭУ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ФП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ФТП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итого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Асиновский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4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35556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Бакчарский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3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Верхнекетский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35556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4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Зырянский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5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Каргасокский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6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Г. Кедровый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35556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7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Колпашевский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8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Кожевниковский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35556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9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Кривошеинский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10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Парабельский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11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Первомайский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35556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12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Г. Северск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4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13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Тегульдетский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35556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14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Томский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3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4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15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Чаинский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3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36995"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16</a:t>
                      </a:r>
                    </a:p>
                  </a:txBody>
                  <a:tcPr marL="81638" marR="81638" marT="12162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Шегарский</a:t>
                      </a:r>
                    </a:p>
                  </a:txBody>
                  <a:tcPr marL="81638" marR="81638" marT="14324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pitchFamily="32" charset="0"/>
                      </a:endParaRP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1pPr>
                      <a:lvl2pPr eaLnBrk="0" hangingPunct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2pPr>
                      <a:lvl3pPr eaLnBrk="0" hangingPunct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3pPr>
                      <a:lvl4pPr eaLnBrk="0" hangingPunct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4pPr>
                      <a:lvl5pPr eaLnBrk="0" hangingPunct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80"/>
                          </a:solidFill>
                          <a:latin typeface="Arial" charset="0"/>
                          <a:cs typeface="Arial Unicode MS" pitchFamily="32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32" charset="0"/>
                        </a:rPr>
                        <a:t>5</a:t>
                      </a:r>
                    </a:p>
                  </a:txBody>
                  <a:tcPr marL="81638" marR="81638" marT="12893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6C6E8-30B2-42AA-B9E3-030C36257A4D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615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769761" y="325474"/>
            <a:ext cx="5676480" cy="668230"/>
          </a:xfrm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400" b="1" dirty="0"/>
              <a:t/>
            </a:r>
            <a:br>
              <a:rPr lang="ru-RU" altLang="ru-RU" sz="2400" b="1" dirty="0"/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СТУДЕНТА – ПРАКТИКАНТА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2321" y="1124745"/>
            <a:ext cx="7640640" cy="5373218"/>
          </a:xfrm>
        </p:spPr>
        <p:txBody>
          <a:bodyPr/>
          <a:lstStyle/>
          <a:p>
            <a:pPr indent="-309605">
              <a:spcAft>
                <a:spcPts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Видите ли Вы своё будущее </a:t>
            </a:r>
          </a:p>
          <a:p>
            <a:pPr indent="-309605">
              <a:spcAft>
                <a:spcPts val="0"/>
              </a:spcAft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педагогической профессии?</a:t>
            </a:r>
          </a:p>
          <a:p>
            <a:pPr marL="33295" indent="0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да  - 72,5</a:t>
            </a:r>
          </a:p>
          <a:p>
            <a:pPr marL="33295" indent="0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я уже работаю – 9,5%</a:t>
            </a:r>
          </a:p>
          <a:p>
            <a:pPr marL="33295" indent="0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сомневаюсь – 10,2% </a:t>
            </a:r>
          </a:p>
          <a:p>
            <a:pPr marL="33295" indent="0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нет — 6,3</a:t>
            </a:r>
          </a:p>
          <a:p>
            <a:pPr indent="-309605" algn="ctr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практика – это:</a:t>
            </a:r>
          </a:p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первый шаг в будущую профессию   -      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72%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место дальнейшего трудоустройства  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неизбежная необходимость     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свой вариант ответа</a:t>
            </a:r>
          </a:p>
          <a:p>
            <a:pPr indent="-309605">
              <a:buClrTx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самосовершенствование, самоопределение,  испытание себя, знакомство с плюсами  и минусами будущей профессии, опыт работы с детьми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760801" cy="17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052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09656" cy="113813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14300" indent="0" algn="ctr" eaLnBrk="1" fontAlgn="ctr" hangingPunct="1">
              <a:buNone/>
            </a:pPr>
            <a:r>
              <a:rPr lang="ru-RU" b="1" dirty="0">
                <a:solidFill>
                  <a:srgbClr val="002060"/>
                </a:solidFill>
              </a:rPr>
              <a:t>Наименование </a:t>
            </a:r>
            <a:r>
              <a:rPr lang="ru-RU" b="1" dirty="0" smtClean="0">
                <a:solidFill>
                  <a:srgbClr val="002060"/>
                </a:solidFill>
              </a:rPr>
              <a:t>стандартов</a:t>
            </a:r>
            <a:endParaRPr lang="ru-RU" dirty="0">
              <a:solidFill>
                <a:srgbClr val="002060"/>
              </a:solidFill>
            </a:endParaRPr>
          </a:p>
          <a:p>
            <a:pPr eaLnBrk="1" fontAlgn="ctr" hangingPunct="1"/>
            <a:r>
              <a:rPr lang="ru-RU" b="1" dirty="0">
                <a:solidFill>
                  <a:srgbClr val="002060"/>
                </a:solidFill>
              </a:rPr>
              <a:t>Педагог (педагогическая деятельность в сфере дошкольного, начального общего, основного общего, среднего общего образования) (воспитатель, учитель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marL="114300" indent="0" eaLnBrk="1" fontAlgn="ctr" hangingPunct="1">
              <a:buNone/>
            </a:pPr>
            <a:endParaRPr lang="ru-RU" dirty="0">
              <a:solidFill>
                <a:srgbClr val="002060"/>
              </a:solidFill>
            </a:endParaRPr>
          </a:p>
          <a:p>
            <a:pPr eaLnBrk="1" fontAlgn="ctr" hangingPunct="1"/>
            <a:r>
              <a:rPr lang="ru-RU" b="1" dirty="0">
                <a:solidFill>
                  <a:srgbClr val="002060"/>
                </a:solidFill>
              </a:rPr>
              <a:t>Педагог-психолог (психолог в сфере образования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eaLnBrk="1" fontAlgn="ctr" hangingPunct="1"/>
            <a:endParaRPr lang="ru-RU" dirty="0">
              <a:solidFill>
                <a:srgbClr val="002060"/>
              </a:solidFill>
            </a:endParaRPr>
          </a:p>
          <a:p>
            <a:pPr eaLnBrk="1" fontAlgn="ctr" hangingPunct="1"/>
            <a:r>
              <a:rPr lang="ru-RU" b="1" dirty="0">
                <a:solidFill>
                  <a:srgbClr val="002060"/>
                </a:solidFill>
              </a:rPr>
              <a:t>Педагог дополнительного образования детей и </a:t>
            </a:r>
            <a:r>
              <a:rPr lang="ru-RU" b="1" dirty="0" smtClean="0">
                <a:solidFill>
                  <a:srgbClr val="002060"/>
                </a:solidFill>
              </a:rPr>
              <a:t>взрослых</a:t>
            </a:r>
          </a:p>
          <a:p>
            <a:pPr marL="114300" indent="0" eaLnBrk="1" fontAlgn="ctr" hangingPunct="1">
              <a:buNone/>
            </a:pPr>
            <a:endParaRPr lang="ru-RU" dirty="0">
              <a:solidFill>
                <a:srgbClr val="002060"/>
              </a:solidFill>
            </a:endParaRPr>
          </a:p>
          <a:p>
            <a:pPr eaLnBrk="1" fontAlgn="ctr" hangingPunct="1"/>
            <a:r>
              <a:rPr lang="ru-RU" b="1" dirty="0">
                <a:solidFill>
                  <a:srgbClr val="002060"/>
                </a:solidFill>
              </a:rPr>
              <a:t>Педагог профессионального обучения, профессионального образования и дополнительного профессионального образования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56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620000" cy="1255713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Мероприятия ТГПУ, направленные на повышение престижа профессии педагога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6628" name="Рисунок 3" descr="http://tspu.edu.ru/images/news/2014/december/17/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671887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4572000" y="3573463"/>
            <a:ext cx="434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Соревнования по робототехнике</a:t>
            </a:r>
          </a:p>
        </p:txBody>
      </p:sp>
      <p:pic>
        <p:nvPicPr>
          <p:cNvPr id="26630" name="Picture 11" descr="http://fmcenter.tspu.edu.ru/images/news/2014-2015/LPP/DSC00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081463"/>
            <a:ext cx="34940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2"/>
          <p:cNvSpPr txBox="1">
            <a:spLocks noChangeArrowheads="1"/>
          </p:cNvSpPr>
          <p:nvPr/>
        </p:nvSpPr>
        <p:spPr bwMode="auto">
          <a:xfrm>
            <a:off x="684213" y="6381750"/>
            <a:ext cx="326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Лучший по профессии - 2015</a:t>
            </a:r>
          </a:p>
        </p:txBody>
      </p:sp>
      <p:sp>
        <p:nvSpPr>
          <p:cNvPr id="26633" name="TextBox 4"/>
          <p:cNvSpPr txBox="1">
            <a:spLocks noChangeArrowheads="1"/>
          </p:cNvSpPr>
          <p:nvPr/>
        </p:nvSpPr>
        <p:spPr bwMode="auto">
          <a:xfrm>
            <a:off x="4427538" y="4437063"/>
            <a:ext cx="356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Совещание </a:t>
            </a:r>
            <a:r>
              <a:rPr lang="ru-RU" altLang="ru-RU" sz="1800" b="1" dirty="0">
                <a:solidFill>
                  <a:schemeClr val="bg1"/>
                </a:solidFill>
              </a:rPr>
              <a:t>по воспитательной работе в педагогических вузах</a:t>
            </a:r>
          </a:p>
        </p:txBody>
      </p:sp>
      <p:pic>
        <p:nvPicPr>
          <p:cNvPr id="5130" name="Picture 17" descr="&amp;Fcy;&amp;ocy;&amp;rcy;&amp;u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1813" y="1778000"/>
            <a:ext cx="3886200" cy="2163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26635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06" y="260648"/>
            <a:ext cx="1403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pp.vk.me/c637327/v637327539/1a0de/P3-Qy1GOM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12" y="3998119"/>
            <a:ext cx="4143802" cy="27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1814" y="3573463"/>
            <a:ext cx="3648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Осенняя </a:t>
            </a:r>
            <a:r>
              <a:rPr lang="ru-RU" b="1" dirty="0">
                <a:solidFill>
                  <a:srgbClr val="C00000"/>
                </a:solidFill>
              </a:rPr>
              <a:t>сессия «Педагогического класса» 2016 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144BC-D14A-45D5-A57E-BC6FF96CB71F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144BC-D14A-45D5-A57E-BC6FF96CB71F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6148" name="Picture 4" descr="http://foto-kartinki.com/kartinky/kartinky/1518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200798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48867"/>
              </p:ext>
            </p:extLst>
          </p:nvPr>
        </p:nvGraphicFramePr>
        <p:xfrm>
          <a:off x="539552" y="332656"/>
          <a:ext cx="7776864" cy="637528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72408"/>
                <a:gridCol w="4104456"/>
              </a:tblGrid>
              <a:tr h="369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Обобщенные трудовые функции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Трудовые функции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 anchor="ctr"/>
                </a:tc>
              </a:tr>
              <a:tr h="665045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Педагогическая деятельность по проектированию и реализации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образовательного процесса в образовательных организациях  дошкольного, начального общего, основного общего, среднего общего образования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Общепедагогическая функция. Обучение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/>
                </a:tc>
              </a:tr>
              <a:tr h="841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Воспитательная деятельность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/>
                </a:tc>
              </a:tr>
              <a:tr h="528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Развивающая деятельность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/>
                </a:tc>
              </a:tr>
              <a:tr h="643711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Педагогическая деятельность по проектированию и реализации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основных общеобразовательных программ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Педагогическая деятельность по реализации программ дошкольного образования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Педагогическая деятельность по реализации программ начального общего образования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Педагогическая деятельность по реализации программ основного и среднего общего образования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/>
                </a:tc>
              </a:tr>
              <a:tr h="665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Модуль «Предметное обучение. Математика»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/>
                </a:tc>
              </a:tr>
              <a:tr h="665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Модуль «Предметное обучение. Русский язык»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96" marR="49696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02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6C6E8-30B2-42AA-B9E3-030C36257A4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48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681664" cy="113813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Педагогическое </a:t>
            </a:r>
            <a:r>
              <a:rPr lang="ru-RU" sz="2400" b="1" dirty="0">
                <a:solidFill>
                  <a:srgbClr val="C00000"/>
                </a:solidFill>
              </a:rPr>
              <a:t>образование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(уровень </a:t>
            </a:r>
            <a:r>
              <a:rPr lang="ru-RU" sz="2400" b="1" dirty="0" err="1">
                <a:solidFill>
                  <a:srgbClr val="C00000"/>
                </a:solidFill>
              </a:rPr>
              <a:t>бакалавриата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Компетенции по ФГОС ВО (действующему)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7848872" cy="518457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Выпускник, освоивший программу, должен обладать следующими общекультурными компетенциями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основы философских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социогуманитарных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 для формирования научного мировоззрения (ОК-1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основные этапы и закономерности исторического развития для формирования гражданской позиции (ОК-2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естественнонаучные и математические знания для ориентирования в современном информационном пространстве (ОК-3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коммуникации в устной и письменной формах на русском и иностранном языках для решения задач межличностного и межкультурного взаимодействия (ОК-4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команде, толерантно воспринимать социальные, культурные и личностные различия (ОК-5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самоорганизации и самообразованию (ОК-6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базовые правовые знания в различных сферах деятельности (ОК-7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уровень физической подготовки, обеспечивающий полноценную деятельность (ОК-8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приемы оказания первой помощи, методы защиты в условиях чрезвычайных ситуаций (ОК-9).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20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681664" cy="128215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Педагогическое </a:t>
            </a:r>
            <a:r>
              <a:rPr lang="ru-RU" sz="2800" b="1" dirty="0">
                <a:solidFill>
                  <a:srgbClr val="C00000"/>
                </a:solidFill>
              </a:rPr>
              <a:t>образование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(уровень </a:t>
            </a:r>
            <a:r>
              <a:rPr lang="ru-RU" sz="2800" b="1" dirty="0" err="1">
                <a:solidFill>
                  <a:srgbClr val="C00000"/>
                </a:solidFill>
              </a:rPr>
              <a:t>бакалавриата</a:t>
            </a:r>
            <a:r>
              <a:rPr lang="ru-RU" sz="2800" b="1" dirty="0">
                <a:solidFill>
                  <a:srgbClr val="C00000"/>
                </a:solidFill>
              </a:rPr>
              <a:t>)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Компетенции по ФГОС ВО (действующему)</a:t>
            </a:r>
            <a:r>
              <a:rPr lang="ru-RU" sz="4800" b="1" dirty="0">
                <a:solidFill>
                  <a:srgbClr val="C00000"/>
                </a:solidFill>
              </a:rPr>
              <a:t/>
            </a:r>
            <a:br>
              <a:rPr lang="ru-RU" sz="4800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7848872" cy="499715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1430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освоивший программу, должен обладать следующими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общепрофессиональными компетенциями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сознавать социальную значимость своей будущей профессии, обладать мотивацией к осуществлению профессиональной деятельности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ОПК-1);</a:t>
            </a:r>
          </a:p>
          <a:p>
            <a:pPr marL="285750" indent="-28575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обучение, воспитание и развитие с учетом социальных, возрастных, психофизических и индивидуальных особенностей, в том числе особых образовательных потребностей обучающихся (ОПК-2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психолого-педагогическому сопровождению учебно-воспитательного процесса (ОПК-3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профессиональной деятельности в соответствии с нормативными правовыми актами в сфере образования (ОПК-4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профессиональной этики и речевой культуры (ОПК-5);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готовностью к обеспечению охраны жизни и здоровья обучающихся (ОПК-6).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26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681664" cy="128215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Педагогическое </a:t>
            </a:r>
            <a:r>
              <a:rPr lang="ru-RU" sz="2800" b="1" dirty="0">
                <a:solidFill>
                  <a:srgbClr val="C00000"/>
                </a:solidFill>
              </a:rPr>
              <a:t>образование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(уровень </a:t>
            </a:r>
            <a:r>
              <a:rPr lang="ru-RU" sz="2800" b="1" dirty="0" err="1">
                <a:solidFill>
                  <a:srgbClr val="C00000"/>
                </a:solidFill>
              </a:rPr>
              <a:t>бакалавриата</a:t>
            </a:r>
            <a:r>
              <a:rPr lang="ru-RU" sz="2800" b="1" dirty="0">
                <a:solidFill>
                  <a:srgbClr val="C00000"/>
                </a:solidFill>
              </a:rPr>
              <a:t>)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Компетенции по ФГОС ВО (действующему)</a:t>
            </a:r>
            <a:r>
              <a:rPr lang="ru-RU" sz="4800" b="1" dirty="0">
                <a:solidFill>
                  <a:srgbClr val="C00000"/>
                </a:solidFill>
              </a:rPr>
              <a:t/>
            </a:r>
            <a:br>
              <a:rPr lang="ru-RU" sz="4800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7848872" cy="499715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1430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Выпускник, должен обладать профессиональными компетенциями, </a:t>
            </a:r>
            <a:r>
              <a:rPr lang="ru-RU" sz="2400" b="1" dirty="0" smtClean="0">
                <a:solidFill>
                  <a:srgbClr val="002060"/>
                </a:solidFill>
              </a:rPr>
              <a:t>соответствующими </a:t>
            </a:r>
            <a:r>
              <a:rPr lang="ru-RU" sz="2400" b="1" dirty="0">
                <a:solidFill>
                  <a:srgbClr val="002060"/>
                </a:solidFill>
              </a:rPr>
              <a:t>виду (видам) профессиональной деятельности, на который (которые) ориентирована программа:</a:t>
            </a:r>
            <a:endParaRPr lang="ru-RU" sz="2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академический </a:t>
            </a:r>
            <a:r>
              <a:rPr lang="ru-RU" sz="2400" b="1" i="1" dirty="0" err="1">
                <a:solidFill>
                  <a:srgbClr val="002060"/>
                </a:solidFill>
              </a:rPr>
              <a:t>бакалавриат</a:t>
            </a:r>
            <a:r>
              <a:rPr lang="ru-RU" sz="2400" b="1" i="1" dirty="0">
                <a:solidFill>
                  <a:srgbClr val="002060"/>
                </a:solidFill>
              </a:rPr>
              <a:t> – научно-исследовательский и (или) педагогический виды деятельности</a:t>
            </a:r>
            <a:endParaRPr lang="ru-RU" sz="2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прикладной </a:t>
            </a:r>
            <a:r>
              <a:rPr lang="ru-RU" sz="2400" b="1" i="1" dirty="0" err="1">
                <a:solidFill>
                  <a:srgbClr val="002060"/>
                </a:solidFill>
              </a:rPr>
              <a:t>бакалавриат</a:t>
            </a:r>
            <a:r>
              <a:rPr lang="ru-RU" sz="2400" b="1" i="1" dirty="0">
                <a:solidFill>
                  <a:srgbClr val="002060"/>
                </a:solidFill>
              </a:rPr>
              <a:t> – иные виды деятельности</a:t>
            </a:r>
            <a:endParaRPr lang="ru-RU" sz="2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25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681664" cy="92211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Профессиональные компетенции </a:t>
            </a:r>
            <a:r>
              <a:rPr lang="ru-RU" sz="2800" b="1" dirty="0">
                <a:solidFill>
                  <a:srgbClr val="C00000"/>
                </a:solidFill>
              </a:rPr>
              <a:t>по ФГОС </a:t>
            </a:r>
            <a:r>
              <a:rPr lang="ru-RU" sz="2800" b="1" dirty="0" smtClean="0">
                <a:solidFill>
                  <a:srgbClr val="C00000"/>
                </a:solidFill>
              </a:rPr>
              <a:t>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7848872" cy="4997152"/>
          </a:xfrm>
          <a:solidFill>
            <a:schemeClr val="bg1"/>
          </a:solidFill>
        </p:spPr>
        <p:txBody>
          <a:bodyPr/>
          <a:lstStyle/>
          <a:p>
            <a:pPr marL="11430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020685"/>
              </p:ext>
            </p:extLst>
          </p:nvPr>
        </p:nvGraphicFramePr>
        <p:xfrm>
          <a:off x="395536" y="1124744"/>
          <a:ext cx="7920880" cy="5515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0"/>
              </a:tblGrid>
              <a:tr h="29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деятельность: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51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готовностью реализовывать образовательные программы по учебным предметам в соответствии с требованиями образовательных стандартов (ПК-1);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использовать современные методы и технологии обучения и диагностики (ПК-2);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решать задачи воспитания и духовно-нравственного развития, обучающихся в учебной и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внеучебной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(ПК-3);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использовать возможности образовательной среды для достижения личностных,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предметных результатов обучения и обеспечения качества учебно-воспитательного процесса средствами преподаваемых учебных предметов (ПК-4);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осуществлять педагогическое сопровождение социализации и профессионального самоопределения обучающихся (ПК-5);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готовностью к взаимодействию с участниками образовательного процесса (ПК-6);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организовывать сотрудничество обучающихся, поддерживать их активность, инициативность и самостоятельность, развивать творческие способности (ПК-7);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58" y="6167"/>
            <a:ext cx="1215433" cy="83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791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681664" cy="92211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Профессиональные компетенции </a:t>
            </a:r>
            <a:r>
              <a:rPr lang="ru-RU" sz="2800" b="1" dirty="0">
                <a:solidFill>
                  <a:srgbClr val="C00000"/>
                </a:solidFill>
              </a:rPr>
              <a:t>по ФГОС </a:t>
            </a:r>
            <a:r>
              <a:rPr lang="ru-RU" sz="2800" b="1" dirty="0" smtClean="0">
                <a:solidFill>
                  <a:srgbClr val="C00000"/>
                </a:solidFill>
              </a:rPr>
              <a:t>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7848872" cy="4997152"/>
          </a:xfrm>
          <a:solidFill>
            <a:schemeClr val="bg1"/>
          </a:solidFill>
        </p:spPr>
        <p:txBody>
          <a:bodyPr/>
          <a:lstStyle/>
          <a:p>
            <a:pPr marL="11430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77357"/>
              </p:ext>
            </p:extLst>
          </p:nvPr>
        </p:nvGraphicFramePr>
        <p:xfrm>
          <a:off x="395536" y="1124744"/>
          <a:ext cx="7920880" cy="5515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0"/>
              </a:tblGrid>
              <a:tr h="29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>
                    <a:solidFill>
                      <a:schemeClr val="bg1"/>
                    </a:solidFill>
                  </a:tcPr>
                </a:tc>
              </a:tr>
              <a:tr h="51551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41500"/>
              </p:ext>
            </p:extLst>
          </p:nvPr>
        </p:nvGraphicFramePr>
        <p:xfrm>
          <a:off x="395536" y="1124744"/>
          <a:ext cx="7776864" cy="5564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6864"/>
              </a:tblGrid>
              <a:tr h="391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деятельность: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027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проектировать образовательные программы (ПК-8);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проектировать индивидуальные образовательные маршруты обучающихся (ПК-9);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проектировать траектории своего профессионального роста и личностного развития (ПК-10);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научно-исследовательская деятельность: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458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готовностью использовать систематизированные теоретические и практические знания для постановки и решения исследовательских задач в области образования (ПК-11);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руководить учебно-исследовательской деятельностью обучающихся (ПК-12);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1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культурно-просветительская деятельность: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14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выявлять и формировать культурные потребности различных социальных групп (ПК-13);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разрабатывать и реализовывать культурно-просветительские программы (ПК-14).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35" y="6167"/>
            <a:ext cx="1110056" cy="75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09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09656" cy="11521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ВО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44.03.01 ПЕДАГОГИЧЕСКОЕ ОБРАЗОВАНИЕ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(БАКАЛАВРИАТ)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7920880" cy="518457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Выпускник, освоивший программу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обладать следующими универсальными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компетенциями (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бщими для всех выпускников программ высшего образования)</a:t>
            </a:r>
          </a:p>
          <a:p>
            <a:pPr marL="11430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УК-1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Способен осуществлять поиск, критический анализ и синтез информации, применять системный подход, основанный на научном мировоззрении, для решения поставленных задач 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УК-2. Способен определять круг задач в рамках поставленной цели и выбирать оптимальные способы их решения, исходя из действующих правовых норм и имеющихся ресурсов 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УК-3. Способен осуществлять социальное взаимодействие и реализовывать свою роль в команде 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УК-4. Способен осуществлять деловую коммуникацию в устной и письменной формах на государственном(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иностранном(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языках 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УК-5. Способен воспринимать межкультурное разнообразие общества в социально-историческом, этическом и философском контекстах 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УК-6. Способен управлять своим временем, выстраивать и реализовывать траекторию саморазвития на основе принципов образования в течение всей жизни 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УК-7. Способен поддерживать должный уровень физической подготовленности для обеспечения полноценной социальной и профессиональной деятельности 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УК-8. Способен принимать обоснованные и ответственные решения в сфере личных финансов 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УК-9. Способен принимать обоснованные и ответственные решения на личном уровне в сфере правовых отношений </a:t>
            </a:r>
          </a:p>
          <a:p>
            <a:pPr marL="114300" indent="0"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УК-10. Способен создавать и поддерживать безопасные условия жизнедеятельности, в том числе при возникновении чрезвычайных ситуаций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54" y="6166"/>
            <a:ext cx="1481937" cy="10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241B-A3E5-4355-A4D3-8A03105E8FF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971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3709</TotalTime>
  <Words>1520</Words>
  <Application>Microsoft Office PowerPoint</Application>
  <PresentationFormat>Экран (4:3)</PresentationFormat>
  <Paragraphs>332</Paragraphs>
  <Slides>21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Соседство</vt:lpstr>
      <vt:lpstr> Модернизация  системы педагогического образования в условиях подготовки к введению профессиональных стандартов в сфере образования</vt:lpstr>
      <vt:lpstr> Профессиональные стандарты ОБРАЗОВАНИЕ </vt:lpstr>
      <vt:lpstr>Презентация PowerPoint</vt:lpstr>
      <vt:lpstr> Педагогическое образование  (уровень бакалавриата) Компетенции по ФГОС ВО (действующему) </vt:lpstr>
      <vt:lpstr>  Педагогическое образование  (уровень бакалавриата) Компетенции по ФГОС ВО (действующему) </vt:lpstr>
      <vt:lpstr>  Педагогическое образование  (уровень бакалавриата) Компетенции по ФГОС ВО (действующему) </vt:lpstr>
      <vt:lpstr>Профессиональные компетенции по ФГОС ВО</vt:lpstr>
      <vt:lpstr>Профессиональные компетенции по ФГОС ВО</vt:lpstr>
      <vt:lpstr> ПРОЕКТ ФГОС ВО 44.03.01 ПЕДАГОГИЧЕСКОЕ ОБРАЗОВАНИЕ  (БАКАЛАВРИАТ) </vt:lpstr>
      <vt:lpstr> ПРОЕКТ ФГОС ВО 44.03.01 ПЕДАГОГИЧЕСКОЕ ОБРАЗОВАНИЕ  (БАКАЛАВРИАТ) </vt:lpstr>
      <vt:lpstr> ПРОЕКТ ФГОС ВО 44.03.01 ПЕДАГОГИЧЕСКОЕ ОБРАЗОВАНИЕ  (БАКАЛАВРИАТ) </vt:lpstr>
      <vt:lpstr>Презентация PowerPoint</vt:lpstr>
      <vt:lpstr>Презентация PowerPoint</vt:lpstr>
      <vt:lpstr>Презентация PowerPoint</vt:lpstr>
      <vt:lpstr> Педагогическая практика Количество студентов на практике в 2016 году  — 258 человек  </vt:lpstr>
      <vt:lpstr>Презентация PowerPoint</vt:lpstr>
      <vt:lpstr>Презентация PowerPoint</vt:lpstr>
      <vt:lpstr>Презентация PowerPoint</vt:lpstr>
      <vt:lpstr> АНКЕТА СТУДЕНТА – ПРАКТИКАНТА </vt:lpstr>
      <vt:lpstr>Мероприятия ТГПУ, направленные на повышение престижа профессии педагога</vt:lpstr>
      <vt:lpstr>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Обухов В.В. Пути взаимодействия общего и высшего педагогического образования в деле решения кадровых проблем</dc:title>
  <dc:creator>Александр Макаров</dc:creator>
  <cp:lastModifiedBy>user</cp:lastModifiedBy>
  <cp:revision>292</cp:revision>
  <cp:lastPrinted>2016-11-17T11:59:45Z</cp:lastPrinted>
  <dcterms:created xsi:type="dcterms:W3CDTF">2014-08-25T04:45:35Z</dcterms:created>
  <dcterms:modified xsi:type="dcterms:W3CDTF">2016-11-17T12:53:04Z</dcterms:modified>
</cp:coreProperties>
</file>